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44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2638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098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2764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069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458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154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527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60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618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535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846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11/5/2020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76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16073" y="692727"/>
            <a:ext cx="5072587" cy="3589319"/>
          </a:xfrm>
        </p:spPr>
        <p:txBody>
          <a:bodyPr>
            <a:normAutofit/>
          </a:bodyPr>
          <a:lstStyle/>
          <a:p>
            <a:r>
              <a:rPr lang="ru-RU" sz="5400" dirty="0" smtClean="0"/>
              <a:t>Иван Андреевич Крылов (1769—1844) 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85018" y="4934434"/>
            <a:ext cx="3003642" cy="1239894"/>
          </a:xfrm>
        </p:spPr>
        <p:txBody>
          <a:bodyPr/>
          <a:lstStyle/>
          <a:p>
            <a:pPr algn="l"/>
            <a:r>
              <a:rPr lang="ru-RU" dirty="0" smtClean="0"/>
              <a:t>Выполнила: </a:t>
            </a:r>
            <a:r>
              <a:rPr lang="ru-RU" dirty="0" err="1" smtClean="0"/>
              <a:t>Пурбуева</a:t>
            </a:r>
            <a:r>
              <a:rPr lang="ru-RU" dirty="0" smtClean="0"/>
              <a:t> Я.Т</a:t>
            </a:r>
          </a:p>
          <a:p>
            <a:pPr algn="l"/>
            <a:r>
              <a:rPr lang="ru-RU" dirty="0" smtClean="0"/>
              <a:t>Группа ИЗО-18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090" y="240144"/>
            <a:ext cx="5246767" cy="631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290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7464" y="980009"/>
            <a:ext cx="5844460" cy="498971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 smtClean="0"/>
              <a:t>Иван Андреевич Крылов</a:t>
            </a:r>
            <a:r>
              <a:rPr lang="ru-RU" sz="2400" dirty="0" smtClean="0"/>
              <a:t>— </a:t>
            </a:r>
            <a:r>
              <a:rPr lang="ru-RU" sz="2400" b="1" dirty="0"/>
              <a:t>русский публицист, баснописец, поэт, издатель сатирико-просветительских журналов</a:t>
            </a:r>
            <a:r>
              <a:rPr lang="ru-RU" sz="2400" dirty="0"/>
              <a:t>. Более всего известен как автор 236 басен, собранных в девять прижизненных сборников (выходили с 1809 по 1843 г.). </a:t>
            </a:r>
            <a:r>
              <a:rPr lang="ru-RU" sz="2400" dirty="0" smtClean="0"/>
              <a:t>Многие </a:t>
            </a:r>
            <a:r>
              <a:rPr lang="ru-RU" sz="2400" b="1" dirty="0"/>
              <a:t>выражения из басен </a:t>
            </a:r>
            <a:r>
              <a:rPr lang="ru-RU" sz="2400" dirty="0"/>
              <a:t>Крылова стали </a:t>
            </a:r>
            <a:r>
              <a:rPr lang="ru-RU" sz="2400" b="1" dirty="0"/>
              <a:t>крылатыми</a:t>
            </a:r>
            <a:r>
              <a:rPr lang="ru-RU" sz="2400" dirty="0" smtClean="0"/>
              <a:t>.</a:t>
            </a:r>
          </a:p>
          <a:p>
            <a:pPr marL="0" indent="0" algn="just">
              <a:buNone/>
            </a:pPr>
            <a:r>
              <a:rPr lang="ru-RU" sz="2400" dirty="0" smtClean="0"/>
              <a:t>Крылов </a:t>
            </a:r>
            <a:r>
              <a:rPr lang="ru-RU" sz="2400" b="1" dirty="0"/>
              <a:t>вдохнул в </a:t>
            </a:r>
            <a:r>
              <a:rPr lang="ru-RU" sz="2400" b="1" dirty="0" smtClean="0"/>
              <a:t>жанр </a:t>
            </a:r>
            <a:r>
              <a:rPr lang="ru-RU" sz="2400" dirty="0" smtClean="0"/>
              <a:t>басни </a:t>
            </a:r>
            <a:r>
              <a:rPr lang="ru-RU" sz="2400" dirty="0"/>
              <a:t>новую </a:t>
            </a:r>
            <a:r>
              <a:rPr lang="ru-RU" sz="2400" b="1" dirty="0"/>
              <a:t>жизнь</a:t>
            </a:r>
            <a:r>
              <a:rPr lang="ru-RU" sz="2400" dirty="0"/>
              <a:t>. Он, обращаясь к уже известным сюжетам, отбросил всё лишнее, искусственное и </a:t>
            </a:r>
            <a:r>
              <a:rPr lang="ru-RU" sz="2400" b="1" dirty="0"/>
              <a:t>придал басне живость, правдивость.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3464" y="288758"/>
            <a:ext cx="4710855" cy="6372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664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46255" y="1268393"/>
            <a:ext cx="6548581" cy="414511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/>
              <a:t>Литературная деятельность </a:t>
            </a:r>
            <a:r>
              <a:rPr lang="ru-RU" sz="2400" dirty="0"/>
              <a:t>поначалу была </a:t>
            </a:r>
            <a:r>
              <a:rPr lang="ru-RU" sz="2400" b="1" dirty="0"/>
              <a:t>не очень удачной</a:t>
            </a:r>
            <a:r>
              <a:rPr lang="ru-RU" sz="2400" dirty="0"/>
              <a:t>. Вскоре баснописец написал трагедию </a:t>
            </a:r>
            <a:r>
              <a:rPr lang="ru-RU" sz="2400" b="1" dirty="0"/>
              <a:t>«Филомела», </a:t>
            </a:r>
            <a:r>
              <a:rPr lang="ru-RU" sz="2400" dirty="0"/>
              <a:t>подражая классикам. Но данное </a:t>
            </a:r>
            <a:r>
              <a:rPr lang="ru-RU" sz="2400" b="1" dirty="0"/>
              <a:t>произведение было посредственным</a:t>
            </a:r>
            <a:r>
              <a:rPr lang="ru-RU" sz="2400" dirty="0"/>
              <a:t>, но молодой литератор не стал останавливаться. Через некоторое время поэт создал несколько комедий: «Проказники», «Бешеная семья», «Сочинитель в прихожей» и много других. В этот раз был заметен </a:t>
            </a:r>
            <a:r>
              <a:rPr lang="ru-RU" sz="2400" b="1" dirty="0"/>
              <a:t>рост мастерства Крылова, но большинство читателей и критиков были недовольны.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255" y="166255"/>
            <a:ext cx="3815780" cy="6349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11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1791" y="984735"/>
            <a:ext cx="6931336" cy="544377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/>
              <a:t>В 1789 году баснописец </a:t>
            </a:r>
            <a:r>
              <a:rPr lang="ru-RU" sz="2400" b="1" dirty="0"/>
              <a:t>издает журнал «Почта духов» вместе с </a:t>
            </a:r>
            <a:r>
              <a:rPr lang="ru-RU" sz="2400" b="1" dirty="0" err="1"/>
              <a:t>Рахманиным</a:t>
            </a:r>
            <a:r>
              <a:rPr lang="ru-RU" sz="2400" dirty="0"/>
              <a:t>. Но </a:t>
            </a:r>
            <a:r>
              <a:rPr lang="ru-RU" sz="2400" b="1" dirty="0"/>
              <a:t>издание не получает желаемый успех</a:t>
            </a:r>
            <a:r>
              <a:rPr lang="ru-RU" sz="2400" dirty="0"/>
              <a:t> и больше не выпускается. Крылов на этом не останавливается.</a:t>
            </a:r>
          </a:p>
          <a:p>
            <a:pPr marL="0" indent="0" algn="just">
              <a:buNone/>
            </a:pPr>
            <a:r>
              <a:rPr lang="ru-RU" sz="2400" b="1" dirty="0" smtClean="0"/>
              <a:t>В </a:t>
            </a:r>
            <a:r>
              <a:rPr lang="ru-RU" sz="2400" b="1" dirty="0"/>
              <a:t>1809 году </a:t>
            </a:r>
            <a:r>
              <a:rPr lang="ru-RU" sz="2400" dirty="0"/>
              <a:t>первое издание Ивана Крылова </a:t>
            </a:r>
            <a:r>
              <a:rPr lang="ru-RU" sz="2400" b="1" dirty="0"/>
              <a:t>получает огромную популярность</a:t>
            </a:r>
            <a:r>
              <a:rPr lang="ru-RU" sz="2400" dirty="0"/>
              <a:t>, оно состояло из 23 произведений. Так баснописец стает очень популярным и </a:t>
            </a:r>
            <a:r>
              <a:rPr lang="ru-RU" sz="2400" b="1" dirty="0"/>
              <a:t>публика с нетерпением ждет его новых творений</a:t>
            </a:r>
            <a:r>
              <a:rPr lang="ru-RU" sz="2400" b="1" dirty="0" smtClean="0"/>
              <a:t>.</a:t>
            </a:r>
          </a:p>
          <a:p>
            <a:pPr marL="0" indent="0" algn="just">
              <a:buNone/>
            </a:pPr>
            <a:r>
              <a:rPr lang="ru-RU" sz="2400" dirty="0"/>
              <a:t>В 1825 году в Париже граф Григорий Орлов напечатал </a:t>
            </a:r>
            <a:r>
              <a:rPr lang="ru-RU" sz="2400" b="1" dirty="0"/>
              <a:t>Басни И. А. Крылова в двух томах на французском, русском и итальянском языках</a:t>
            </a:r>
            <a:r>
              <a:rPr lang="ru-RU" sz="2400" dirty="0"/>
              <a:t>. Данная книга была </a:t>
            </a:r>
            <a:r>
              <a:rPr lang="ru-RU" sz="2400" b="1" dirty="0"/>
              <a:t>первым зарубежным изданием басен.</a:t>
            </a:r>
            <a:endParaRPr lang="ru-RU" sz="32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0325" y="279363"/>
            <a:ext cx="4006875" cy="6291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0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2818" y="207311"/>
            <a:ext cx="4576064" cy="864108"/>
          </a:xfrm>
        </p:spPr>
        <p:txBody>
          <a:bodyPr/>
          <a:lstStyle/>
          <a:p>
            <a:r>
              <a:rPr lang="ru-RU" dirty="0" smtClean="0"/>
              <a:t>Мартышка и очки </a:t>
            </a:r>
            <a:endParaRPr lang="ru-RU" dirty="0"/>
          </a:p>
        </p:txBody>
      </p:sp>
      <p:pic>
        <p:nvPicPr>
          <p:cNvPr id="4" name="Мартышка и очки. Басня И.А. Крылова. Диафильм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81991" y="1163782"/>
            <a:ext cx="7397718" cy="5434264"/>
          </a:xfrm>
        </p:spPr>
      </p:pic>
    </p:spTree>
    <p:extLst>
      <p:ext uri="{BB962C8B-B14F-4D97-AF65-F5344CB8AC3E}">
        <p14:creationId xmlns:p14="http://schemas.microsoft.com/office/powerpoint/2010/main" val="53422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8664" y="375135"/>
            <a:ext cx="6848210" cy="6247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b="1" dirty="0" smtClean="0"/>
              <a:t>Главными </a:t>
            </a:r>
            <a:r>
              <a:rPr lang="ru-RU" sz="2400" b="1" dirty="0"/>
              <a:t>героями басен </a:t>
            </a:r>
            <a:r>
              <a:rPr lang="ru-RU" sz="2400" dirty="0" smtClean="0"/>
              <a:t>Крылова </a:t>
            </a:r>
            <a:r>
              <a:rPr lang="ru-RU" sz="2400" b="1" dirty="0"/>
              <a:t>являются звери</a:t>
            </a:r>
            <a:r>
              <a:rPr lang="ru-RU" sz="2400" dirty="0"/>
              <a:t>, каждый из которых </a:t>
            </a:r>
            <a:r>
              <a:rPr lang="ru-RU" sz="2400" b="1" dirty="0"/>
              <a:t>наделён определённой чертой</a:t>
            </a:r>
            <a:r>
              <a:rPr lang="ru-RU" sz="2400" dirty="0"/>
              <a:t>: осёл - глупостью, орёл - гордостью, лиса - хитростью, пчела - трудолюбием, медведь - невежеством, волк - кровожадностью. </a:t>
            </a:r>
            <a:r>
              <a:rPr lang="ru-RU" sz="2400" b="1" dirty="0"/>
              <a:t>Зверям приписываются людские поступки</a:t>
            </a:r>
            <a:r>
              <a:rPr lang="ru-RU" sz="2400" dirty="0"/>
              <a:t>, потому что они являются олицетворением человека</a:t>
            </a:r>
            <a:r>
              <a:rPr lang="ru-RU" sz="2400" dirty="0" smtClean="0"/>
              <a:t>.</a:t>
            </a:r>
          </a:p>
          <a:p>
            <a:pPr marL="0" indent="0" algn="just">
              <a:buNone/>
            </a:pPr>
            <a:r>
              <a:rPr lang="ru-RU" sz="2400" dirty="0" smtClean="0"/>
              <a:t>Басни Крылова имели неслыханный успех. Они явились </a:t>
            </a:r>
            <a:r>
              <a:rPr lang="ru-RU" sz="2400" b="1" dirty="0" smtClean="0"/>
              <a:t>совершенно новым явлением в русской литературе.</a:t>
            </a:r>
            <a:r>
              <a:rPr lang="ru-RU" sz="2400" dirty="0" smtClean="0"/>
              <a:t> Именно Крыловым </a:t>
            </a:r>
            <a:r>
              <a:rPr lang="ru-RU" sz="2400" b="1" dirty="0" smtClean="0"/>
              <a:t>было привнесено философско-историческое, социально-нравственное содержание. </a:t>
            </a:r>
            <a:r>
              <a:rPr lang="ru-RU" sz="2400" dirty="0" smtClean="0"/>
              <a:t>Басни Крылова были призваны представить конкретные пороки современной ему действительности, противоречия русской жизни, оценить её с точки зрения народной нравственности. 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286" y="528373"/>
            <a:ext cx="4322042" cy="562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18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0545" y="505979"/>
            <a:ext cx="7075055" cy="602210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/>
              <a:t>Кроме того, </a:t>
            </a:r>
            <a:r>
              <a:rPr lang="ru-RU" sz="2400" b="1" dirty="0"/>
              <a:t>новаторством Крылова в жанре басни была удивительная меткость выражений, остроумие, лаконичность</a:t>
            </a:r>
            <a:r>
              <a:rPr lang="ru-RU" sz="2400" dirty="0"/>
              <a:t>. И в то же время </a:t>
            </a:r>
            <a:r>
              <a:rPr lang="ru-RU" sz="2400" b="1" dirty="0"/>
              <a:t>народное просторечие, свобода разговорного языка, жизненная верность </a:t>
            </a:r>
            <a:r>
              <a:rPr lang="ru-RU" sz="2400" dirty="0"/>
              <a:t>изображаемых картин присутствуют в его «маленьких комедиях», как называл их В.Г. Белинский.</a:t>
            </a:r>
          </a:p>
          <a:p>
            <a:pPr marL="0" indent="0" algn="just">
              <a:buNone/>
            </a:pPr>
            <a:r>
              <a:rPr lang="ru-RU" sz="2400" dirty="0"/>
              <a:t>Ничего не сглаживая и не приукрашивая, Крылов выступил </a:t>
            </a:r>
            <a:r>
              <a:rPr lang="ru-RU" sz="2400" b="1" dirty="0"/>
              <a:t>одним из зачинателей реализма в русской литературе.</a:t>
            </a:r>
            <a:r>
              <a:rPr lang="ru-RU" sz="2400" dirty="0"/>
              <a:t> </a:t>
            </a:r>
            <a:r>
              <a:rPr lang="ru-RU" sz="2400" dirty="0" smtClean="0"/>
              <a:t>Каждый </a:t>
            </a:r>
            <a:r>
              <a:rPr lang="ru-RU" sz="2400" dirty="0"/>
              <a:t>персонаж заговорил у Крылова языком, соответствующим своему положению, психологии, характеру.</a:t>
            </a:r>
          </a:p>
          <a:p>
            <a:pPr marL="0" indent="0" algn="just">
              <a:buNone/>
            </a:pPr>
            <a:r>
              <a:rPr lang="ru-RU" sz="2400" b="1" dirty="0"/>
              <a:t>Тематика басен</a:t>
            </a:r>
            <a:r>
              <a:rPr lang="ru-RU" sz="2400" dirty="0"/>
              <a:t> - это результат реакции баснописца на </a:t>
            </a:r>
            <a:r>
              <a:rPr lang="ru-RU" sz="2400" b="1" dirty="0"/>
              <a:t>исторические события, общественно-политические и социальные проблемы того времени</a:t>
            </a:r>
            <a:r>
              <a:rPr lang="ru-RU" sz="2400" dirty="0"/>
              <a:t>.</a:t>
            </a:r>
          </a:p>
          <a:p>
            <a:pPr algn="just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" y="589107"/>
            <a:ext cx="4236501" cy="569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59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2181" y="452586"/>
            <a:ext cx="10187711" cy="131156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/>
              <a:t>У Крылова басня была </a:t>
            </a:r>
            <a:r>
              <a:rPr lang="ru-RU" sz="2400" b="1" dirty="0"/>
              <a:t>обогащена</a:t>
            </a:r>
            <a:r>
              <a:rPr lang="ru-RU" sz="2400" dirty="0"/>
              <a:t> ещё и тем, что теперь в ней на первый план выступил </a:t>
            </a:r>
            <a:r>
              <a:rPr lang="ru-RU" sz="2400" b="1" dirty="0"/>
              <a:t>рассказчик, простодушный и лукавый, повествующий о житейских сценках</a:t>
            </a:r>
            <a:r>
              <a:rPr lang="ru-RU" sz="2400" dirty="0"/>
              <a:t>, которые сам когда-то наблюдал. </a:t>
            </a:r>
          </a:p>
          <a:p>
            <a:pPr marL="0" indent="0" algn="just">
              <a:buNone/>
            </a:pP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98" y="1764148"/>
            <a:ext cx="3983574" cy="47474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686" t="3865" r="5412" b="6651"/>
          <a:stretch/>
        </p:blipFill>
        <p:spPr>
          <a:xfrm>
            <a:off x="4571998" y="1764148"/>
            <a:ext cx="3537544" cy="47474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7171" y="1764148"/>
            <a:ext cx="3552704" cy="4747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30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3699" y="262729"/>
            <a:ext cx="4659191" cy="817926"/>
          </a:xfrm>
        </p:spPr>
        <p:txBody>
          <a:bodyPr/>
          <a:lstStyle/>
          <a:p>
            <a:r>
              <a:rPr lang="ru-RU" dirty="0" smtClean="0"/>
              <a:t>Лебедь, щука и рак</a:t>
            </a:r>
            <a:endParaRPr lang="ru-RU" dirty="0"/>
          </a:p>
        </p:txBody>
      </p:sp>
      <p:pic>
        <p:nvPicPr>
          <p:cNvPr id="4" name="Лебедь, щука и рак. Басня И.А. Крылова. Диафильм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05208" y="1228436"/>
            <a:ext cx="7496174" cy="5506588"/>
          </a:xfrm>
        </p:spPr>
      </p:pic>
    </p:spTree>
    <p:extLst>
      <p:ext uri="{BB962C8B-B14F-4D97-AF65-F5344CB8AC3E}">
        <p14:creationId xmlns:p14="http://schemas.microsoft.com/office/powerpoint/2010/main" val="420255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130</TotalTime>
  <Words>487</Words>
  <Application>Microsoft Office PowerPoint</Application>
  <PresentationFormat>Широкоэкранный</PresentationFormat>
  <Paragraphs>17</Paragraphs>
  <Slides>9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Corbel</vt:lpstr>
      <vt:lpstr>Gill Sans MT</vt:lpstr>
      <vt:lpstr>Parcel</vt:lpstr>
      <vt:lpstr>Иван Андреевич Крылов (1769—1844) </vt:lpstr>
      <vt:lpstr>Презентация PowerPoint</vt:lpstr>
      <vt:lpstr>Презентация PowerPoint</vt:lpstr>
      <vt:lpstr>Презентация PowerPoint</vt:lpstr>
      <vt:lpstr>Мартышка и очки </vt:lpstr>
      <vt:lpstr>Презентация PowerPoint</vt:lpstr>
      <vt:lpstr>Презентация PowerPoint</vt:lpstr>
      <vt:lpstr>Презентация PowerPoint</vt:lpstr>
      <vt:lpstr>Лебедь, щука и рак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Иван Андреевич Крылов (1769—1844)</dc:title>
  <dc:creator>yapurbueva@yandex.ru</dc:creator>
  <cp:lastModifiedBy>yapurbueva@yandex.ru</cp:lastModifiedBy>
  <cp:revision>9</cp:revision>
  <dcterms:created xsi:type="dcterms:W3CDTF">2020-11-04T06:15:31Z</dcterms:created>
  <dcterms:modified xsi:type="dcterms:W3CDTF">2020-11-05T05:27:06Z</dcterms:modified>
</cp:coreProperties>
</file>