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6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41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69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939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75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8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81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01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9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4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39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2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06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7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3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21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27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FBBEA6-1ED9-4A04-982B-651F5B684C2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341F19-0587-4C19-99BC-97E8EA3B4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1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Литература России первой половины </a:t>
            </a:r>
            <a:r>
              <a:rPr lang="en-US" sz="4800" dirty="0" smtClean="0"/>
              <a:t>XIX</a:t>
            </a:r>
            <a:r>
              <a:rPr lang="ru-RU" sz="4800" dirty="0" smtClean="0"/>
              <a:t> в.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Бекишева Аксинья Викторовна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98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9782" y="906345"/>
            <a:ext cx="7027817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У литературы этого периода была и еще одна особенность. Это безусловное преобладание поэзии над прозой.</a:t>
            </a:r>
            <a:endParaRPr lang="ru-RU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Умение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сочинять стихи было тогда необходимой частью дворянской культуры. И на этом фоне явление Пушкина не было случайным, оно было подготовлено общим высоким уровнем культуры, включая и поэтическую.</a:t>
            </a:r>
            <a:endParaRPr lang="ru-RU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У Пушкина были предшественники, подготовившие его поэзию, и поэты-современники — друзья и соперники. Все они представляли золотой век русской поэзии — так называют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10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30-е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годы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столетия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125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Пушкин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— точка отсчета. Вокруг него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можно различить три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поколения русских поэтов — старшее, среднее (к которому принадлежал и сам Александр Сергеевич) и младшее. Деление это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условное.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"/>
          <a:stretch/>
        </p:blipFill>
        <p:spPr>
          <a:xfrm>
            <a:off x="653142" y="1106125"/>
            <a:ext cx="3405051" cy="43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1234" y="850794"/>
            <a:ext cx="6096000" cy="51578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старшему поколению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Иван Андреевич Крылов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(1769—1844) по рождению и воспитанию принадлежал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XVIII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веку. Однако прославившие его басни он начал писать только в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веке, и хотя его талант проявился только в этом жанре,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Крылов стал провозвестником новой поэзии, доступной читателю по языку, открывшей ему мир народной мудрости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И.А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Крылов стоял у истоков русского реализма.</a:t>
            </a:r>
            <a:endParaRPr lang="ru-RU" sz="2000" dirty="0"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Надо заметить, главная проблема поэзии во все времена, и в начале 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века тоже, — это проблема языка. Содержание поэзии неизменно,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 форма различна. Революции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реформы в поэзии — всегда языковые. Такая "революция" произошла в творчестве поэтических учителей Пушкина —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В.А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Жуковского и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К.Н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Батюшкова.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" y="584179"/>
            <a:ext cx="4389120" cy="52817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8973" y="5931320"/>
            <a:ext cx="4182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К. Брюллов. Портрет И.А</a:t>
            </a:r>
            <a:r>
              <a:rPr lang="ru-RU" dirty="0"/>
              <a:t>. </a:t>
            </a:r>
            <a:r>
              <a:rPr lang="ru-RU" dirty="0" smtClean="0"/>
              <a:t>Крылова. 1839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48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2149" y="646484"/>
            <a:ext cx="10563497" cy="546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Василий Андреевич Жуковский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(1783—1852)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является автором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Сказки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о царе Берендее...»,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баллады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Светлана». Многие произведения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зарубежной поэзии были переведены этим лириком.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Жуковский — великий переводчик.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Он настолько «вживался» в переводимый им текст, что в результате получалось оригинальное произведение. Так произошло со многими переведенными им балладами. Однако и собственное поэтическое творчество поэта имело огромное значение в русской литературе. Он отказался от тяжеловесного, устаревшего, выспреннего языка поэзии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XVIII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века, погрузил читателя в мир душевных переживаний,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создал новый образ поэта, тонко чувствующего красоту природы, меланхоличного, склонного к нежной грусти и размышлениям о скоротечности человеческой жизни.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Жуковский — родоначальник русского романтизма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один из создателей так называемой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«легкой поэзии». «Легкой»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не в смысле легкомысленной, а в противоположность прежней, торжественной поэзии, созданной словно бы для дворцовых зал. Любимые жанры Жуковского — элегия и песня, обращенные к тесному кругу друзей, созданные в тишине и уединении. Их содержание — глубоко личные мечты и воспоминания. Вместо высокопарного </a:t>
            </a:r>
            <a:r>
              <a:rPr lang="ru-RU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громогласия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—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напевность, музыкальное звучание стиха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что выражает чувства поэта сильнее, чем написанные слова. Недаром Пушкин в своем знаменитом стихотворении "Я помню чудное мгновенье..." использовал созданный Жуковским образ — "гений чистой красоты".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9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3" y="629977"/>
            <a:ext cx="4362450" cy="4876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6105" y="5680948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О. Кипренский. </a:t>
            </a:r>
          </a:p>
          <a:p>
            <a:r>
              <a:rPr lang="ru-RU" dirty="0"/>
              <a:t>Портрет В.А. Жуковского. </a:t>
            </a:r>
            <a:r>
              <a:rPr lang="ru-RU" dirty="0" smtClean="0"/>
              <a:t>1816</a:t>
            </a:r>
            <a:endParaRPr lang="ru-RU" dirty="0"/>
          </a:p>
        </p:txBody>
      </p:sp>
      <p:pic>
        <p:nvPicPr>
          <p:cNvPr id="4" name="В.А. Жуковский. Баллада Куб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972" y="436952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1" y="1434737"/>
            <a:ext cx="2808208" cy="2808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52217" y="817449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Баллада «Кубок»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7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8652" y="2140859"/>
            <a:ext cx="4815839" cy="208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Еще один поэт старшего поколения золотого века поэзии —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Константин Николаевич Батюшков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(1787—1855).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Его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любимый жанр — дружеское послание, в котором воспеваются простые радости жизни.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50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18834" y="5917865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К.Н. Батюшков</a:t>
            </a:r>
          </a:p>
        </p:txBody>
      </p:sp>
    </p:spTree>
    <p:extLst>
      <p:ext uri="{BB962C8B-B14F-4D97-AF65-F5344CB8AC3E}">
        <p14:creationId xmlns:p14="http://schemas.microsoft.com/office/powerpoint/2010/main" val="44790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6" y="1656529"/>
            <a:ext cx="5381897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Пушкин высоко ценил лирику легендарного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Дениса Васильевича Давыдова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(1784—1839) — героя Отечественной войны 1812 г., организатора партизанских отрядов.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стихах этого автора воспевается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романтика военной жизни, гусарского быта.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Не считая себя истинным поэтом, Давыдов пренебрегал поэтическими условностями, и от этого его стихи только выигрывали в живости и непосредственности.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31" y="0"/>
            <a:ext cx="592216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7189" y="5902567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Д.В. Давыдов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03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455" y="1586024"/>
            <a:ext cx="5436054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среднем поколении Пушкин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выше других ценил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Евгения Абрамовича Баратынского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(Боратынского) (1800—1844). Его творчество он называл «поэзией мысли». Это философская лирика.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Герой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стихотворений Баратынского разочарован в жизни, видит в ней цепь бессмысленных страданий, и даже любовь не становится спасением.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15" y="0"/>
            <a:ext cx="536638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8252" y="5839488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Е.А. Баратынский</a:t>
            </a:r>
          </a:p>
        </p:txBody>
      </p:sp>
    </p:spTree>
    <p:extLst>
      <p:ext uri="{BB962C8B-B14F-4D97-AF65-F5344CB8AC3E}">
        <p14:creationId xmlns:p14="http://schemas.microsoft.com/office/powerpoint/2010/main" val="268342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984" y="1316895"/>
            <a:ext cx="5468982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Лицейский друг Пушкина 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А.А. </a:t>
            </a:r>
            <a:r>
              <a:rPr lang="ru-RU" sz="2000" b="1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Дельвиг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завоевал популярность песнями "в русском духе" (широко известен его романс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«Соловей»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на музыку А. </a:t>
            </a:r>
            <a:r>
              <a:rPr lang="ru-RU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Алябьева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). 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Н.М. Языков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стал известен созданным им образом студента — весельчака и вольнодумца, своего рода русского ваганта. 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П.А. Вяземский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обладал беспощадной иронией, пронизывающей его приземленные по теме и в то же время глубокие по мысли стихи.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59" y="0"/>
            <a:ext cx="523994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88773" y="5813363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А.А.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</a:rPr>
              <a:t>Дельвиг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72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9314" y="970228"/>
            <a:ext cx="5730240" cy="392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это время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складывается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новое поколение поэтов. Первые стихи написал юный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Лермонтов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Москве возникло общество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любомудров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— любителей философии, которые толковали немецкую философию на русский манер. Это были будущие основоположники славянофильства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Степан Петрович </a:t>
            </a:r>
            <a:r>
              <a:rPr lang="ru-RU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Шевырев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(1806—1861),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Алексей Степанович Хомяков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(1804—1860) и другие. Наиболее даровитым поэтом этого круга был рано умерший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Дмитрий Владимирович Веневитинов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(1805—1827).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7" y="497885"/>
            <a:ext cx="4663116" cy="58680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9314" y="5813362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А.С. Хомяков</a:t>
            </a:r>
          </a:p>
        </p:txBody>
      </p:sp>
    </p:spTree>
    <p:extLst>
      <p:ext uri="{BB962C8B-B14F-4D97-AF65-F5344CB8AC3E}">
        <p14:creationId xmlns:p14="http://schemas.microsoft.com/office/powerpoint/2010/main" val="72575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7285" y="1510844"/>
            <a:ext cx="6701815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Начало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века было уникальным временем для русской литературы. В литературных салонах, на страницах журналов шла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полемика среди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сторонников различных литературных направлений: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классицизма и сентиментализма, просветительского направления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и зарождающегося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романтизма.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первые годы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века господствующее положение в русской литературе занимает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сентиментализм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неразрывно связанный с именами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Карамзина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и его последователей.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Возник вопрос: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как изображать человека нового времени, кто должен быть положительным и кто — отрицательным героем, что такое свобода и что такое патриотизм. </a:t>
            </a:r>
            <a:endParaRPr lang="ru-RU" sz="2000" dirty="0"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15" y="0"/>
            <a:ext cx="457578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7373" y="919145"/>
            <a:ext cx="4121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</a:rPr>
              <a:t>Золотой век российской культуры</a:t>
            </a:r>
            <a:endParaRPr lang="ru-RU" sz="2000" b="1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865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8982" y="555136"/>
            <a:ext cx="5939245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Классицисты 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 их очень четкими принципами и правилами привнесли в литературный процесс такие важнейшие качества героя, как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честь, достоинство, патриотизм, не размывая пространство и время, тем самым приблизив героя к реальности. </a:t>
            </a:r>
            <a:endParaRPr lang="ru-RU" sz="20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Показали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«языком правдивым», передающим возвышенное гражданское содержание. Эти особенности останутся в литературе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века,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несмотря на то, что сам классицизм уйдет со сцены литературной жизни.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/>
              <a:t>Гавриил </a:t>
            </a:r>
            <a:r>
              <a:rPr lang="ru-RU" sz="2000" dirty="0"/>
              <a:t>Романович Державин — крупнейший поэт XVIII в., один из последних представителей русского </a:t>
            </a:r>
            <a:r>
              <a:rPr lang="ru-RU" sz="2000" dirty="0" smtClean="0"/>
              <a:t>классицизма, раскрывая </a:t>
            </a:r>
            <a:r>
              <a:rPr lang="ru-RU" sz="2000" dirty="0"/>
              <a:t>новые возможности классицизма, </a:t>
            </a:r>
            <a:r>
              <a:rPr lang="ru-RU" sz="2000" dirty="0" smtClean="0"/>
              <a:t>в </a:t>
            </a:r>
            <a:r>
              <a:rPr lang="ru-RU" sz="2000" dirty="0"/>
              <a:t>то же время разрушал его, прокладывая путь к романтической и реалистической </a:t>
            </a:r>
            <a:r>
              <a:rPr lang="ru-RU" sz="2000" dirty="0" smtClean="0"/>
              <a:t>поэзии. </a:t>
            </a:r>
          </a:p>
          <a:p>
            <a:pPr algn="just">
              <a:spcAft>
                <a:spcPts val="1125"/>
              </a:spcAft>
            </a:pPr>
            <a:r>
              <a:rPr lang="ru-RU" sz="2000" dirty="0" smtClean="0"/>
              <a:t>Начало </a:t>
            </a:r>
            <a:r>
              <a:rPr lang="en-US" sz="2000" dirty="0" smtClean="0"/>
              <a:t>XIX</a:t>
            </a:r>
            <a:r>
              <a:rPr lang="ru-RU" sz="2000" dirty="0" smtClean="0"/>
              <a:t> в. – время заката классицизма в литературе.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7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68982" y="6419000"/>
            <a:ext cx="344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В. </a:t>
            </a:r>
            <a:r>
              <a:rPr lang="ru-RU" dirty="0" err="1" smtClean="0"/>
              <a:t>Боровиковский</a:t>
            </a:r>
            <a:r>
              <a:rPr lang="ru-RU" dirty="0" smtClean="0"/>
              <a:t>. Г.Р. </a:t>
            </a:r>
            <a:r>
              <a:rPr lang="ru-RU" dirty="0"/>
              <a:t>Державин.</a:t>
            </a:r>
          </a:p>
        </p:txBody>
      </p:sp>
    </p:spTree>
    <p:extLst>
      <p:ext uri="{BB962C8B-B14F-4D97-AF65-F5344CB8AC3E}">
        <p14:creationId xmlns:p14="http://schemas.microsoft.com/office/powerpoint/2010/main" val="363979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3" y="476732"/>
            <a:ext cx="7080069" cy="5914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Близкие классицистам 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просветители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для которых политическая и философская тематика, безусловно, была ведущей, чаще всего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обращались к жанру оды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Но под их пером ода из классицистического жанра превращалась в лирический. Потому что важнейшая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задача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поэта-просветителя —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показать свою гражданскую позицию, выразить чувства, овладевающие им.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веке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поэзия декабристов-романтиков будет неразрывно связана с просветительскими идеями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 При этом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</a:t>
            </a:r>
            <a:r>
              <a:rPr lang="ru-RU" sz="2000" dirty="0" smtClean="0"/>
              <a:t>росветители, как и классицисты, критичны к сентименталистам. Они </a:t>
            </a:r>
            <a:r>
              <a:rPr lang="ru-RU" sz="2000" dirty="0"/>
              <a:t>упрекают </a:t>
            </a:r>
            <a:r>
              <a:rPr lang="ru-RU" sz="2000" dirty="0" smtClean="0"/>
              <a:t>их </a:t>
            </a:r>
            <a:r>
              <a:rPr lang="ru-RU" sz="2000" dirty="0"/>
              <a:t>в «притворной чувствительности», «ложном сострадании», «любовных вздохах», «страстных </a:t>
            </a:r>
            <a:r>
              <a:rPr lang="ru-RU" sz="2000" dirty="0" smtClean="0"/>
              <a:t>восклицаниях».</a:t>
            </a:r>
            <a:endParaRPr lang="ru-RU" sz="2000" dirty="0"/>
          </a:p>
          <a:p>
            <a:pPr algn="just">
              <a:spcAft>
                <a:spcPts val="1125"/>
              </a:spcAft>
            </a:pPr>
            <a:r>
              <a:rPr lang="ru-RU" sz="2000" b="1" dirty="0"/>
              <a:t>В 90-х годах XVIII и начале XIX в., в период между Радищевым и декабристами, русское Просвещение было </a:t>
            </a:r>
            <a:r>
              <a:rPr lang="ru-RU" sz="2000" b="1" dirty="0" smtClean="0"/>
              <a:t>представлено</a:t>
            </a:r>
            <a:r>
              <a:rPr lang="ru-RU" sz="2000" dirty="0" smtClean="0"/>
              <a:t> </a:t>
            </a:r>
            <a:r>
              <a:rPr lang="ru-RU" sz="2000" dirty="0"/>
              <a:t>Ф. Кречетовым, П. Челищевым, И. Пниным, А. Бестужевым, В. </a:t>
            </a:r>
            <a:r>
              <a:rPr lang="ru-RU" sz="2000" dirty="0" err="1"/>
              <a:t>Попугаевым</a:t>
            </a:r>
            <a:r>
              <a:rPr lang="ru-RU" sz="2000" dirty="0"/>
              <a:t>, А. </a:t>
            </a:r>
            <a:r>
              <a:rPr lang="ru-RU" sz="2000" dirty="0" err="1"/>
              <a:t>Кайсаровым</a:t>
            </a:r>
            <a:r>
              <a:rPr lang="ru-RU" sz="2000" dirty="0"/>
              <a:t>, В. Малиновским, А. Куницыным, А. </a:t>
            </a:r>
            <a:r>
              <a:rPr lang="ru-RU" sz="2000" dirty="0" err="1"/>
              <a:t>Лубкиным</a:t>
            </a:r>
            <a:r>
              <a:rPr lang="ru-RU" sz="2000" dirty="0"/>
              <a:t>, Т. </a:t>
            </a:r>
            <a:r>
              <a:rPr lang="ru-RU" sz="2000" dirty="0" err="1"/>
              <a:t>Осиповским</a:t>
            </a:r>
            <a:r>
              <a:rPr lang="ru-RU" sz="2000" dirty="0"/>
              <a:t> и рядом других писателей и </a:t>
            </a:r>
            <a:r>
              <a:rPr lang="ru-RU" sz="2000" dirty="0" smtClean="0"/>
              <a:t>мыслителей. 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9" y="1010193"/>
            <a:ext cx="3738458" cy="44768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03659" y="5578231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Александр Федосеевич Бестужев</a:t>
            </a:r>
          </a:p>
        </p:txBody>
      </p:sp>
    </p:spTree>
    <p:extLst>
      <p:ext uri="{BB962C8B-B14F-4D97-AF65-F5344CB8AC3E}">
        <p14:creationId xmlns:p14="http://schemas.microsoft.com/office/powerpoint/2010/main" val="160698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2822" y="900249"/>
            <a:ext cx="5608320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Сентименталисты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несмотря на излишнюю (с современной точки зрения) меланхолию и чувствительность,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проявляют искренний интерес к личности человека, его характеру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Их интересует обыкновенный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, простой человек, его внутренний мир. </a:t>
            </a:r>
            <a:endParaRPr lang="ru-RU" sz="20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Появляется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новый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герой — реальный человек, интересный другим.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А с ним на страницы художественных произведений приходит обыденная, повседневная жизнь. Именно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Николай Михайлович Карамзин </a:t>
            </a:r>
            <a:r>
              <a:rPr lang="ru-RU" sz="2000" dirty="0">
                <a:solidFill>
                  <a:srgbClr val="333333"/>
                </a:solidFill>
              </a:rPr>
              <a:t>(1766-1826</a:t>
            </a:r>
            <a:r>
              <a:rPr lang="ru-RU" sz="2000" dirty="0" smtClean="0">
                <a:solidFill>
                  <a:srgbClr val="333333"/>
                </a:solidFill>
              </a:rPr>
              <a:t>)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первым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делает попытку раскрытия этой темы. Его роман "Рыцарь нашего времени" открывает галерею таких героев.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3817" y="5676599"/>
            <a:ext cx="315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</a:rPr>
              <a:t>В.А. Тропинин. </a:t>
            </a:r>
          </a:p>
          <a:p>
            <a:r>
              <a:rPr lang="ru-RU" dirty="0" smtClean="0">
                <a:solidFill>
                  <a:srgbClr val="333333"/>
                </a:solidFill>
              </a:rPr>
              <a:t>Портрет Н.М. Карамзина. 1818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7"/>
            <a:ext cx="5338354" cy="68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4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5" y="531117"/>
            <a:ext cx="6905896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Романтическая лирика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это в основном лирика настроений.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Романтики отрицают 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скучную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повседневность, их интересует душевно-эмоциональная природа личности, ее устремленность к таинственной бесконечности смутного идеала. </a:t>
            </a:r>
            <a:endParaRPr lang="ru-RU" sz="20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Новаторство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романтиков в художественном познании реальности заключалось в полемике с основополагающими идеями просветительской эстетики, утверждением, что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искусство есть подражание природе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Романтики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отстаивали тезис о преобразующей роли искусства.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Поэт-романтик мыслит себя творцом, созидающим свой новый мир, ибо старый уклад жизни его не устраивает.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Действительность, полная неразрешимых противоречий, подвергалась романтиками жесточайшей критике. 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Мир душевных волнений видится поэтам загадочным и таинственным, выражающим мечту об идеале прекрасного, о нравственно-этической гармонии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24" y="844732"/>
            <a:ext cx="3409913" cy="45545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95385" y="5484636"/>
            <a:ext cx="3360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П. </a:t>
            </a:r>
            <a:r>
              <a:rPr lang="ru-RU" dirty="0" err="1" smtClean="0"/>
              <a:t>Заболотский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Портрет М.Ю</a:t>
            </a:r>
            <a:r>
              <a:rPr lang="ru-RU" dirty="0"/>
              <a:t>. </a:t>
            </a:r>
            <a:r>
              <a:rPr lang="ru-RU" dirty="0" smtClean="0"/>
              <a:t>Лермонтова. 1837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5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692" y="466805"/>
            <a:ext cx="68797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Многие романтики выступали идеологами отмены крепостного права, сторонниками просветительской деятельности.</a:t>
            </a:r>
            <a:endParaRPr lang="ru-RU" sz="2000" b="1" dirty="0">
              <a:ea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202122"/>
              </a:solidFill>
            </a:endParaRPr>
          </a:p>
          <a:p>
            <a:r>
              <a:rPr lang="ru-RU" sz="2000" b="1" dirty="0" smtClean="0">
                <a:solidFill>
                  <a:srgbClr val="202122"/>
                </a:solidFill>
              </a:rPr>
              <a:t>В </a:t>
            </a:r>
            <a:r>
              <a:rPr lang="ru-RU" sz="2000" b="1" dirty="0">
                <a:solidFill>
                  <a:srgbClr val="202122"/>
                </a:solidFill>
              </a:rPr>
              <a:t>эпоху русского романтизма </a:t>
            </a:r>
            <a:r>
              <a:rPr lang="ru-RU" sz="2000" b="1" dirty="0"/>
              <a:t>творили и декабристы. </a:t>
            </a:r>
            <a:r>
              <a:rPr lang="ru-RU" sz="2000" dirty="0"/>
              <a:t>Их проза и поэзия стали </a:t>
            </a:r>
            <a:r>
              <a:rPr lang="ru-RU" sz="2000" b="1" dirty="0"/>
              <a:t>сочетанием </a:t>
            </a:r>
            <a:r>
              <a:rPr lang="ru-RU" sz="2000" b="1" dirty="0">
                <a:solidFill>
                  <a:srgbClr val="202122"/>
                </a:solidFill>
              </a:rPr>
              <a:t>идей классицизма и романтизма.</a:t>
            </a:r>
            <a:r>
              <a:rPr lang="ru-RU" sz="2000" dirty="0">
                <a:solidFill>
                  <a:srgbClr val="202122"/>
                </a:solidFill>
              </a:rPr>
              <a:t> </a:t>
            </a:r>
            <a:endParaRPr lang="ru-RU" sz="2000" dirty="0" smtClean="0">
              <a:solidFill>
                <a:srgbClr val="202122"/>
              </a:solidFill>
            </a:endParaRPr>
          </a:p>
          <a:p>
            <a:endParaRPr lang="ru-RU" sz="2000" dirty="0">
              <a:solidFill>
                <a:srgbClr val="202122"/>
              </a:solidFill>
            </a:endParaRPr>
          </a:p>
          <a:p>
            <a:r>
              <a:rPr lang="ru-RU" sz="2000" b="1" dirty="0" smtClean="0">
                <a:solidFill>
                  <a:srgbClr val="202122"/>
                </a:solidFill>
              </a:rPr>
              <a:t>От </a:t>
            </a:r>
            <a:r>
              <a:rPr lang="ru-RU" sz="2000" b="1" dirty="0">
                <a:solidFill>
                  <a:srgbClr val="202122"/>
                </a:solidFill>
              </a:rPr>
              <a:t>эпохи Просвещения они позаимствовали </a:t>
            </a:r>
            <a:r>
              <a:rPr lang="ru-RU" sz="2000" dirty="0">
                <a:solidFill>
                  <a:srgbClr val="202122"/>
                </a:solidFill>
              </a:rPr>
              <a:t>веру в силу человеческого разума и рациональности, стремление к возвышенности, тягу к красочному описанию помпезных событий. </a:t>
            </a:r>
            <a:endParaRPr lang="ru-RU" sz="2000" dirty="0" smtClean="0">
              <a:solidFill>
                <a:srgbClr val="202122"/>
              </a:solidFill>
            </a:endParaRPr>
          </a:p>
          <a:p>
            <a:endParaRPr lang="ru-RU" sz="2000" dirty="0">
              <a:solidFill>
                <a:srgbClr val="202122"/>
              </a:solidFill>
            </a:endParaRPr>
          </a:p>
          <a:p>
            <a:r>
              <a:rPr lang="ru-RU" sz="2000" b="1" dirty="0" smtClean="0">
                <a:solidFill>
                  <a:srgbClr val="202122"/>
                </a:solidFill>
              </a:rPr>
              <a:t>Романтизм </a:t>
            </a:r>
            <a:r>
              <a:rPr lang="ru-RU" sz="2000" b="1" dirty="0">
                <a:solidFill>
                  <a:srgbClr val="202122"/>
                </a:solidFill>
              </a:rPr>
              <a:t>же привнёс </a:t>
            </a:r>
            <a:r>
              <a:rPr lang="ru-RU" sz="2000" dirty="0">
                <a:solidFill>
                  <a:srgbClr val="202122"/>
                </a:solidFill>
              </a:rPr>
              <a:t>в их творчество культ человеческого чувства, порыва, горячности, что перекликалось с их революционными замыслами. </a:t>
            </a:r>
            <a:endParaRPr lang="ru-RU" sz="2000" dirty="0" smtClean="0">
              <a:solidFill>
                <a:srgbClr val="202122"/>
              </a:solidFill>
            </a:endParaRPr>
          </a:p>
          <a:p>
            <a:endParaRPr lang="ru-RU" sz="2000" dirty="0" smtClean="0">
              <a:solidFill>
                <a:srgbClr val="202122"/>
              </a:solidFill>
            </a:endParaRPr>
          </a:p>
          <a:p>
            <a:r>
              <a:rPr lang="ru-RU" sz="2000" b="1" dirty="0" smtClean="0">
                <a:solidFill>
                  <a:srgbClr val="202122"/>
                </a:solidFill>
              </a:rPr>
              <a:t>Наиболее </a:t>
            </a:r>
            <a:r>
              <a:rPr lang="ru-RU" sz="2000" b="1" dirty="0">
                <a:solidFill>
                  <a:srgbClr val="202122"/>
                </a:solidFill>
              </a:rPr>
              <a:t>яркими представителями</a:t>
            </a:r>
            <a:r>
              <a:rPr lang="ru-RU" sz="2000" dirty="0">
                <a:solidFill>
                  <a:srgbClr val="202122"/>
                </a:solidFill>
              </a:rPr>
              <a:t> декабристской поэзии и прозы стали </a:t>
            </a:r>
            <a:r>
              <a:rPr lang="ru-RU" sz="2000" dirty="0"/>
              <a:t>Рылеев, Кюхельбекер, Бестужев, Одоевский</a:t>
            </a:r>
            <a:r>
              <a:rPr lang="ru-RU" sz="2000" dirty="0">
                <a:solidFill>
                  <a:srgbClr val="202122"/>
                </a:solidFill>
              </a:rPr>
              <a:t> и </a:t>
            </a:r>
            <a:r>
              <a:rPr lang="ru-RU" sz="2000" dirty="0" smtClean="0">
                <a:solidFill>
                  <a:srgbClr val="202122"/>
                </a:solidFill>
              </a:rPr>
              <a:t>другие.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81" y="624401"/>
            <a:ext cx="3287239" cy="4792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27926" y="5491145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К.Ф</a:t>
            </a:r>
            <a:r>
              <a:rPr lang="ru-RU" dirty="0"/>
              <a:t>. Рылеев</a:t>
            </a:r>
          </a:p>
        </p:txBody>
      </p:sp>
    </p:spTree>
    <p:extLst>
      <p:ext uri="{BB962C8B-B14F-4D97-AF65-F5344CB8AC3E}">
        <p14:creationId xmlns:p14="http://schemas.microsoft.com/office/powerpoint/2010/main" val="353580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1268" y="1057178"/>
            <a:ext cx="6096000" cy="48500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России романтизм приобретает ярко выраженное национальное своеобразие. </a:t>
            </a:r>
            <a:r>
              <a:rPr lang="ru-RU" sz="2000" dirty="0" smtClean="0">
                <a:ea typeface="Times New Roman" panose="02020603050405020304" pitchFamily="18" charset="0"/>
              </a:rPr>
              <a:t>Примером могут служить</a:t>
            </a:r>
            <a:r>
              <a:rPr lang="ru-RU" sz="2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романтические стихи и поэмы А. С. Пушкина и М. Ю. Лермонтова, ранние произведения Н. В. Гоголя.</a:t>
            </a:r>
            <a:endParaRPr lang="ru-RU" sz="2000" dirty="0"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Романтизм в России — не только новое литературное течение. Писатели-романтики не только создают произведения, они —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«творцы»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собственной биографии, которая в конечном итоге станет их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«нравственной историей».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дальнейшем в русской культуре окрепнет и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утвердится мысль о неразрывной связи искусства и самовоспитания, образе жизни художника и его творчества.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 этом будет размышлять </a:t>
            </a:r>
            <a:r>
              <a:rPr lang="ru-RU" sz="2000" dirty="0"/>
              <a:t>Николай Васильевич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Гоголь</a:t>
            </a:r>
            <a:r>
              <a:rPr lang="ru-RU" sz="2000" dirty="0"/>
              <a:t> (1809-1852)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страницах своей романтической повести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«Портрет».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817"/>
            <a:ext cx="4984803" cy="49994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9648" y="6001232"/>
            <a:ext cx="4075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Ф.А. </a:t>
            </a:r>
            <a:r>
              <a:rPr lang="ru-RU" dirty="0" err="1" smtClean="0"/>
              <a:t>Моллер</a:t>
            </a:r>
            <a:r>
              <a:rPr lang="ru-RU" dirty="0" smtClean="0"/>
              <a:t>. Портрет Н.В. Гоголя. 1840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31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6924" y="1054802"/>
            <a:ext cx="4781006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 результате взаимодействия всех этих направлений в России начинает формироваться 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реализм 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как новая ступень познания человека и его жизни в литературе. </a:t>
            </a:r>
            <a:r>
              <a:rPr lang="ru-RU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Родоначальником этого направления по праву считается А. С. Пушкин. </a:t>
            </a:r>
            <a:endParaRPr lang="en-US" sz="20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endParaRPr lang="en-US" sz="2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Можно сказать, что начало 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XIX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века стало эпохой зарождения и формирования в России двух ведущих литературных методов: романтизма и реализма.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85401" y="5892600"/>
            <a:ext cx="4894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Орест Кипренский. </a:t>
            </a:r>
            <a:r>
              <a:rPr lang="ru-RU" dirty="0" smtClean="0"/>
              <a:t>Портрет А.С. Пушкина. 1827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8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281</TotalTime>
  <Words>503</Words>
  <Application>Microsoft Office PowerPoint</Application>
  <PresentationFormat>Широкоэкранный</PresentationFormat>
  <Paragraphs>70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</vt:lpstr>
      <vt:lpstr>Times New Roman</vt:lpstr>
      <vt:lpstr>Натуральные материалы</vt:lpstr>
      <vt:lpstr>Литература России первой половины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60</cp:revision>
  <dcterms:created xsi:type="dcterms:W3CDTF">2020-11-03T08:17:06Z</dcterms:created>
  <dcterms:modified xsi:type="dcterms:W3CDTF">2020-11-06T03:46:28Z</dcterms:modified>
</cp:coreProperties>
</file>