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2" r:id="rId17"/>
    <p:sldId id="270" r:id="rId18"/>
    <p:sldId id="271" r:id="rId19"/>
    <p:sldId id="273" r:id="rId20"/>
    <p:sldId id="275" r:id="rId21"/>
    <p:sldId id="277" r:id="rId22"/>
    <p:sldId id="279" r:id="rId23"/>
    <p:sldId id="278" r:id="rId24"/>
    <p:sldId id="280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Бекишева </a:t>
            </a:r>
            <a:r>
              <a:rPr lang="ru-RU" dirty="0" err="1" smtClean="0"/>
              <a:t>аксинья</a:t>
            </a:r>
            <a:r>
              <a:rPr lang="ru-RU" dirty="0" smtClean="0"/>
              <a:t> </a:t>
            </a:r>
            <a:r>
              <a:rPr lang="ru-RU" dirty="0" err="1" smtClean="0"/>
              <a:t>викторовна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Русская скульптура </a:t>
            </a:r>
            <a:r>
              <a:rPr lang="en-US" dirty="0" smtClean="0"/>
              <a:t>XVIII</a:t>
            </a:r>
            <a:r>
              <a:rPr lang="ru-RU" dirty="0" smtClean="0"/>
              <a:t> века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42984"/>
            <a:ext cx="3357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Первым русским скульптором, выступившим после Б. Растрелли, был </a:t>
            </a:r>
            <a:r>
              <a:rPr lang="ru-RU" sz="2400" b="1" dirty="0" smtClean="0"/>
              <a:t>Михаил Павлович Павлов</a:t>
            </a:r>
            <a:r>
              <a:rPr lang="ru-RU" sz="2400" dirty="0" smtClean="0"/>
              <a:t>. </a:t>
            </a:r>
          </a:p>
          <a:p>
            <a:endParaRPr lang="ru-RU" sz="2400" dirty="0" smtClean="0"/>
          </a:p>
          <a:p>
            <a:r>
              <a:rPr lang="ru-RU" sz="2400" dirty="0" smtClean="0"/>
              <a:t>Павлову принадлежат </a:t>
            </a:r>
            <a:r>
              <a:rPr lang="ru-RU" sz="2400" b="1" dirty="0" smtClean="0"/>
              <a:t>барельефы 1778 года в интерьере Кунсткамеры. </a:t>
            </a:r>
            <a:endParaRPr lang="ru-RU" sz="2400" b="1" dirty="0"/>
          </a:p>
        </p:txBody>
      </p:sp>
      <p:pic>
        <p:nvPicPr>
          <p:cNvPr id="3" name="Рисунок 2" descr="Кунсткаме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214422"/>
            <a:ext cx="5334037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14422"/>
            <a:ext cx="28575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Выдающимся событием в общественной и культурной жизни России стало </a:t>
            </a:r>
            <a:r>
              <a:rPr lang="ru-RU" sz="2400" b="1" dirty="0" smtClean="0"/>
              <a:t>открытие в 1782 году памятника Петру I, так называемый «Медный всадник». </a:t>
            </a:r>
            <a:endParaRPr lang="ru-RU" sz="2400" dirty="0"/>
          </a:p>
        </p:txBody>
      </p:sp>
      <p:pic>
        <p:nvPicPr>
          <p:cNvPr id="3" name="Рисунок 2" descr="Памятник Петру I. Медный всад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1071546"/>
            <a:ext cx="5334005" cy="4000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57620" y="5357826"/>
            <a:ext cx="5424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Памятник Петру I. Медный всадник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28670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отличии от </a:t>
            </a:r>
            <a:r>
              <a:rPr lang="ru-RU" sz="2400" dirty="0" smtClean="0"/>
              <a:t>Б. </a:t>
            </a:r>
            <a:r>
              <a:rPr lang="ru-RU" sz="2400" dirty="0" smtClean="0"/>
              <a:t>Растрелли Э. Фальконе изваял гораздо более глубокий по содержанию образ Петра, показав его </a:t>
            </a:r>
            <a:r>
              <a:rPr lang="ru-RU" sz="2400" b="1" dirty="0" smtClean="0"/>
              <a:t>законодателем и преобразователем государства.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</a:t>
            </a:r>
            <a:r>
              <a:rPr lang="ru-RU" sz="2400" dirty="0" smtClean="0"/>
              <a:t>Скульптор передал неудержимо-стремительное движение всадника, огромную и властную силу его утверждающего жеста правой руки. </a:t>
            </a:r>
          </a:p>
          <a:p>
            <a:endParaRPr lang="ru-RU" sz="2400" dirty="0" smtClean="0"/>
          </a:p>
          <a:p>
            <a:r>
              <a:rPr lang="ru-RU" sz="2400" dirty="0" smtClean="0"/>
              <a:t>Памятник метафорически-емко выразил политический смысл деятельности Петра, прорубившего для России «окно в Европу». 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643050"/>
            <a:ext cx="5500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Русская Академия художеств выпустила из своих стен немало талантливых русских скульпторов — Ф. Шубин, Ф. Гордеев, М. Козловский, </a:t>
            </a:r>
            <a:r>
              <a:rPr lang="ru-RU" sz="2400" dirty="0" smtClean="0"/>
              <a:t>Ф. </a:t>
            </a:r>
            <a:r>
              <a:rPr lang="ru-RU" sz="2400" dirty="0" smtClean="0"/>
              <a:t>Щедрин.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8"/>
            <a:ext cx="42402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Федот Иванович Шубин</a:t>
            </a:r>
          </a:p>
          <a:p>
            <a:pPr algn="ctr"/>
            <a:r>
              <a:rPr lang="ru-RU" sz="2400" dirty="0" smtClean="0"/>
              <a:t>1740-1805</a:t>
            </a:r>
            <a:endParaRPr lang="ru-RU" sz="2400" dirty="0"/>
          </a:p>
        </p:txBody>
      </p:sp>
      <p:pic>
        <p:nvPicPr>
          <p:cNvPr id="6" name="Рисунок 5" descr="Ф.И. Шубин. Екатерина II - законодательница. 17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423478"/>
            <a:ext cx="3720967" cy="50057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86380" y="5572140"/>
            <a:ext cx="350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Ф.И. Шубин. Екатерина II - законодательница. 1789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4288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Выдающийся скульптор русского классицизма, работал в жанре портрета. 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9124" y="285728"/>
            <a:ext cx="45720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русской пластике </a:t>
            </a:r>
            <a:r>
              <a:rPr lang="en-US" sz="2400" b="1" dirty="0" smtClean="0"/>
              <a:t>XVIII</a:t>
            </a:r>
            <a:r>
              <a:rPr lang="ru-RU" sz="2400" b="1" dirty="0" smtClean="0"/>
              <a:t> века Шубин впервые:</a:t>
            </a:r>
          </a:p>
          <a:p>
            <a:pPr>
              <a:buFontTx/>
              <a:buChar char="-"/>
            </a:pPr>
            <a:r>
              <a:rPr lang="ru-RU" sz="2400" dirty="0" smtClean="0"/>
              <a:t> Обратился к реалистическому изображению;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 smtClean="0"/>
              <a:t>естественная простота и возвышенность форм античности;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 smtClean="0"/>
              <a:t>раскрывал многогранность личности;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 smtClean="0"/>
              <a:t>передавал остроту психологических характеристик;</a:t>
            </a:r>
          </a:p>
          <a:p>
            <a:pPr>
              <a:buFontTx/>
              <a:buChar char="-"/>
            </a:pPr>
            <a:r>
              <a:rPr lang="ru-RU" sz="2400" dirty="0" smtClean="0"/>
              <a:t> виртуозное владение техникой обработки мрамора.</a:t>
            </a:r>
            <a:endParaRPr lang="ru-RU" sz="2400" dirty="0"/>
          </a:p>
        </p:txBody>
      </p:sp>
      <p:pic>
        <p:nvPicPr>
          <p:cNvPr id="4" name="Рисунок 3" descr="Федот Иванович Шубин. Портрет И. С. Барышнико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00042"/>
            <a:ext cx="3714776" cy="52200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5929330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Федот Иванович Шубин. Портрет И. С. Барышникова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5429264"/>
            <a:ext cx="7000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Ф.И. Шубин. Портрет А.М. Голицына. 1775. Мрамор</a:t>
            </a:r>
            <a:endParaRPr lang="ru-RU" sz="2000" dirty="0"/>
          </a:p>
        </p:txBody>
      </p:sp>
      <p:pic>
        <p:nvPicPr>
          <p:cNvPr id="3" name="Рисунок 2" descr="Федор Иванович Шубин. Портрет князя Голицы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857232"/>
            <a:ext cx="3051742" cy="44138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2143116"/>
            <a:ext cx="485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облике вельможи чувство превосходства над окружающими и барственность сочетаются со светским лоском и тонким юмором. 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.И. Шубин. Портрет Павла I. 1800. Бронз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19525"/>
            <a:ext cx="3571900" cy="51954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5857892"/>
            <a:ext cx="585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Ф.И. Шубин. Портрет Павла I. 1800. Бронза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142873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 этом произведении Ф. И. Шубин сумел с удивительной глубиной раскрыть образ Павла I во всей его сложности и противоречивости: </a:t>
            </a:r>
            <a:r>
              <a:rPr lang="ru-RU" sz="2400" b="1" dirty="0" smtClean="0"/>
              <a:t>отталкивающие черты характера сочетаются с величественностью</a:t>
            </a:r>
            <a:r>
              <a:rPr lang="ru-RU" sz="2400" dirty="0" smtClean="0"/>
              <a:t>, что отличало Павла I.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92880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Портрет своего земляка М. В. Ломоносова </a:t>
            </a:r>
            <a:r>
              <a:rPr lang="ru-RU" sz="2400" dirty="0" smtClean="0"/>
              <a:t>Шубин </a:t>
            </a:r>
            <a:r>
              <a:rPr lang="ru-RU" sz="2400" dirty="0" smtClean="0"/>
              <a:t>исполнил по воображению, лишив его всякой парадности, передав </a:t>
            </a:r>
            <a:r>
              <a:rPr lang="ru-RU" sz="2400" b="1" dirty="0" smtClean="0"/>
              <a:t>проникновенный ум и глубокую человечность.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5929330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Ф.И. Шубин. Портрет М</a:t>
            </a:r>
            <a:r>
              <a:rPr lang="ru-RU" dirty="0" smtClean="0"/>
              <a:t>. В. </a:t>
            </a:r>
            <a:r>
              <a:rPr lang="ru-RU" dirty="0" smtClean="0"/>
              <a:t>Ломоносова. до 1793 </a:t>
            </a:r>
            <a:endParaRPr lang="ru-RU" dirty="0"/>
          </a:p>
        </p:txBody>
      </p:sp>
      <p:pic>
        <p:nvPicPr>
          <p:cNvPr id="5" name="Рисунок 4" descr="Ф.И. Шубин. Портрет М.В. Ломоносо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57166"/>
            <a:ext cx="3880814" cy="54288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142984"/>
            <a:ext cx="4475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Федор </a:t>
            </a:r>
            <a:r>
              <a:rPr lang="ru-RU" sz="2400" b="1" dirty="0" err="1" smtClean="0"/>
              <a:t>Гордеевич</a:t>
            </a:r>
            <a:r>
              <a:rPr lang="ru-RU" sz="2400" b="1" dirty="0" smtClean="0"/>
              <a:t> Гордеев</a:t>
            </a:r>
          </a:p>
          <a:p>
            <a:pPr algn="ctr"/>
            <a:r>
              <a:rPr lang="ru-RU" sz="2400" dirty="0" smtClean="0"/>
              <a:t>1746-1810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9289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Русский </a:t>
            </a:r>
            <a:r>
              <a:rPr lang="ru-RU" sz="2400" dirty="0" smtClean="0"/>
              <a:t>скульптор, профессор скульптуры, ректор Академии Художеств</a:t>
            </a:r>
            <a:endParaRPr lang="ru-RU" sz="2400" dirty="0"/>
          </a:p>
        </p:txBody>
      </p:sp>
      <p:pic>
        <p:nvPicPr>
          <p:cNvPr id="6" name="Рисунок 5" descr="Ф.Г. Гордеев. Надгробие Н. М. Голицын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85728"/>
            <a:ext cx="3578224" cy="61000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57290" y="5572140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Ф.Г. Гордеев. </a:t>
            </a:r>
            <a:endParaRPr lang="ru-RU" sz="2000" dirty="0" smtClean="0"/>
          </a:p>
          <a:p>
            <a:r>
              <a:rPr lang="ru-RU" sz="2000" dirty="0" smtClean="0"/>
              <a:t>Надгробие </a:t>
            </a:r>
            <a:r>
              <a:rPr lang="ru-RU" sz="2000" dirty="0" smtClean="0"/>
              <a:t>Н. М. Голицыной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древней Руси </a:t>
            </a:r>
            <a:r>
              <a:rPr lang="ru-RU" sz="2400" b="1" dirty="0" smtClean="0"/>
              <a:t>скульптура в отличии от живописи находила сравнительно небольшое применение</a:t>
            </a:r>
            <a:r>
              <a:rPr lang="ru-RU" sz="2400" dirty="0" smtClean="0"/>
              <a:t>, в основном как украшение архитектурных сооружений.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429000"/>
            <a:ext cx="4267629" cy="28450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285728"/>
            <a:ext cx="3416647" cy="45436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6314" y="5286388"/>
            <a:ext cx="40959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Дмитриевский собор во </a:t>
            </a:r>
            <a:r>
              <a:rPr lang="ru-RU" sz="2000" dirty="0" smtClean="0"/>
              <a:t>Владимире. </a:t>
            </a:r>
          </a:p>
          <a:p>
            <a:pPr algn="ctr"/>
            <a:r>
              <a:rPr lang="ru-RU" sz="2000" dirty="0" smtClean="0"/>
              <a:t>1194-1197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27860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своей композиции Гордеев изобразил в сильном пластическом движении юношу, терзаемого, </a:t>
            </a:r>
            <a:r>
              <a:rPr lang="ru-RU" sz="2000" dirty="0" smtClean="0"/>
              <a:t>согласно </a:t>
            </a:r>
            <a:r>
              <a:rPr lang="ru-RU" sz="2000" dirty="0" smtClean="0"/>
              <a:t>мифу, орлом.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 smtClean="0"/>
              <a:t>какой-то мере </a:t>
            </a:r>
            <a:r>
              <a:rPr lang="ru-RU" sz="2000" b="1" dirty="0" smtClean="0"/>
              <a:t>образ Прометея, древне­греческого героя, добывшего людям огонь, был символом свободы и просвещения, </a:t>
            </a:r>
            <a:r>
              <a:rPr lang="ru-RU" sz="2000" dirty="0" smtClean="0"/>
              <a:t>и работа Гордеева нашла живой отклик </a:t>
            </a:r>
            <a:r>
              <a:rPr lang="ru-RU" sz="2000" dirty="0" smtClean="0"/>
              <a:t>у современников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Рисунок 2" descr="Ф.Г. Гордеев. Скульптурная группа Прометей. 17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714356"/>
            <a:ext cx="5835650" cy="4445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43306" y="52863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Ф.Г. Гордеев. Скульптурная группа </a:t>
            </a:r>
            <a:r>
              <a:rPr lang="ru-RU" dirty="0" smtClean="0"/>
              <a:t>«Прометей». </a:t>
            </a:r>
            <a:r>
              <a:rPr lang="ru-RU" dirty="0" smtClean="0"/>
              <a:t>1769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45576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Михаил Иванович Козловский </a:t>
            </a:r>
          </a:p>
          <a:p>
            <a:pPr algn="ctr"/>
            <a:r>
              <a:rPr lang="ru-RU" sz="2000" dirty="0" smtClean="0"/>
              <a:t>1753-1802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2145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Русский</a:t>
            </a:r>
            <a:r>
              <a:rPr lang="ru-RU" sz="2400" dirty="0" smtClean="0"/>
              <a:t> скульптор, академик Императорской Академии художеств.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5786454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«Яков Долгорукий, </a:t>
            </a:r>
            <a:r>
              <a:rPr lang="ru-RU" dirty="0" smtClean="0"/>
              <a:t>сжигающий </a:t>
            </a:r>
            <a:r>
              <a:rPr lang="ru-RU" dirty="0" smtClean="0"/>
              <a:t>царский указ». 1796</a:t>
            </a:r>
            <a:endParaRPr lang="ru-RU" dirty="0"/>
          </a:p>
        </p:txBody>
      </p:sp>
      <p:pic>
        <p:nvPicPr>
          <p:cNvPr id="7" name="Рисунок 6" descr="м.И. Козловский. Яков Долгорукий, сжигающий царский указ. 17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500042"/>
            <a:ext cx="3800656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47863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Скульптурный образ не является портретом генералиссимуса, а сохраняет </a:t>
            </a:r>
            <a:r>
              <a:rPr lang="ru-RU" sz="2400" dirty="0" smtClean="0"/>
              <a:t>лишь отдаленное сходство с оригиналом.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 smtClean="0"/>
              <a:t>военных </a:t>
            </a:r>
            <a:r>
              <a:rPr lang="ru-RU" sz="2400" dirty="0" smtClean="0"/>
              <a:t>доспехах </a:t>
            </a:r>
            <a:r>
              <a:rPr lang="ru-RU" sz="2400" dirty="0" smtClean="0"/>
              <a:t>полководца соединены элементы вооружения древнего </a:t>
            </a:r>
            <a:r>
              <a:rPr lang="ru-RU" sz="2400" dirty="0" smtClean="0"/>
              <a:t>римлянина. </a:t>
            </a:r>
          </a:p>
          <a:p>
            <a:endParaRPr lang="ru-RU" sz="2400" dirty="0" smtClean="0"/>
          </a:p>
          <a:p>
            <a:r>
              <a:rPr lang="ru-RU" sz="2400" dirty="0" smtClean="0"/>
              <a:t>Есть в образе и узнаваемые черты Суворова: энергия</a:t>
            </a:r>
            <a:r>
              <a:rPr lang="ru-RU" sz="2400" dirty="0" smtClean="0"/>
              <a:t>, решительность и мужество воина, мудрость полководца и внутреннее </a:t>
            </a:r>
            <a:r>
              <a:rPr lang="ru-RU" sz="2400" dirty="0" smtClean="0"/>
              <a:t>благородство.</a:t>
            </a:r>
          </a:p>
        </p:txBody>
      </p:sp>
      <p:pic>
        <p:nvPicPr>
          <p:cNvPr id="5" name="Рисунок 4" descr="М.И. Козловский. Памятник А. В. Суворову в Петербурге. 1799-18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14290"/>
            <a:ext cx="3847648" cy="53578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57818" y="5572140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Памятник </a:t>
            </a:r>
            <a:r>
              <a:rPr lang="ru-RU" sz="2000" dirty="0" smtClean="0"/>
              <a:t>А. В. Суворову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 smtClean="0"/>
              <a:t>Петербурге. 1799-1801</a:t>
            </a:r>
            <a:endParaRPr lang="ru-RU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4500570"/>
            <a:ext cx="4000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Памятник А. В. Суворову в Петербурге. </a:t>
            </a:r>
            <a:r>
              <a:rPr lang="ru-RU" sz="2000" dirty="0" smtClean="0"/>
              <a:t>Марсово поле. 1799-1801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3500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Здесь с замечательной силой дан </a:t>
            </a:r>
            <a:r>
              <a:rPr lang="ru-RU" sz="2400" b="1" dirty="0" smtClean="0"/>
              <a:t>идеализированный образ национального героя. 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dirty="0" smtClean="0"/>
              <a:t>Памятник </a:t>
            </a:r>
            <a:r>
              <a:rPr lang="ru-RU" sz="2400" dirty="0" smtClean="0"/>
              <a:t>принадлежит к наиболее совершенным достижениям </a:t>
            </a:r>
            <a:r>
              <a:rPr lang="ru-RU" sz="2400" b="1" dirty="0" smtClean="0"/>
              <a:t>классицизма в русской скульптуре.</a:t>
            </a:r>
            <a:endParaRPr lang="ru-RU" sz="2400" b="1" dirty="0"/>
          </a:p>
        </p:txBody>
      </p:sp>
      <p:pic>
        <p:nvPicPr>
          <p:cNvPr id="6" name="Рисунок 5" descr="Памятник А. В. Суворову в Петербурге. 1799-1801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928670"/>
            <a:ext cx="5041420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571612"/>
            <a:ext cx="52437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Феодосий Федорович Щедрин</a:t>
            </a:r>
          </a:p>
          <a:p>
            <a:pPr algn="ctr"/>
            <a:r>
              <a:rPr lang="ru-RU" sz="2400" dirty="0" smtClean="0"/>
              <a:t>1751-1825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78605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Известный</a:t>
            </a:r>
            <a:r>
              <a:rPr lang="ru-RU" sz="2400" dirty="0" smtClean="0"/>
              <a:t> скульптор, представитель классицизма, профессор, ректор Императорской Академии художеств.</a:t>
            </a:r>
            <a:endParaRPr lang="ru-RU" sz="2400" dirty="0"/>
          </a:p>
        </p:txBody>
      </p:sp>
      <p:pic>
        <p:nvPicPr>
          <p:cNvPr id="5" name="Рисунок 4" descr="Ф.Ф. Щедрин. Скульптурный декор Адмиралтейст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571612"/>
            <a:ext cx="2762250" cy="3743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4810" y="5500702"/>
            <a:ext cx="47468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Скульптурный </a:t>
            </a:r>
            <a:r>
              <a:rPr lang="ru-RU" sz="2000" dirty="0" smtClean="0"/>
              <a:t>декор Адмиралтейства</a:t>
            </a:r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.Ф. Щедрин. Князь Изяслав Мстиславович и воины. 17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073150"/>
            <a:ext cx="6350000" cy="47117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5929330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Ф.Ф. Щедрин. Князь Изяслав Мстиславович и воины. 1772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857232"/>
            <a:ext cx="78581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ХVIII веке неизмеримо разностороннее стала деятельность скульпторов, свободнее выражавших новые, светские идеалы общества. </a:t>
            </a:r>
          </a:p>
          <a:p>
            <a:endParaRPr lang="ru-RU" sz="2400" dirty="0" smtClean="0"/>
          </a:p>
          <a:p>
            <a:r>
              <a:rPr lang="ru-RU" sz="2400" dirty="0" smtClean="0"/>
              <a:t>Прежде всего </a:t>
            </a:r>
            <a:r>
              <a:rPr lang="ru-RU" sz="2400" b="1" dirty="0" smtClean="0"/>
              <a:t>начинает развиваться монументально — декоративная пластика, тесно связанная с архитектурой и продолжающая старые традиции. </a:t>
            </a:r>
            <a:r>
              <a:rPr lang="ru-RU" sz="2400" dirty="0" smtClean="0"/>
              <a:t>Особенности декоративной пластики ярче всего проявились в </a:t>
            </a:r>
            <a:r>
              <a:rPr lang="ru-RU" sz="2400" b="1" dirty="0" smtClean="0"/>
              <a:t>украшениях Петергофского дворца. </a:t>
            </a:r>
          </a:p>
          <a:p>
            <a:endParaRPr lang="ru-RU" sz="2400" dirty="0" smtClean="0"/>
          </a:p>
          <a:p>
            <a:r>
              <a:rPr lang="ru-RU" sz="2400" dirty="0" smtClean="0"/>
              <a:t>В Петровскую эпоху возникают и первые монументальные памятники.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орцово-парковый ансамбль Петерго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5" y="571480"/>
            <a:ext cx="6381795" cy="47863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0232" y="5572140"/>
            <a:ext cx="5354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Дворцово-парковый ансамбль «Петергоф»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1857364"/>
            <a:ext cx="4000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интерьере лестницы многообразно представлены </a:t>
            </a:r>
            <a:r>
              <a:rPr lang="ru-RU" sz="2400" b="1" dirty="0" smtClean="0"/>
              <a:t>различные скульптурные формы: </a:t>
            </a:r>
            <a:r>
              <a:rPr lang="ru-RU" sz="2400" dirty="0" smtClean="0"/>
              <a:t>барельефы, картуши, статуи, рокайли, вазы.</a:t>
            </a:r>
            <a:endParaRPr lang="ru-RU" sz="2400" dirty="0"/>
          </a:p>
        </p:txBody>
      </p:sp>
      <p:pic>
        <p:nvPicPr>
          <p:cNvPr id="3" name="Рисунок 2" descr="Аллегория весн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80"/>
            <a:ext cx="3810000" cy="508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8" y="5786454"/>
            <a:ext cx="22926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Аллегория Весны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32861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Первым мастером скульптуры в России был Б. Растрелли. </a:t>
            </a:r>
          </a:p>
          <a:p>
            <a:endParaRPr lang="ru-RU" sz="2400" dirty="0" smtClean="0"/>
          </a:p>
          <a:p>
            <a:r>
              <a:rPr lang="ru-RU" sz="2400" dirty="0" smtClean="0"/>
              <a:t>Он с сыном приехал из Франции в 1746 году по приглашению Петра I и нашел в России свою новую родину так как получил большие возможности для творчества.</a:t>
            </a:r>
          </a:p>
        </p:txBody>
      </p:sp>
      <p:pic>
        <p:nvPicPr>
          <p:cNvPr id="3" name="Рисунок 2" descr="Бартоломео Карло Растрелли – выдающийся скульптор, художник, литейщик и архитектор 18 века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837" y="928670"/>
            <a:ext cx="5189666" cy="38576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71934" y="492919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/>
              <a:t>Бартоломео</a:t>
            </a:r>
            <a:r>
              <a:rPr lang="ru-RU" sz="2000" b="1" dirty="0" smtClean="0"/>
              <a:t> Карло Растрелли </a:t>
            </a:r>
            <a:r>
              <a:rPr lang="ru-RU" sz="2000" dirty="0" smtClean="0"/>
              <a:t>– выдающийся скульптор, художник, литейщик и архитектор 18 века.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643578"/>
            <a:ext cx="4633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Скульптурный портрет Петра I . 1810</a:t>
            </a:r>
            <a:endParaRPr lang="ru-RU" sz="2000" dirty="0"/>
          </a:p>
        </p:txBody>
      </p:sp>
      <p:pic>
        <p:nvPicPr>
          <p:cNvPr id="3" name="Рисунок 2" descr="18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57166"/>
            <a:ext cx="3857652" cy="51435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86446" y="1357298"/>
            <a:ext cx="28575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Бронзовый бюст Петра увековечил лик яростного реформатора. </a:t>
            </a:r>
          </a:p>
          <a:p>
            <a:endParaRPr lang="ru-RU" sz="2400" dirty="0" smtClean="0"/>
          </a:p>
          <a:p>
            <a:r>
              <a:rPr lang="ru-RU" sz="2400" dirty="0" smtClean="0"/>
              <a:t>Огромная взрывная энергия заложена в неукротимом облике.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14351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Статуя императрицы Анны Иоанновны арапчонком. 1732-1741</a:t>
            </a:r>
            <a:endParaRPr lang="ru-RU" sz="2000" dirty="0"/>
          </a:p>
        </p:txBody>
      </p:sp>
      <p:pic>
        <p:nvPicPr>
          <p:cNvPr id="3" name="Рисунок 2" descr="Анна Иоаннов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5055971" cy="40719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00694" y="500042"/>
            <a:ext cx="34289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Статуя Анны тоже </a:t>
            </a:r>
            <a:r>
              <a:rPr lang="ru-RU" dirty="0" err="1" smtClean="0"/>
              <a:t>по-барочному</a:t>
            </a:r>
            <a:r>
              <a:rPr lang="ru-RU" dirty="0" smtClean="0"/>
              <a:t> эффектна, ее облик тоже устрашает, но устрашает по-другому: нарядный многопудовый идол с отталкивающим лицом старой женщины, которая важно движется не видя кругом себя ничего. </a:t>
            </a:r>
          </a:p>
          <a:p>
            <a:endParaRPr lang="ru-RU" dirty="0" smtClean="0"/>
          </a:p>
          <a:p>
            <a:r>
              <a:rPr lang="ru-RU" dirty="0" smtClean="0"/>
              <a:t>Редкий пример разоблачительного парадного портрета.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285860"/>
            <a:ext cx="65722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 второй половине XVIII века скульптура достигает больших успехов. Развиваются все виды ее и жанры. </a:t>
            </a:r>
          </a:p>
          <a:p>
            <a:endParaRPr lang="ru-RU" sz="2400" b="1" dirty="0" smtClean="0"/>
          </a:p>
          <a:p>
            <a:r>
              <a:rPr lang="ru-RU" sz="2400" dirty="0" smtClean="0"/>
              <a:t>Русские скульпторы создают и </a:t>
            </a:r>
            <a:r>
              <a:rPr lang="ru-RU" sz="2400" b="1" dirty="0" smtClean="0"/>
              <a:t>монументальные памятники, и портреты, и садово-парковую пластику, работают над украшением многочисленных архитектурных сооружений.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185</TotalTime>
  <Words>772</Words>
  <PresentationFormat>Экран (4:3)</PresentationFormat>
  <Paragraphs>85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Официальная</vt:lpstr>
      <vt:lpstr>Русская скульптура XVIII века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скульптура XVIII века</dc:title>
  <cp:lastModifiedBy>Валерий Бекишев</cp:lastModifiedBy>
  <cp:revision>56</cp:revision>
  <dcterms:modified xsi:type="dcterms:W3CDTF">2020-10-13T02:35:44Z</dcterms:modified>
</cp:coreProperties>
</file>