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54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078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944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3533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735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517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478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998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94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436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453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178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783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52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249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8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558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9DAD020-53F4-4C53-8E86-49D12B4B7AC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4AD772E-0612-450C-8A4C-EA64D76EE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50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11" y="1176724"/>
            <a:ext cx="10527806" cy="55234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5805" y="1472345"/>
            <a:ext cx="5836920" cy="164592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Михаил Иванович </a:t>
            </a:r>
            <a:r>
              <a:rPr lang="ru-RU" b="1" dirty="0" smtClean="0"/>
              <a:t>Глинка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(1804-1857)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9270" r="24654"/>
          <a:stretch/>
        </p:blipFill>
        <p:spPr>
          <a:xfrm>
            <a:off x="6792685" y="497775"/>
            <a:ext cx="4990011" cy="593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4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44045" y="1632857"/>
            <a:ext cx="453281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   </a:t>
            </a:r>
            <a:r>
              <a:rPr lang="ru-RU" sz="2400" b="1" dirty="0" smtClean="0"/>
              <a:t>Михаил </a:t>
            </a:r>
            <a:r>
              <a:rPr lang="ru-RU" sz="2400" b="1" dirty="0"/>
              <a:t>Глинка </a:t>
            </a:r>
            <a:r>
              <a:rPr lang="ru-RU" sz="2400" dirty="0"/>
              <a:t>– русский композитор, основоположник русской национальной оперы, автор всемирно известных опер </a:t>
            </a:r>
            <a:r>
              <a:rPr lang="ru-RU" sz="2400" b="1" dirty="0"/>
              <a:t>«Жизнь за Царя» («Иван Сусанин») </a:t>
            </a:r>
            <a:r>
              <a:rPr lang="ru-RU" sz="2400" dirty="0"/>
              <a:t>и </a:t>
            </a:r>
            <a:r>
              <a:rPr lang="ru-RU" sz="2400" b="1" dirty="0"/>
              <a:t>«Руслан и Людмила».</a:t>
            </a:r>
          </a:p>
        </p:txBody>
      </p:sp>
      <p:pic>
        <p:nvPicPr>
          <p:cNvPr id="1026" name="Picture 2" descr="https://pbs.twimg.com/media/EZZcBjLXgAUf8m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81" y="345062"/>
            <a:ext cx="5375142" cy="619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725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63794" y="5729860"/>
            <a:ext cx="939845" cy="84075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88125" y="1397115"/>
            <a:ext cx="3744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   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0560" y="541020"/>
            <a:ext cx="492034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В </a:t>
            </a:r>
            <a:r>
              <a:rPr lang="ru-RU" sz="2400" b="1" dirty="0"/>
              <a:t>1822-м</a:t>
            </a:r>
            <a:r>
              <a:rPr lang="ru-RU" sz="2400" dirty="0"/>
              <a:t> </a:t>
            </a:r>
            <a:r>
              <a:rPr lang="ru-RU" sz="2400" dirty="0" smtClean="0"/>
              <a:t>Глинка закончил</a:t>
            </a:r>
            <a:endParaRPr lang="ru-RU" sz="2400" dirty="0"/>
          </a:p>
          <a:p>
            <a:r>
              <a:rPr lang="ru-RU" sz="2400" dirty="0"/>
              <a:t>обучение в пансионе, но занятия</a:t>
            </a:r>
          </a:p>
          <a:p>
            <a:r>
              <a:rPr lang="ru-RU" sz="2400" dirty="0"/>
              <a:t>музыкой </a:t>
            </a:r>
            <a:r>
              <a:rPr lang="ru-RU" sz="2400" dirty="0" smtClean="0"/>
              <a:t>не </a:t>
            </a:r>
            <a:r>
              <a:rPr lang="ru-RU" sz="2400" dirty="0"/>
              <a:t>бросил. </a:t>
            </a:r>
            <a:r>
              <a:rPr lang="ru-RU" sz="2400" dirty="0" smtClean="0"/>
              <a:t>Он продолжает </a:t>
            </a:r>
            <a:r>
              <a:rPr lang="ru-RU" sz="2400" dirty="0"/>
              <a:t>музицировать </a:t>
            </a:r>
            <a:r>
              <a:rPr lang="ru-RU" sz="2400" dirty="0" smtClean="0"/>
              <a:t>в дворянских </a:t>
            </a:r>
            <a:r>
              <a:rPr lang="ru-RU" sz="2400" dirty="0"/>
              <a:t>салонах, а также </a:t>
            </a:r>
            <a:r>
              <a:rPr lang="ru-RU" sz="2400" dirty="0" smtClean="0"/>
              <a:t>иногда руководит </a:t>
            </a:r>
            <a:r>
              <a:rPr lang="ru-RU" sz="2400" dirty="0"/>
              <a:t>оркестром дяди. </a:t>
            </a:r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    В </a:t>
            </a:r>
            <a:r>
              <a:rPr lang="ru-RU" sz="2400" dirty="0"/>
              <a:t>это же время он написал</a:t>
            </a:r>
          </a:p>
          <a:p>
            <a:r>
              <a:rPr lang="ru-RU" sz="2400" dirty="0"/>
              <a:t>некоторые песни и романсы, </a:t>
            </a:r>
            <a:r>
              <a:rPr lang="ru-RU" sz="2400" dirty="0" smtClean="0"/>
              <a:t>которые хорошо </a:t>
            </a:r>
            <a:r>
              <a:rPr lang="ru-RU" sz="2400" dirty="0"/>
              <a:t>известны и </a:t>
            </a:r>
            <a:r>
              <a:rPr lang="ru-RU" sz="2400" dirty="0" smtClean="0"/>
              <a:t>сегодня. Среди </a:t>
            </a:r>
            <a:r>
              <a:rPr lang="ru-RU" sz="2400" dirty="0"/>
              <a:t>таких песен можно </a:t>
            </a:r>
            <a:r>
              <a:rPr lang="ru-RU" sz="2400" dirty="0" smtClean="0"/>
              <a:t>выделить </a:t>
            </a:r>
            <a:r>
              <a:rPr lang="ru-RU" sz="2400" b="1" dirty="0" smtClean="0"/>
              <a:t>«Не </a:t>
            </a:r>
            <a:r>
              <a:rPr lang="ru-RU" sz="2400" b="1" dirty="0"/>
              <a:t>искушай меня без нужды», «</a:t>
            </a:r>
            <a:r>
              <a:rPr lang="ru-RU" sz="2400" b="1" dirty="0" smtClean="0"/>
              <a:t>Не пой</a:t>
            </a:r>
            <a:r>
              <a:rPr lang="ru-RU" sz="2400" b="1" dirty="0"/>
              <a:t>, красавица, при мне».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130" y="541020"/>
            <a:ext cx="4664121" cy="4680838"/>
          </a:xfrm>
          <a:prstGeom prst="rect">
            <a:avLst/>
          </a:prstGeom>
        </p:spPr>
      </p:pic>
      <p:pic>
        <p:nvPicPr>
          <p:cNvPr id="7" name="М.И.Глинка - Не искушай без нужды.Элегия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8309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8916" y="5868531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8130" y="5360528"/>
            <a:ext cx="488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«Не искушай меня без нужды» (фрагмент)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2871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36176" y="5527886"/>
            <a:ext cx="901338" cy="97971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091645" y="764906"/>
            <a:ext cx="56257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В </a:t>
            </a:r>
            <a:r>
              <a:rPr lang="ru-RU" sz="2400" b="1" dirty="0"/>
              <a:t>1834</a:t>
            </a:r>
            <a:r>
              <a:rPr lang="ru-RU" sz="2400" dirty="0"/>
              <a:t> году композитор начал работать над своей первой оперой </a:t>
            </a:r>
            <a:r>
              <a:rPr lang="ru-RU" sz="2400" b="1" dirty="0"/>
              <a:t>«Иван Сусанин», </a:t>
            </a:r>
            <a:r>
              <a:rPr lang="ru-RU" sz="2400" dirty="0"/>
              <a:t>которая позднее была переименована в </a:t>
            </a:r>
            <a:r>
              <a:rPr lang="ru-RU" sz="2400" b="1" dirty="0"/>
              <a:t>«Жизнь за царя». </a:t>
            </a:r>
            <a:r>
              <a:rPr lang="ru-RU" sz="2400" dirty="0"/>
              <a:t>Первое название сочинению вернули в советское время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r>
              <a:rPr lang="ru-RU" sz="2400" dirty="0" smtClean="0"/>
              <a:t>    Премьера </a:t>
            </a:r>
            <a:r>
              <a:rPr lang="ru-RU" sz="2400" dirty="0"/>
              <a:t>первой классической национальной русской оперы «Жизнь за царя» состоялась </a:t>
            </a:r>
            <a:r>
              <a:rPr lang="ru-RU" sz="2400" b="1" dirty="0"/>
              <a:t>9 декабря 1834 года</a:t>
            </a:r>
            <a:r>
              <a:rPr lang="ru-RU" sz="2400" dirty="0"/>
              <a:t> на сцене </a:t>
            </a:r>
            <a:r>
              <a:rPr lang="ru-RU" sz="2400" b="1" dirty="0"/>
              <a:t>Большого театра в Санкт-Петербурге.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15" y="287367"/>
            <a:ext cx="4232651" cy="6035176"/>
          </a:xfrm>
          <a:prstGeom prst="rect">
            <a:avLst/>
          </a:prstGeom>
        </p:spPr>
      </p:pic>
      <p:pic>
        <p:nvPicPr>
          <p:cNvPr id="6" name="Марк Эрмлер, Оркестр Большого театра - Жизнь за царя (Иван Сусанин)_ Увертюр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3723.0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2045" y="5712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6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434149" y="5264331"/>
            <a:ext cx="940525" cy="92746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96685" y="1004896"/>
            <a:ext cx="52077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В </a:t>
            </a:r>
            <a:r>
              <a:rPr lang="ru-RU" sz="2400" b="1" dirty="0"/>
              <a:t>1837</a:t>
            </a:r>
            <a:r>
              <a:rPr lang="ru-RU" sz="2400" dirty="0"/>
              <a:t> году Михаил </a:t>
            </a:r>
            <a:r>
              <a:rPr lang="ru-RU" sz="2400" dirty="0" smtClean="0"/>
              <a:t>Глинка </a:t>
            </a:r>
            <a:r>
              <a:rPr lang="ru-RU" sz="2400" dirty="0"/>
              <a:t>начал работать над новой оперой на сюжет поэмы </a:t>
            </a:r>
            <a:r>
              <a:rPr lang="ru-RU" sz="2400" b="1" dirty="0"/>
              <a:t>А. С. Пушкина «Руслан и Людмила». </a:t>
            </a:r>
          </a:p>
          <a:p>
            <a:endParaRPr lang="ru-RU" sz="2400" dirty="0" smtClean="0"/>
          </a:p>
          <a:p>
            <a:r>
              <a:rPr lang="ru-RU" sz="2400" dirty="0" smtClean="0"/>
              <a:t>    Первое </a:t>
            </a:r>
            <a:r>
              <a:rPr lang="ru-RU" sz="2400" dirty="0"/>
              <a:t>представление </a:t>
            </a:r>
            <a:r>
              <a:rPr lang="ru-RU" sz="2400" b="1" dirty="0"/>
              <a:t>«Руслана и </a:t>
            </a:r>
            <a:r>
              <a:rPr lang="ru-RU" sz="2400" b="1" dirty="0" smtClean="0"/>
              <a:t>Людмилы» </a:t>
            </a:r>
            <a:r>
              <a:rPr lang="ru-RU" sz="2400" dirty="0" smtClean="0"/>
              <a:t>состоялось </a:t>
            </a:r>
            <a:r>
              <a:rPr lang="ru-RU" sz="2400" b="1" dirty="0" smtClean="0"/>
              <a:t>9 декабря 1842 </a:t>
            </a:r>
            <a:r>
              <a:rPr lang="ru-RU" sz="2400" b="1" dirty="0"/>
              <a:t>года</a:t>
            </a:r>
            <a:r>
              <a:rPr lang="ru-RU" sz="2400" dirty="0"/>
              <a:t>, ровно через шесть лет после премьеры «Ивана Сусанина». Новая опера Глинки провалилась. Царская семья покинула ложу посреди представления.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265" y="804160"/>
            <a:ext cx="4925785" cy="4925785"/>
          </a:xfrm>
          <a:prstGeom prst="rect">
            <a:avLst/>
          </a:prstGeom>
        </p:spPr>
      </p:pic>
      <p:pic>
        <p:nvPicPr>
          <p:cNvPr id="6" name="Михаил Глинки - Руслан и Людмила (www.hotplayer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54" end="256224.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9610" y="5423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62348" y="5481029"/>
            <a:ext cx="1008529" cy="104887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539935" y="1041354"/>
            <a:ext cx="61221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  <a:r>
              <a:rPr lang="ru-RU" sz="2400" dirty="0" smtClean="0"/>
              <a:t>   В </a:t>
            </a:r>
            <a:r>
              <a:rPr lang="ru-RU" sz="2400" b="1" dirty="0"/>
              <a:t>1844</a:t>
            </a:r>
            <a:r>
              <a:rPr lang="ru-RU" sz="2400" dirty="0"/>
              <a:t> году Михаил Иванович уезжает в Испанию. Творческим результатом этой поездки явились испанские увертюры: </a:t>
            </a:r>
            <a:r>
              <a:rPr lang="ru-RU" sz="2400" b="1" dirty="0"/>
              <a:t>«Арагонская охота» </a:t>
            </a:r>
            <a:r>
              <a:rPr lang="ru-RU" sz="2400" dirty="0"/>
              <a:t>и </a:t>
            </a:r>
            <a:r>
              <a:rPr lang="ru-RU" sz="2400" b="1" dirty="0"/>
              <a:t>«Ночь в Мадриде», </a:t>
            </a:r>
            <a:r>
              <a:rPr lang="ru-RU" sz="2400" dirty="0"/>
              <a:t>написанные на испанские народные темы</a:t>
            </a:r>
            <a:r>
              <a:rPr lang="ru-RU" sz="2400" dirty="0" smtClean="0"/>
              <a:t>.</a:t>
            </a:r>
          </a:p>
          <a:p>
            <a:endParaRPr lang="ru-RU" sz="2400" dirty="0"/>
          </a:p>
          <a:p>
            <a:r>
              <a:rPr lang="ru-RU" sz="2400" dirty="0" smtClean="0"/>
              <a:t>    По возвращении </a:t>
            </a:r>
            <a:r>
              <a:rPr lang="ru-RU" sz="2400" dirty="0"/>
              <a:t>из-за границы создает свое значительнейшее симфоническое произведение, </a:t>
            </a:r>
            <a:r>
              <a:rPr lang="ru-RU" sz="2400" b="1" dirty="0"/>
              <a:t>«Камаринскую».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39" y="179670"/>
            <a:ext cx="4596365" cy="6181373"/>
          </a:xfrm>
          <a:prstGeom prst="rect">
            <a:avLst/>
          </a:prstGeom>
        </p:spPr>
      </p:pic>
      <p:pic>
        <p:nvPicPr>
          <p:cNvPr id="6" name="Глинка - Камаринская 1 тема (www.hotplayer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6690.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1812" y="5700664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2148" y="6340751"/>
            <a:ext cx="393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«Камаринская» (фрагмент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98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7539" y="873675"/>
            <a:ext cx="58959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Особенности творчества</a:t>
            </a:r>
            <a:r>
              <a:rPr lang="ru-RU" b="1" dirty="0" smtClean="0"/>
              <a:t>:</a:t>
            </a:r>
          </a:p>
          <a:p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идеальное чувство формы, классическая стройность пропорций, продуманность малейших деталей всей композиции</a:t>
            </a:r>
            <a:r>
              <a:rPr lang="ru-RU" sz="24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 его творчестве завершился процесс формирования национальной композиторской школы</a:t>
            </a:r>
            <a:r>
              <a:rPr lang="ru-RU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е</a:t>
            </a:r>
            <a:r>
              <a:rPr lang="ru-RU" sz="2400" dirty="0" smtClean="0"/>
              <a:t>го </a:t>
            </a:r>
            <a:r>
              <a:rPr lang="ru-RU" sz="2400" dirty="0"/>
              <a:t>романсы являются высокохудожественными образцами лирически и драматически выраженной песни. </a:t>
            </a:r>
            <a:endParaRPr lang="ru-RU" sz="32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491" y="880921"/>
            <a:ext cx="4794068" cy="479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084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Грифель</Template>
  <TotalTime>155</TotalTime>
  <Words>311</Words>
  <Application>Microsoft Office PowerPoint</Application>
  <PresentationFormat>Широкоэкранный</PresentationFormat>
  <Paragraphs>25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Calisto MT</vt:lpstr>
      <vt:lpstr>Trebuchet MS</vt:lpstr>
      <vt:lpstr>Wingdings 2</vt:lpstr>
      <vt:lpstr>Сланец</vt:lpstr>
      <vt:lpstr>Михаил Иванович Глинка (1804-1857)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53</cp:revision>
  <dcterms:created xsi:type="dcterms:W3CDTF">2020-11-15T05:57:32Z</dcterms:created>
  <dcterms:modified xsi:type="dcterms:W3CDTF">2020-11-15T08:33:21Z</dcterms:modified>
</cp:coreProperties>
</file>