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5" r:id="rId7"/>
    <p:sldId id="266" r:id="rId8"/>
    <p:sldId id="273" r:id="rId9"/>
    <p:sldId id="269" r:id="rId10"/>
    <p:sldId id="271" r:id="rId11"/>
    <p:sldId id="272" r:id="rId12"/>
    <p:sldId id="270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2D2110-C602-4A47-8D26-42FDB3537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793103"/>
            <a:ext cx="8637073" cy="2550626"/>
          </a:xfrm>
        </p:spPr>
        <p:txBody>
          <a:bodyPr>
            <a:normAutofit/>
          </a:bodyPr>
          <a:lstStyle/>
          <a:p>
            <a:r>
              <a:rPr lang="ru-RU" sz="4000" dirty="0">
                <a:cs typeface="Times New Roman" panose="02020603050405020304" pitchFamily="18" charset="0"/>
              </a:rPr>
              <a:t>Романтизм в западно-европейской живописи </a:t>
            </a:r>
            <a:r>
              <a:rPr lang="en-US" sz="4000" dirty="0">
                <a:cs typeface="Times New Roman" panose="02020603050405020304" pitchFamily="18" charset="0"/>
              </a:rPr>
              <a:t>XIX</a:t>
            </a:r>
            <a:r>
              <a:rPr lang="ru-RU" sz="4000" dirty="0">
                <a:cs typeface="Times New Roman" panose="02020603050405020304" pitchFamily="18" charset="0"/>
              </a:rPr>
              <a:t> в.</a:t>
            </a:r>
          </a:p>
        </p:txBody>
      </p:sp>
    </p:spTree>
    <p:extLst>
      <p:ext uri="{BB962C8B-B14F-4D97-AF65-F5344CB8AC3E}">
        <p14:creationId xmlns:p14="http://schemas.microsoft.com/office/powerpoint/2010/main" val="626103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D70899A-EA42-4361-91CC-15BE83E8721E}"/>
              </a:ext>
            </a:extLst>
          </p:cNvPr>
          <p:cNvSpPr/>
          <p:nvPr/>
        </p:nvSpPr>
        <p:spPr>
          <a:xfrm>
            <a:off x="8903408" y="5112185"/>
            <a:ext cx="3037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Делакруа. Автопортрет. 1837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D006108-CDAA-485F-8768-17418670077A}"/>
              </a:ext>
            </a:extLst>
          </p:cNvPr>
          <p:cNvSpPr/>
          <p:nvPr/>
        </p:nvSpPr>
        <p:spPr>
          <a:xfrm>
            <a:off x="4236733" y="155901"/>
            <a:ext cx="3876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в направлении романтизм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865A8E8-DDA2-4E45-BD02-A946ECAE7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497" y="1199200"/>
            <a:ext cx="2805366" cy="346769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37CDE1A-3F1A-41B0-8993-378FD25CCE04}"/>
              </a:ext>
            </a:extLst>
          </p:cNvPr>
          <p:cNvSpPr/>
          <p:nvPr/>
        </p:nvSpPr>
        <p:spPr>
          <a:xfrm>
            <a:off x="4772497" y="5156197"/>
            <a:ext cx="3520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Делакруа. Фредерик Шопен. 1838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160A6A3-725F-4EB3-86C4-D74B6FE07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921" y="698419"/>
            <a:ext cx="3133725" cy="42291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64571FF-C169-4BFE-88B8-04C75CE52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54" y="698419"/>
            <a:ext cx="3479668" cy="4166269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A4D334C-203A-4BEF-A741-341331BAAC1A}"/>
              </a:ext>
            </a:extLst>
          </p:cNvPr>
          <p:cNvSpPr/>
          <p:nvPr/>
        </p:nvSpPr>
        <p:spPr>
          <a:xfrm>
            <a:off x="358354" y="5156197"/>
            <a:ext cx="3432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Теодор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Жерико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Карабинер. 1814</a:t>
            </a:r>
          </a:p>
        </p:txBody>
      </p:sp>
    </p:spTree>
    <p:extLst>
      <p:ext uri="{BB962C8B-B14F-4D97-AF65-F5344CB8AC3E}">
        <p14:creationId xmlns:p14="http://schemas.microsoft.com/office/powerpoint/2010/main" val="185216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11D9C28-DD41-4856-8E9A-019707879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795" y="205272"/>
            <a:ext cx="3376749" cy="431074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A5C4A0B-F603-4219-9669-8ED536C891D5}"/>
              </a:ext>
            </a:extLst>
          </p:cNvPr>
          <p:cNvSpPr/>
          <p:nvPr/>
        </p:nvSpPr>
        <p:spPr>
          <a:xfrm>
            <a:off x="9069212" y="4654514"/>
            <a:ext cx="2265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Филипп Отто Рунге.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Автопортрет. 1801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7E12CA3-20DA-4FD4-AD61-AD589B571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997" y="358190"/>
            <a:ext cx="3517642" cy="400490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FFA5A6A-BA98-4F7D-B3F4-988CABCAFF4B}"/>
              </a:ext>
            </a:extLst>
          </p:cNvPr>
          <p:cNvSpPr/>
          <p:nvPr/>
        </p:nvSpPr>
        <p:spPr>
          <a:xfrm>
            <a:off x="3452067" y="4654514"/>
            <a:ext cx="4926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«Шар цветов, или конструкция связей между всеми взаимными смешениями красок и их полного сродства». 1810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5642EAC-88AC-4173-8B3F-9C63EB239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56" y="358189"/>
            <a:ext cx="3253507" cy="384320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1E9A2B26-F554-48D6-8752-124391FB9DA5}"/>
              </a:ext>
            </a:extLst>
          </p:cNvPr>
          <p:cNvSpPr/>
          <p:nvPr/>
        </p:nvSpPr>
        <p:spPr>
          <a:xfrm>
            <a:off x="607156" y="4793013"/>
            <a:ext cx="2642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Филипп Отто Рунге. Автопортрет, 1802-1803</a:t>
            </a:r>
          </a:p>
        </p:txBody>
      </p:sp>
    </p:spTree>
    <p:extLst>
      <p:ext uri="{BB962C8B-B14F-4D97-AF65-F5344CB8AC3E}">
        <p14:creationId xmlns:p14="http://schemas.microsoft.com/office/powerpoint/2010/main" val="4042290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9DF00C0-0D14-499E-9F86-E3A172388384}"/>
              </a:ext>
            </a:extLst>
          </p:cNvPr>
          <p:cNvSpPr/>
          <p:nvPr/>
        </p:nvSpPr>
        <p:spPr>
          <a:xfrm>
            <a:off x="5656977" y="382554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b="1" dirty="0">
                <a:solidFill>
                  <a:srgbClr val="1A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особенности пейзажной живописи в творчестве художников Западной Европы. </a:t>
            </a:r>
          </a:p>
          <a:p>
            <a:pPr algn="just" fontAlgn="base"/>
            <a:endParaRPr lang="ru-RU" b="1" dirty="0">
              <a:solidFill>
                <a:srgbClr val="1A1C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dirty="0">
                <a:solidFill>
                  <a:srgbClr val="1A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Пейзаж мыслится романтиками как воплощение души мироздания; 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>
                <a:solidFill>
                  <a:srgbClr val="1A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природа, как и душа человека, предстает в динамике, постоянной изменчивости. 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>
                <a:solidFill>
                  <a:srgbClr val="1A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характерных для классицизма упорядоченных и облагороженных ландшафтов;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стихийность, непокорность, могучесть и изменчивость пейзажа, соответственно смятению чувств романтических героев (изображения бури, грозы, извержения вулканов, землетрясения, кораблекрушения);</a:t>
            </a:r>
          </a:p>
          <a:p>
            <a:pPr marL="285750" indent="-285750" algn="just" fontAlgn="base">
              <a:buFontTx/>
              <a:buChar char="-"/>
            </a:pPr>
            <a:r>
              <a:rPr lang="ru-RU" dirty="0">
                <a:solidFill>
                  <a:srgbClr val="1A1C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свойственная романтизму поэтизации ночи – как странного, ирреального мира, живущего по своим законам – привела к расцвету «ночного жанра», который становится излюбленным в романтической живописи, особенно у немецких художников.</a:t>
            </a:r>
            <a:endParaRPr lang="ru-RU" b="0" i="0" dirty="0">
              <a:solidFill>
                <a:srgbClr val="1A1C2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D3D1CFE-3CDA-46B2-BA06-F7894DE29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23" y="382554"/>
            <a:ext cx="4814111" cy="401376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CC08E11-F0AC-41DF-B282-96983D2E6735}"/>
              </a:ext>
            </a:extLst>
          </p:cNvPr>
          <p:cNvSpPr/>
          <p:nvPr/>
        </p:nvSpPr>
        <p:spPr>
          <a:xfrm>
            <a:off x="813635" y="4671760"/>
            <a:ext cx="3925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Констебл. Облака. Этюд.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</a:t>
            </a:r>
          </a:p>
        </p:txBody>
      </p:sp>
    </p:spTree>
    <p:extLst>
      <p:ext uri="{BB962C8B-B14F-4D97-AF65-F5344CB8AC3E}">
        <p14:creationId xmlns:p14="http://schemas.microsoft.com/office/powerpoint/2010/main" val="901803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98CB396-E718-4346-9AFF-F579B5329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02" y="437177"/>
            <a:ext cx="5305031" cy="331107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7CA041B-83B4-4F4C-B42F-819D08EDD43A}"/>
              </a:ext>
            </a:extLst>
          </p:cNvPr>
          <p:cNvSpPr/>
          <p:nvPr/>
        </p:nvSpPr>
        <p:spPr>
          <a:xfrm>
            <a:off x="159600" y="4186726"/>
            <a:ext cx="6087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Уильям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Тёрнер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Последний рейс корабля «Отважный». 1839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4BD3D3B-6C8A-4728-B816-5158261AC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714" y="197238"/>
            <a:ext cx="5048250" cy="379095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EB77AAC-8551-4FC5-975F-18EBB6C7CF6B}"/>
              </a:ext>
            </a:extLst>
          </p:cNvPr>
          <p:cNvSpPr/>
          <p:nvPr/>
        </p:nvSpPr>
        <p:spPr>
          <a:xfrm>
            <a:off x="7371040" y="4186726"/>
            <a:ext cx="3303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Уильям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Тёрнер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Рыбаки в море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65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5963484-5140-4E27-BE6F-CA1F86160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236" y="122517"/>
            <a:ext cx="4240353" cy="543371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14598F6-139E-433F-AA9D-A900C655A09C}"/>
              </a:ext>
            </a:extLst>
          </p:cNvPr>
          <p:cNvSpPr/>
          <p:nvPr/>
        </p:nvSpPr>
        <p:spPr>
          <a:xfrm>
            <a:off x="6593633" y="241376"/>
            <a:ext cx="547311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черты направления романтизм.</a:t>
            </a:r>
          </a:p>
          <a:p>
            <a:pPr algn="ctr"/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возникает под влияние философии и литературы сентиментализма Германии – родины Романтизма;</a:t>
            </a:r>
          </a:p>
          <a:p>
            <a:pPr marL="285750" indent="-285750">
              <a:buFontTx/>
              <a:buChar char="-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волевого, но одинокого героя, находящегося перед выбором;</a:t>
            </a:r>
          </a:p>
          <a:p>
            <a:pPr marL="285750" indent="-285750">
              <a:buFontTx/>
              <a:buChar char="-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экзотическим темам;</a:t>
            </a:r>
          </a:p>
          <a:p>
            <a:pPr marL="285750" indent="-285750">
              <a:buFontTx/>
              <a:buChar char="-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необычному и неизведанному;</a:t>
            </a:r>
          </a:p>
          <a:p>
            <a:pPr marL="285750" indent="-285750">
              <a:buFontTx/>
              <a:buChar char="-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таинственность и мистицизм;</a:t>
            </a:r>
          </a:p>
          <a:p>
            <a:pPr marL="285750" indent="-285750">
              <a:buFontTx/>
              <a:buChar char="-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вдохновения – художественное наследие прошлого: Древний Восток, Средневековье и Проторенессанс (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назарейцы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прерафаэлиты);</a:t>
            </a:r>
          </a:p>
          <a:p>
            <a:pPr marL="285750" indent="-285750">
              <a:buFontTx/>
              <a:buChar char="-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воспевание захватывающих страстных, бурных чувств.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C0688AA-B285-42A6-A4C4-DD87FB98535E}"/>
              </a:ext>
            </a:extLst>
          </p:cNvPr>
          <p:cNvSpPr/>
          <p:nvPr/>
        </p:nvSpPr>
        <p:spPr>
          <a:xfrm>
            <a:off x="1058011" y="56260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Каспар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Давид Фридрих. Странник над морем тумана. 1818г.</a:t>
            </a:r>
          </a:p>
        </p:txBody>
      </p:sp>
    </p:spTree>
    <p:extLst>
      <p:ext uri="{BB962C8B-B14F-4D97-AF65-F5344CB8AC3E}">
        <p14:creationId xmlns:p14="http://schemas.microsoft.com/office/powerpoint/2010/main" val="131029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B26164B-FE3F-40FF-A468-C04F0B537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648" y="631889"/>
            <a:ext cx="4877969" cy="386415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49310B1-54B3-4BAE-87DD-50F0851ED1F7}"/>
              </a:ext>
            </a:extLst>
          </p:cNvPr>
          <p:cNvSpPr/>
          <p:nvPr/>
        </p:nvSpPr>
        <p:spPr>
          <a:xfrm>
            <a:off x="195457" y="4648292"/>
            <a:ext cx="8334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Эжен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Делакруа. Свобода, ведущая народ (Свобода на баррикадах) (28 июля 1830г.) 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9E25477-78D4-45D1-AEC5-CE5194FCD463}"/>
              </a:ext>
            </a:extLst>
          </p:cNvPr>
          <p:cNvSpPr/>
          <p:nvPr/>
        </p:nvSpPr>
        <p:spPr>
          <a:xfrm>
            <a:off x="7581375" y="631889"/>
            <a:ext cx="41532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особенности: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герои выбирают не великих деятелей эпохи, а целые народы, представителей простых сословий;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романтическая мечта о свободе;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аллегорического образа, олицетворяющего свободу;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цветовой и тональный контраст;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необычному и неизведанному - здесь обращение к дальним странам с их экзотическими обычаями и костюмами.</a:t>
            </a:r>
          </a:p>
        </p:txBody>
      </p:sp>
    </p:spTree>
    <p:extLst>
      <p:ext uri="{BB962C8B-B14F-4D97-AF65-F5344CB8AC3E}">
        <p14:creationId xmlns:p14="http://schemas.microsoft.com/office/powerpoint/2010/main" val="35217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71407AC-D00E-4BD9-ABF9-B07263CEE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40" y="799420"/>
            <a:ext cx="5927154" cy="305932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00422A7-B5F2-4D1D-9EC1-F3B91D871ECC}"/>
              </a:ext>
            </a:extLst>
          </p:cNvPr>
          <p:cNvSpPr/>
          <p:nvPr/>
        </p:nvSpPr>
        <p:spPr>
          <a:xfrm>
            <a:off x="773328" y="4160193"/>
            <a:ext cx="4404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Эжен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Делакруа.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Арабские всадники скачут на поиски. 1862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5E3365D-B456-48C5-A781-2557D79A1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521" y="799420"/>
            <a:ext cx="4424172" cy="341220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B390E16-1BBE-4C4E-A01A-DD63D1AD6F67}"/>
              </a:ext>
            </a:extLst>
          </p:cNvPr>
          <p:cNvSpPr/>
          <p:nvPr/>
        </p:nvSpPr>
        <p:spPr>
          <a:xfrm>
            <a:off x="7279829" y="4326685"/>
            <a:ext cx="44198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Эжен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Делакруа.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Алжирские женщины в своих покоях. 1834</a:t>
            </a:r>
          </a:p>
        </p:txBody>
      </p:sp>
    </p:spTree>
    <p:extLst>
      <p:ext uri="{BB962C8B-B14F-4D97-AF65-F5344CB8AC3E}">
        <p14:creationId xmlns:p14="http://schemas.microsoft.com/office/powerpoint/2010/main" val="211807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F465A22-823B-4BBB-8AB8-C742277D6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10" y="616200"/>
            <a:ext cx="5552278" cy="307057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08E263C-0DF1-4325-8665-5A01CF80887C}"/>
              </a:ext>
            </a:extLst>
          </p:cNvPr>
          <p:cNvSpPr/>
          <p:nvPr/>
        </p:nvSpPr>
        <p:spPr>
          <a:xfrm>
            <a:off x="216397" y="3882194"/>
            <a:ext cx="6471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Франциско Гойя. Расстрел повстанцев в ночь на 3 мая 1808 г. </a:t>
            </a:r>
            <a:endParaRPr lang="ru-RU" b="1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8125EEA-1D26-4604-8979-2BEA5AC15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673" y="615821"/>
            <a:ext cx="4679314" cy="362061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D705215-694A-4F5D-9438-0F41862C1739}"/>
              </a:ext>
            </a:extLst>
          </p:cNvPr>
          <p:cNvSpPr/>
          <p:nvPr/>
        </p:nvSpPr>
        <p:spPr>
          <a:xfrm>
            <a:off x="6860673" y="4432235"/>
            <a:ext cx="4679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Франциско Гойя.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Восстание 2 мая 1808 года в Мадриде. 1814</a:t>
            </a:r>
          </a:p>
        </p:txBody>
      </p:sp>
    </p:spTree>
    <p:extLst>
      <p:ext uri="{BB962C8B-B14F-4D97-AF65-F5344CB8AC3E}">
        <p14:creationId xmlns:p14="http://schemas.microsoft.com/office/powerpoint/2010/main" val="3156730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8029949-DE18-4314-8250-B4540CF810B1}"/>
              </a:ext>
            </a:extLst>
          </p:cNvPr>
          <p:cNvSpPr/>
          <p:nvPr/>
        </p:nvSpPr>
        <p:spPr>
          <a:xfrm>
            <a:off x="158620" y="4724721"/>
            <a:ext cx="35549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"Воображение, покинутое разумом, порождает немыслимых чудовищ; но в союзе с разумом оно - мать искусств и источник творимых им чудес".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1E9DB54-F48A-4AFC-A4E3-140B67FD5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96" y="170178"/>
            <a:ext cx="2699304" cy="40059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E61B409-DF29-49B6-987A-CB23D8A4B3C8}"/>
              </a:ext>
            </a:extLst>
          </p:cNvPr>
          <p:cNvSpPr/>
          <p:nvPr/>
        </p:nvSpPr>
        <p:spPr>
          <a:xfrm>
            <a:off x="280094" y="4194175"/>
            <a:ext cx="2836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Франсиско Гойя. Сон разума рождает чудовищ.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A2C7F28-35C1-41C0-B6BB-57E5F1718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593" y="136816"/>
            <a:ext cx="2390721" cy="405735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CC98124-99B5-4402-A3E0-120A16BA4357}"/>
              </a:ext>
            </a:extLst>
          </p:cNvPr>
          <p:cNvSpPr/>
          <p:nvPr/>
        </p:nvSpPr>
        <p:spPr>
          <a:xfrm>
            <a:off x="3806112" y="4278792"/>
            <a:ext cx="4152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Франсиско Гойя. Они говорят "да" и протягивают руку первому встречному.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Легкость с которой многие женщины соглашаются на брак,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объясняется надеждой жить в нем более свободно, чем раньше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303C397-B90D-4983-8CB2-D484CF291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5804" y="150814"/>
            <a:ext cx="2390721" cy="412797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2EF0D03-6333-45D7-A711-596E3A0329AC}"/>
              </a:ext>
            </a:extLst>
          </p:cNvPr>
          <p:cNvSpPr/>
          <p:nvPr/>
        </p:nvSpPr>
        <p:spPr>
          <a:xfrm>
            <a:off x="8985804" y="4419945"/>
            <a:ext cx="2621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Франсиско Гойя. Горячо.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915403A8-EEC5-4EE7-BF6F-C2645CE2C7C4}"/>
              </a:ext>
            </a:extLst>
          </p:cNvPr>
          <p:cNvSpPr/>
          <p:nvPr/>
        </p:nvSpPr>
        <p:spPr>
          <a:xfrm>
            <a:off x="8403771" y="4778623"/>
            <a:ext cx="39499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так торопятся проглотить, что глотают кипящее. В удовольствиях тоже необходимы умеренность и воздержание.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58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C8B1267-D3DB-4DF6-9F82-967B5C5F5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134" y="293915"/>
            <a:ext cx="3632050" cy="473528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1A51CF0-4B26-4E11-A824-BD6CF0E7A8D1}"/>
              </a:ext>
            </a:extLst>
          </p:cNvPr>
          <p:cNvSpPr/>
          <p:nvPr/>
        </p:nvSpPr>
        <p:spPr>
          <a:xfrm>
            <a:off x="7099884" y="5211471"/>
            <a:ext cx="4518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Теодор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Жерико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Офицер конных егерей во время атаки. 1812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1DEC0F7-D798-4748-AB8B-DFC4D2CF9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625" y="495250"/>
            <a:ext cx="4847070" cy="333709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FB1AD5D-5FC9-4FED-BA9D-D418D85CDDBB}"/>
              </a:ext>
            </a:extLst>
          </p:cNvPr>
          <p:cNvSpPr/>
          <p:nvPr/>
        </p:nvSpPr>
        <p:spPr>
          <a:xfrm>
            <a:off x="1323211" y="3948240"/>
            <a:ext cx="3632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Теодор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Жерико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Плот Медузы 1819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332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3A82DDA-D79A-47BB-9C34-A4BAC7957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783" y="583746"/>
            <a:ext cx="6149846" cy="445333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630E66E-5AD6-4567-85A9-C570A3F49350}"/>
              </a:ext>
            </a:extLst>
          </p:cNvPr>
          <p:cNvSpPr/>
          <p:nvPr/>
        </p:nvSpPr>
        <p:spPr>
          <a:xfrm>
            <a:off x="4217633" y="5213093"/>
            <a:ext cx="3756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Теодор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Жерико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Ставки Дерби. 1821</a:t>
            </a:r>
          </a:p>
        </p:txBody>
      </p:sp>
    </p:spTree>
    <p:extLst>
      <p:ext uri="{BB962C8B-B14F-4D97-AF65-F5344CB8AC3E}">
        <p14:creationId xmlns:p14="http://schemas.microsoft.com/office/powerpoint/2010/main" val="426577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DF70E5F-2BDB-4501-B7A0-F2E8B0C30F01}"/>
              </a:ext>
            </a:extLst>
          </p:cNvPr>
          <p:cNvSpPr/>
          <p:nvPr/>
        </p:nvSpPr>
        <p:spPr>
          <a:xfrm>
            <a:off x="5029201" y="1056263"/>
            <a:ext cx="59041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Портретный жанр отражен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творчестве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Эжена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Делакруа, Теодора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Жерико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Филиппа Отто Рунге, Франсиско Гойя. 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внимание к яркой человеческой индивидуальности, красоте и богатству ее духовного мира;</a:t>
            </a:r>
          </a:p>
          <a:p>
            <a:pPr marL="285750" indent="-285750" fontAlgn="base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 внутренний мир человека преобладает над телесной красотой;</a:t>
            </a:r>
          </a:p>
          <a:p>
            <a:pPr marL="285750" indent="-285750" fontAlgn="base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прослеживается динамика образа, напряженность внутренней жизни человека, мятежность;</a:t>
            </a:r>
          </a:p>
          <a:p>
            <a:pPr marL="285750" indent="-285750" fontAlgn="base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художников интересует драматичный образ героя, часто одинокий, непримиримый с реальностью.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E33B0E6-B00C-4B36-B326-9FE2514AE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22" y="429207"/>
            <a:ext cx="3481485" cy="417778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B33B079-4F22-429F-A3FB-4B9942FEAF43}"/>
              </a:ext>
            </a:extLst>
          </p:cNvPr>
          <p:cNvSpPr/>
          <p:nvPr/>
        </p:nvSpPr>
        <p:spPr>
          <a:xfrm>
            <a:off x="725290" y="4839868"/>
            <a:ext cx="3712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Франсиско Гойя.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Антонии Сарате.1810-1811</a:t>
            </a:r>
          </a:p>
        </p:txBody>
      </p:sp>
    </p:spTree>
    <p:extLst>
      <p:ext uri="{BB962C8B-B14F-4D97-AF65-F5344CB8AC3E}">
        <p14:creationId xmlns:p14="http://schemas.microsoft.com/office/powerpoint/2010/main" val="243891897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965</TotalTime>
  <Words>458</Words>
  <Application>Microsoft Office PowerPoint</Application>
  <PresentationFormat>Широкоэкранный</PresentationFormat>
  <Paragraphs>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Times New Roman</vt:lpstr>
      <vt:lpstr>Галерея</vt:lpstr>
      <vt:lpstr>Романтизм в западно-европейской живописи XIX 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романтизм</dc:title>
  <dc:creator>bekishev</dc:creator>
  <cp:lastModifiedBy>Пользователь Windows</cp:lastModifiedBy>
  <cp:revision>121</cp:revision>
  <dcterms:created xsi:type="dcterms:W3CDTF">2017-12-15T16:24:18Z</dcterms:created>
  <dcterms:modified xsi:type="dcterms:W3CDTF">2020-11-17T03:38:13Z</dcterms:modified>
</cp:coreProperties>
</file>