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69C27-AD98-49BE-95B7-BC9CD6E0FBB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54260-82BE-4250-A9A4-FE562610A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8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4260-82BE-4250-A9A4-FE562610AE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Century" pitchFamily="18" charset="0"/>
              </a:rPr>
              <a:t>Музыка в России </a:t>
            </a:r>
            <a:r>
              <a:rPr lang="en-US" dirty="0" smtClean="0">
                <a:latin typeface="Century" pitchFamily="18" charset="0"/>
              </a:rPr>
              <a:t>XVIII – </a:t>
            </a:r>
            <a:r>
              <a:rPr lang="ru-RU" dirty="0" smtClean="0">
                <a:latin typeface="Century" pitchFamily="18" charset="0"/>
              </a:rPr>
              <a:t>первая половина </a:t>
            </a:r>
            <a:r>
              <a:rPr lang="en-US" dirty="0" smtClean="0">
                <a:latin typeface="Century" pitchFamily="18" charset="0"/>
              </a:rPr>
              <a:t>XIX </a:t>
            </a:r>
            <a:r>
              <a:rPr lang="ru-RU" dirty="0" err="1" smtClean="0">
                <a:latin typeface="Century" pitchFamily="18" charset="0"/>
              </a:rPr>
              <a:t>в.в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entury" pitchFamily="18" charset="0"/>
              </a:rPr>
              <a:t>Общественные тенденции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Century" pitchFamily="18" charset="0"/>
              </a:rPr>
              <a:t>Эпоха </a:t>
            </a:r>
            <a:r>
              <a:rPr lang="ru-RU" sz="2800" u="sng" dirty="0" smtClean="0">
                <a:latin typeface="Century" pitchFamily="18" charset="0"/>
              </a:rPr>
              <a:t>Просвещения</a:t>
            </a:r>
            <a:r>
              <a:rPr lang="ru-RU" sz="2800" dirty="0" smtClean="0">
                <a:latin typeface="Century" pitchFamily="18" charset="0"/>
              </a:rPr>
              <a:t> в России ознаменовалась тем, что государство активно способствовало </a:t>
            </a:r>
            <a:r>
              <a:rPr lang="ru-RU" sz="2800" u="sng" dirty="0" smtClean="0">
                <a:latin typeface="Century" pitchFamily="18" charset="0"/>
              </a:rPr>
              <a:t>развитию наук и искусства</a:t>
            </a:r>
            <a:r>
              <a:rPr lang="ru-RU" sz="2800" dirty="0" smtClean="0">
                <a:latin typeface="Century" pitchFamily="18" charset="0"/>
              </a:rPr>
              <a:t>;</a:t>
            </a:r>
          </a:p>
          <a:p>
            <a:r>
              <a:rPr lang="ru-RU" sz="2800" dirty="0" smtClean="0">
                <a:latin typeface="Century" pitchFamily="18" charset="0"/>
              </a:rPr>
              <a:t>Возникновение первых университетов, театров, публичных музеев и относительно независимой прессы;</a:t>
            </a:r>
          </a:p>
          <a:p>
            <a:endParaRPr lang="ru-RU" sz="2800" dirty="0" smtClean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3.userapi.com/53DbH3mF3G1GDJfNFj-QAMmWoN1Hd_keQlS9_Q/lg6yFhMww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" y="548680"/>
            <a:ext cx="3962284" cy="57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836712"/>
            <a:ext cx="532870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latin typeface="Century" pitchFamily="18" charset="0"/>
              </a:rPr>
              <a:t>Пашкевич Василий Алексеевич </a:t>
            </a:r>
            <a:br>
              <a:rPr lang="ru-RU" dirty="0" smtClean="0">
                <a:latin typeface="Century" pitchFamily="18" charset="0"/>
              </a:rPr>
            </a:br>
            <a:r>
              <a:rPr lang="ru-RU" dirty="0" smtClean="0">
                <a:latin typeface="Century" pitchFamily="18" charset="0"/>
              </a:rPr>
              <a:t>(1742-1800</a:t>
            </a:r>
            <a:r>
              <a:rPr lang="ru-RU" dirty="0">
                <a:latin typeface="Century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5" y="2609528"/>
            <a:ext cx="4716015" cy="424847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entury" pitchFamily="18" charset="0"/>
              </a:rPr>
              <a:t>Р</a:t>
            </a:r>
            <a:r>
              <a:rPr lang="ru-RU" sz="2800" dirty="0" smtClean="0">
                <a:latin typeface="Century" pitchFamily="18" charset="0"/>
              </a:rPr>
              <a:t>оссийский</a:t>
            </a:r>
            <a:r>
              <a:rPr lang="ru-RU" sz="2800" dirty="0">
                <a:latin typeface="Century" pitchFamily="18" charset="0"/>
              </a:rPr>
              <a:t> </a:t>
            </a:r>
            <a:r>
              <a:rPr lang="ru-RU" sz="2800" dirty="0" smtClean="0">
                <a:latin typeface="Century" pitchFamily="18" charset="0"/>
              </a:rPr>
              <a:t>композитор, </a:t>
            </a:r>
            <a:r>
              <a:rPr lang="ru-RU" sz="2800" dirty="0">
                <a:latin typeface="Century" pitchFamily="18" charset="0"/>
              </a:rPr>
              <a:t>скрипач, певец, </a:t>
            </a:r>
            <a:r>
              <a:rPr lang="ru-RU" sz="2800" dirty="0" smtClean="0">
                <a:latin typeface="Century" pitchFamily="18" charset="0"/>
              </a:rPr>
              <a:t>дирижёр</a:t>
            </a:r>
          </a:p>
          <a:p>
            <a:r>
              <a:rPr lang="ru-RU" sz="2800" dirty="0">
                <a:latin typeface="Century" pitchFamily="18" charset="0"/>
              </a:rPr>
              <a:t>Р</a:t>
            </a:r>
            <a:r>
              <a:rPr lang="ru-RU" sz="2800" dirty="0" smtClean="0">
                <a:latin typeface="Century" pitchFamily="18" charset="0"/>
              </a:rPr>
              <a:t>о­до­на­чаль­ник </a:t>
            </a:r>
            <a:r>
              <a:rPr lang="ru-RU" sz="2800" dirty="0">
                <a:latin typeface="Century" pitchFamily="18" charset="0"/>
              </a:rPr>
              <a:t>русской </a:t>
            </a:r>
            <a:r>
              <a:rPr lang="ru-RU" sz="2800" dirty="0" smtClean="0">
                <a:latin typeface="Century" pitchFamily="18" charset="0"/>
              </a:rPr>
              <a:t>комической</a:t>
            </a:r>
            <a:r>
              <a:rPr lang="ru-RU" sz="2800" dirty="0">
                <a:latin typeface="Century" pitchFamily="18" charset="0"/>
              </a:rPr>
              <a:t> </a:t>
            </a:r>
            <a:r>
              <a:rPr lang="ru-RU" sz="2800" dirty="0" smtClean="0">
                <a:latin typeface="Century" pitchFamily="18" charset="0"/>
              </a:rPr>
              <a:t>оперы</a:t>
            </a:r>
          </a:p>
        </p:txBody>
      </p:sp>
    </p:spTree>
    <p:extLst>
      <p:ext uri="{BB962C8B-B14F-4D97-AF65-F5344CB8AC3E}">
        <p14:creationId xmlns:p14="http://schemas.microsoft.com/office/powerpoint/2010/main" val="393437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/>
          <a:lstStyle/>
          <a:p>
            <a:r>
              <a:rPr lang="ru-RU" sz="2800" dirty="0">
                <a:latin typeface="Century" pitchFamily="18" charset="0"/>
              </a:rPr>
              <a:t>Луч­шим, но­ва­тор­ским со­чи­не­ни­ем Пашкевича ис­сле­до­ва­те­ли счи­та­ют опе­ру «Санкт-пе­тер­бург­ский гос­ти­ный двор</a:t>
            </a:r>
            <a:r>
              <a:rPr lang="ru-RU" sz="2800" dirty="0" smtClean="0">
                <a:latin typeface="Century" pitchFamily="18" charset="0"/>
              </a:rPr>
              <a:t>»</a:t>
            </a:r>
          </a:p>
          <a:p>
            <a:endParaRPr lang="ru-RU" sz="2800" dirty="0">
              <a:latin typeface="Century" pitchFamily="18" charset="0"/>
            </a:endParaRPr>
          </a:p>
          <a:p>
            <a:endParaRPr lang="ru-RU" sz="2800" dirty="0"/>
          </a:p>
        </p:txBody>
      </p:sp>
      <p:pic>
        <p:nvPicPr>
          <p:cNvPr id="4" name="Пашкевич сюита для оперы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039389" y="2780928"/>
            <a:ext cx="4824536" cy="2858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594928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Сюита</a:t>
            </a:r>
            <a:r>
              <a:rPr lang="ru-RU" sz="2800" dirty="0" smtClean="0">
                <a:latin typeface="Century" panose="02040604050505020304" pitchFamily="18" charset="0"/>
              </a:rPr>
              <a:t> </a:t>
            </a:r>
            <a:r>
              <a:rPr lang="ru-RU" sz="2400" dirty="0" smtClean="0">
                <a:latin typeface="Century" panose="02040604050505020304" pitchFamily="18" charset="0"/>
              </a:rPr>
              <a:t>для Оперы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548680"/>
            <a:ext cx="5421288" cy="136815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latin typeface="Century" pitchFamily="18" charset="0"/>
              </a:rPr>
              <a:t>Березовский </a:t>
            </a:r>
            <a:r>
              <a:rPr lang="ru-RU" dirty="0" smtClean="0">
                <a:latin typeface="Century" pitchFamily="18" charset="0"/>
              </a:rPr>
              <a:t>Максим </a:t>
            </a:r>
            <a:r>
              <a:rPr lang="ru-RU" dirty="0" err="1">
                <a:latin typeface="Century" pitchFamily="18" charset="0"/>
              </a:rPr>
              <a:t>Созонтович</a:t>
            </a: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/>
            </a:r>
            <a:br>
              <a:rPr lang="ru-RU" dirty="0" smtClean="0">
                <a:latin typeface="Century" pitchFamily="18" charset="0"/>
              </a:rPr>
            </a:br>
            <a:r>
              <a:rPr lang="ru-RU" dirty="0" smtClean="0">
                <a:latin typeface="Century" pitchFamily="18" charset="0"/>
              </a:rPr>
              <a:t>(</a:t>
            </a:r>
            <a:r>
              <a:rPr lang="ru-RU" dirty="0">
                <a:latin typeface="Century" pitchFamily="18" charset="0"/>
              </a:rPr>
              <a:t>1745-1777)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492896"/>
            <a:ext cx="4464496" cy="363326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entury" pitchFamily="18" charset="0"/>
              </a:rPr>
              <a:t>Р</a:t>
            </a:r>
            <a:r>
              <a:rPr lang="ru-RU" sz="2800" dirty="0" smtClean="0">
                <a:latin typeface="Century" pitchFamily="18" charset="0"/>
              </a:rPr>
              <a:t>усский композитор церковной музыки</a:t>
            </a:r>
          </a:p>
          <a:p>
            <a:r>
              <a:rPr lang="ru-RU" sz="2800" dirty="0">
                <a:latin typeface="Century" pitchFamily="18" charset="0"/>
              </a:rPr>
              <a:t>С</a:t>
            </a:r>
            <a:r>
              <a:rPr lang="ru-RU" sz="2800" dirty="0" smtClean="0">
                <a:latin typeface="Century" pitchFamily="18" charset="0"/>
              </a:rPr>
              <a:t>читается </a:t>
            </a:r>
            <a:r>
              <a:rPr lang="ru-RU" sz="2800" dirty="0">
                <a:latin typeface="Century" pitchFamily="18" charset="0"/>
              </a:rPr>
              <a:t>создателем классического типа русского хорового концерта</a:t>
            </a:r>
          </a:p>
        </p:txBody>
      </p:sp>
      <p:pic>
        <p:nvPicPr>
          <p:cNvPr id="2050" name="Picture 2" descr="https://sun9-36.userapi.com/Sr75ypr1ZHizaNlZojO3VY5ojYMHN3ETOtrfAw/P7t9vXS9x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6" y="1268760"/>
            <a:ext cx="3995429" cy="52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entury" pitchFamily="18" charset="0"/>
              </a:rPr>
              <a:t>Написал оперу «</a:t>
            </a:r>
            <a:r>
              <a:rPr lang="ru-RU" sz="2800" dirty="0" err="1">
                <a:latin typeface="Century" pitchFamily="18" charset="0"/>
              </a:rPr>
              <a:t>Демофонт</a:t>
            </a:r>
            <a:r>
              <a:rPr lang="ru-RU" sz="2800" dirty="0">
                <a:latin typeface="Century" pitchFamily="18" charset="0"/>
              </a:rPr>
              <a:t>» (либретто П. </a:t>
            </a:r>
            <a:r>
              <a:rPr lang="ru-RU" sz="2800" dirty="0" err="1">
                <a:latin typeface="Century" pitchFamily="18" charset="0"/>
              </a:rPr>
              <a:t>Метастазио</a:t>
            </a:r>
            <a:r>
              <a:rPr lang="ru-RU" sz="2800" dirty="0">
                <a:latin typeface="Century" pitchFamily="18" charset="0"/>
              </a:rPr>
              <a:t>), поставлена в 1773 в Ливорно), и, вследствие этого, стал первым в Российской империи оперным композитором</a:t>
            </a:r>
          </a:p>
        </p:txBody>
      </p:sp>
      <p:pic>
        <p:nvPicPr>
          <p:cNvPr id="4" name="Березовский соната для скрипк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2852936"/>
            <a:ext cx="4824536" cy="2808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5805264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Соната для скрипки и клавесина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4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48680"/>
            <a:ext cx="604867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err="1" smtClean="0">
                <a:latin typeface="Century" pitchFamily="18" charset="0"/>
              </a:rPr>
              <a:t>Бортнянский</a:t>
            </a:r>
            <a:r>
              <a:rPr lang="ru-RU" dirty="0" smtClean="0">
                <a:latin typeface="Century" pitchFamily="18" charset="0"/>
              </a:rPr>
              <a:t> Дмитрий Степанович </a:t>
            </a:r>
            <a:br>
              <a:rPr lang="ru-RU" dirty="0" smtClean="0">
                <a:latin typeface="Century" pitchFamily="18" charset="0"/>
              </a:rPr>
            </a:br>
            <a:r>
              <a:rPr lang="ru-RU" dirty="0" smtClean="0">
                <a:latin typeface="Century" pitchFamily="18" charset="0"/>
              </a:rPr>
              <a:t>(1751-1825)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132856"/>
            <a:ext cx="4032448" cy="4202832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latin typeface="Century" pitchFamily="18" charset="0"/>
              </a:rPr>
              <a:t>Р</a:t>
            </a:r>
            <a:r>
              <a:rPr lang="ru-RU" sz="2800" dirty="0" smtClean="0">
                <a:latin typeface="Century" pitchFamily="18" charset="0"/>
              </a:rPr>
              <a:t>оссийский композитор и дирижёр</a:t>
            </a:r>
          </a:p>
          <a:p>
            <a:r>
              <a:rPr lang="ru-RU" sz="2800" dirty="0">
                <a:latin typeface="Century" pitchFamily="18" charset="0"/>
              </a:rPr>
              <a:t>Он написал гимн «Певец в стане русских воинов» на слова Жуковского, посвящённый событиям войны 1812 года</a:t>
            </a:r>
          </a:p>
          <a:p>
            <a:endParaRPr lang="ru-RU" sz="2800" dirty="0">
              <a:latin typeface="Century" pitchFamily="18" charset="0"/>
            </a:endParaRPr>
          </a:p>
        </p:txBody>
      </p:sp>
      <p:pic>
        <p:nvPicPr>
          <p:cNvPr id="3074" name="Picture 2" descr="https://sun9-48.userapi.com/10dCeBqVM7eNGeOk7PHGrnB2N9GclpRW5FMeWw/lQW5ExBmY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216337" cy="55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0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229600" cy="49492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Соната Си Бемоль Мажор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4" name="Бортнянский соната си бемоль мажо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98072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46733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entury" panose="02040604050505020304" pitchFamily="18" charset="0"/>
              </a:rPr>
              <a:t>Вывод</a:t>
            </a:r>
            <a:endParaRPr lang="ru-RU" sz="4000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Музыка и композиторское искусство в </a:t>
            </a:r>
            <a:r>
              <a:rPr lang="en-US" sz="2800" dirty="0" smtClean="0">
                <a:latin typeface="Century" panose="02040604050505020304" pitchFamily="18" charset="0"/>
              </a:rPr>
              <a:t>XVIII </a:t>
            </a:r>
            <a:r>
              <a:rPr lang="ru-RU" sz="2800" dirty="0" smtClean="0">
                <a:latin typeface="Century" panose="02040604050505020304" pitchFamily="18" charset="0"/>
              </a:rPr>
              <a:t>веке были очень разнообразными. 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Появилось много известных имен в этом жанре, стали проявляться </a:t>
            </a:r>
            <a:r>
              <a:rPr lang="ru-RU" sz="2800" u="sng" dirty="0" smtClean="0">
                <a:latin typeface="Century" panose="02040604050505020304" pitchFamily="18" charset="0"/>
              </a:rPr>
              <a:t>нововведения в классическое сочинительство</a:t>
            </a:r>
            <a:r>
              <a:rPr lang="ru-RU" sz="2800" dirty="0" smtClean="0">
                <a:latin typeface="Century" panose="02040604050505020304" pitchFamily="18" charset="0"/>
              </a:rPr>
              <a:t>.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Благодаря </a:t>
            </a:r>
            <a:r>
              <a:rPr lang="ru-RU" sz="2800" u="sng" dirty="0" smtClean="0">
                <a:latin typeface="Century" panose="02040604050505020304" pitchFamily="18" charset="0"/>
              </a:rPr>
              <a:t>стремлению к новаторству и амбициозности</a:t>
            </a:r>
            <a:r>
              <a:rPr lang="ru-RU" sz="2800" dirty="0" smtClean="0">
                <a:latin typeface="Century" panose="02040604050505020304" pitchFamily="18" charset="0"/>
              </a:rPr>
              <a:t> композиторов тех времен, мир услышал множество различных произведений, которые играют до сих пор. </a:t>
            </a:r>
            <a:endParaRPr lang="ru-RU" sz="2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180</Words>
  <Application>Microsoft Office PowerPoint</Application>
  <PresentationFormat>Экран (4:3)</PresentationFormat>
  <Paragraphs>23</Paragraphs>
  <Slides>9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</vt:lpstr>
      <vt:lpstr>Тема Office</vt:lpstr>
      <vt:lpstr>Музыка в России XVIII – первая половина XIX в.в</vt:lpstr>
      <vt:lpstr>Общественные тенденции</vt:lpstr>
      <vt:lpstr>Пашкевич Василий Алексеевич  (1742-1800)</vt:lpstr>
      <vt:lpstr>Презентация PowerPoint</vt:lpstr>
      <vt:lpstr>Березовский Максим Созонтович  (1745-1777)</vt:lpstr>
      <vt:lpstr>Презентация PowerPoint</vt:lpstr>
      <vt:lpstr>Бортнянский Дмитрий Степанович  (1751-1825)</vt:lpstr>
      <vt:lpstr>Соната Си Бемоль Мажор</vt:lpstr>
      <vt:lpstr>Вывод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 в России XVIII – первая половина XIX в.в</dc:title>
  <dc:creator>Sport</dc:creator>
  <cp:lastModifiedBy>Пользователь Windows</cp:lastModifiedBy>
  <cp:revision>16</cp:revision>
  <dcterms:created xsi:type="dcterms:W3CDTF">2020-10-12T23:24:02Z</dcterms:created>
  <dcterms:modified xsi:type="dcterms:W3CDTF">2020-10-27T07:44:16Z</dcterms:modified>
</cp:coreProperties>
</file>