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9E81893-0310-4601-AAC7-E9B9DA365852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9C46C46-C5E7-42B5-A608-EDE9EF2A0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400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1893-0310-4601-AAC7-E9B9DA365852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6C46-C5E7-42B5-A608-EDE9EF2A0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70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1893-0310-4601-AAC7-E9B9DA365852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6C46-C5E7-42B5-A608-EDE9EF2A0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63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1893-0310-4601-AAC7-E9B9DA365852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6C46-C5E7-42B5-A608-EDE9EF2A0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814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E81893-0310-4601-AAC7-E9B9DA365852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E9C46C46-C5E7-42B5-A608-EDE9EF2A0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871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1893-0310-4601-AAC7-E9B9DA365852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6C46-C5E7-42B5-A608-EDE9EF2A0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14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1893-0310-4601-AAC7-E9B9DA365852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6C46-C5E7-42B5-A608-EDE9EF2A0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79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1893-0310-4601-AAC7-E9B9DA365852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6C46-C5E7-42B5-A608-EDE9EF2A0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256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1893-0310-4601-AAC7-E9B9DA365852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46C46-C5E7-42B5-A608-EDE9EF2A03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620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81893-0310-4601-AAC7-E9B9DA365852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E9C46C46-C5E7-42B5-A608-EDE9EF2A034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8242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9E81893-0310-4601-AAC7-E9B9DA365852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E9C46C46-C5E7-42B5-A608-EDE9EF2A034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93904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9E81893-0310-4601-AAC7-E9B9DA365852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9C46C46-C5E7-42B5-A608-EDE9EF2A034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413197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Архитектура России первой половины </a:t>
            </a:r>
            <a:r>
              <a:rPr lang="en-US" dirty="0" smtClean="0"/>
              <a:t>XIX</a:t>
            </a:r>
            <a:r>
              <a:rPr lang="ru-RU" dirty="0"/>
              <a:t> </a:t>
            </a:r>
            <a:r>
              <a:rPr lang="ru-RU" dirty="0" smtClean="0"/>
              <a:t>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Бекишева Аксинья Викторовна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6383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4765" y="488412"/>
            <a:ext cx="64530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333333"/>
                </a:solidFill>
                <a:effectLst/>
              </a:rPr>
              <a:t>В начале XIX в. русская архитектура продолжает развиваться </a:t>
            </a:r>
            <a:r>
              <a:rPr lang="ru-RU" sz="2400" b="1" i="0" dirty="0" smtClean="0">
                <a:solidFill>
                  <a:srgbClr val="333333"/>
                </a:solidFill>
                <a:effectLst/>
              </a:rPr>
              <a:t>в стил</a:t>
            </a:r>
            <a:r>
              <a:rPr lang="ru-RU" sz="2400" b="1" i="0" dirty="0" smtClean="0">
                <a:effectLst/>
              </a:rPr>
              <a:t>е классицизм, но в завершающем его этапе – стиле ампир.</a:t>
            </a:r>
          </a:p>
          <a:p>
            <a:endParaRPr lang="ru-RU" sz="2400" b="1" i="0" dirty="0" smtClean="0">
              <a:effectLst/>
            </a:endParaRPr>
          </a:p>
          <a:p>
            <a:r>
              <a:rPr lang="ru-RU" sz="2400" b="0" i="0" dirty="0" smtClean="0">
                <a:solidFill>
                  <a:srgbClr val="333333"/>
                </a:solidFill>
                <a:effectLst/>
              </a:rPr>
              <a:t>Первая половина XIX в. в России отмечена </a:t>
            </a:r>
            <a:r>
              <a:rPr lang="ru-RU" sz="2400" b="1" i="0" dirty="0" smtClean="0">
                <a:solidFill>
                  <a:srgbClr val="333333"/>
                </a:solidFill>
                <a:effectLst/>
              </a:rPr>
              <a:t>всеобщим подъёмом, связанным с победой в Отечественной войне 1812 г. </a:t>
            </a:r>
          </a:p>
          <a:p>
            <a:endParaRPr lang="ru-RU" sz="2400" dirty="0">
              <a:solidFill>
                <a:srgbClr val="333333"/>
              </a:solidFill>
            </a:endParaRPr>
          </a:p>
          <a:p>
            <a:r>
              <a:rPr lang="ru-RU" sz="2400" b="0" i="0" dirty="0" smtClean="0">
                <a:solidFill>
                  <a:srgbClr val="333333"/>
                </a:solidFill>
                <a:effectLst/>
              </a:rPr>
              <a:t>Основные задачи архитектуры этого времени – </a:t>
            </a:r>
            <a:r>
              <a:rPr lang="ru-RU" sz="2400" b="1" i="0" dirty="0" smtClean="0">
                <a:solidFill>
                  <a:srgbClr val="333333"/>
                </a:solidFill>
                <a:effectLst/>
              </a:rPr>
              <a:t>решение градостроительных вопросов:</a:t>
            </a:r>
            <a:r>
              <a:rPr lang="ru-RU" sz="2400" b="0" i="0" dirty="0" smtClean="0">
                <a:solidFill>
                  <a:srgbClr val="333333"/>
                </a:solidFill>
                <a:effectLst/>
              </a:rPr>
              <a:t> </a:t>
            </a:r>
          </a:p>
          <a:p>
            <a:pPr marL="342900" indent="-342900">
              <a:buFontTx/>
              <a:buChar char="-"/>
            </a:pPr>
            <a:r>
              <a:rPr lang="ru-RU" sz="2400" b="0" i="0" dirty="0" smtClean="0">
                <a:solidFill>
                  <a:srgbClr val="333333"/>
                </a:solidFill>
                <a:effectLst/>
              </a:rPr>
              <a:t>в Петербурге создаются уникальные </a:t>
            </a:r>
            <a:r>
              <a:rPr lang="ru-RU" sz="2400" b="1" i="0" dirty="0" smtClean="0">
                <a:solidFill>
                  <a:srgbClr val="333333"/>
                </a:solidFill>
                <a:effectLst/>
              </a:rPr>
              <a:t>городские ансамбли</a:t>
            </a:r>
            <a:r>
              <a:rPr lang="ru-RU" sz="2400" b="0" i="0" dirty="0" smtClean="0">
                <a:solidFill>
                  <a:srgbClr val="333333"/>
                </a:solidFill>
                <a:effectLst/>
              </a:rPr>
              <a:t>, </a:t>
            </a:r>
          </a:p>
          <a:p>
            <a:pPr marL="342900" indent="-342900">
              <a:buFontTx/>
              <a:buChar char="-"/>
            </a:pPr>
            <a:r>
              <a:rPr lang="ru-RU" sz="2400" b="1" i="0" dirty="0" smtClean="0">
                <a:solidFill>
                  <a:srgbClr val="333333"/>
                </a:solidFill>
                <a:effectLst/>
              </a:rPr>
              <a:t>завершается планирование основных площадей (Дворцовой и Сенатской)</a:t>
            </a:r>
            <a:r>
              <a:rPr lang="ru-RU" sz="2400" b="0" i="0" dirty="0" smtClean="0">
                <a:solidFill>
                  <a:srgbClr val="333333"/>
                </a:solidFill>
                <a:effectLst/>
              </a:rPr>
              <a:t>, </a:t>
            </a:r>
          </a:p>
          <a:p>
            <a:pPr marL="342900" indent="-342900">
              <a:buFontTx/>
              <a:buChar char="-"/>
            </a:pPr>
            <a:r>
              <a:rPr lang="ru-RU" sz="2400" b="0" i="0" dirty="0" smtClean="0">
                <a:solidFill>
                  <a:srgbClr val="333333"/>
                </a:solidFill>
                <a:effectLst/>
              </a:rPr>
              <a:t>а Москву интенсивно восстанавливают после пожаров 1812 г.</a:t>
            </a:r>
            <a:endParaRPr lang="ru-RU" sz="2400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53742" y="5883587"/>
            <a:ext cx="40495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Интерьер Казанского собора. 1801-1811.</a:t>
            </a:r>
          </a:p>
          <a:p>
            <a:pPr algn="ctr"/>
            <a:r>
              <a:rPr lang="ru-RU" dirty="0" smtClean="0"/>
              <a:t> Арх. А.Н. Воронихин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29" y="412701"/>
            <a:ext cx="4178335" cy="28281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129" y="3316045"/>
            <a:ext cx="3922734" cy="263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176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29861" y="417398"/>
            <a:ext cx="6096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400" b="0" i="0" dirty="0" smtClean="0">
                <a:solidFill>
                  <a:srgbClr val="333333"/>
                </a:solidFill>
                <a:effectLst/>
              </a:rPr>
              <a:t>Во многом </a:t>
            </a:r>
            <a:r>
              <a:rPr lang="ru-RU" sz="2400" b="1" i="0" dirty="0" smtClean="0">
                <a:solidFill>
                  <a:srgbClr val="333333"/>
                </a:solidFill>
                <a:effectLst/>
              </a:rPr>
              <a:t>русский ампир опирался на античность в греческом варианте</a:t>
            </a:r>
            <a:r>
              <a:rPr lang="ru-RU" sz="2400" b="0" i="0" dirty="0" smtClean="0">
                <a:solidFill>
                  <a:srgbClr val="333333"/>
                </a:solidFill>
                <a:effectLst/>
              </a:rPr>
              <a:t>. Широко использовался суровый и лаконичный дорический (тосканский) ордер. Основные элементы ордера укрупняются, подчеркивается мощь гладких стен, арок и колоннад.</a:t>
            </a: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333333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400" b="0" i="0" dirty="0" smtClean="0">
                <a:solidFill>
                  <a:srgbClr val="333333"/>
                </a:solidFill>
                <a:effectLst/>
              </a:rPr>
              <a:t>Главное место в строительстве этого времени занимают </a:t>
            </a:r>
            <a:r>
              <a:rPr lang="ru-RU" sz="2400" b="1" i="0" dirty="0" smtClean="0">
                <a:solidFill>
                  <a:srgbClr val="333333"/>
                </a:solidFill>
                <a:effectLst/>
              </a:rPr>
              <a:t>общественные сооружения. </a:t>
            </a:r>
          </a:p>
          <a:p>
            <a:pPr marL="342900" indent="-342900">
              <a:buFontTx/>
              <a:buChar char="-"/>
            </a:pPr>
            <a:endParaRPr lang="ru-RU" sz="2400" b="1" dirty="0">
              <a:solidFill>
                <a:srgbClr val="333333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400" b="1" i="0" dirty="0" smtClean="0">
                <a:solidFill>
                  <a:srgbClr val="333333"/>
                </a:solidFill>
                <a:effectLst/>
              </a:rPr>
              <a:t>Крупнейшими архитекторами первой половины XIX в. были</a:t>
            </a:r>
            <a:r>
              <a:rPr lang="ru-RU" sz="2400" b="0" i="0" dirty="0" smtClean="0">
                <a:solidFill>
                  <a:srgbClr val="333333"/>
                </a:solidFill>
                <a:effectLst/>
              </a:rPr>
              <a:t> А.Н. Воронихин, Ф.И. Тома де </a:t>
            </a:r>
            <a:r>
              <a:rPr lang="ru-RU" sz="2400" b="0" i="0" dirty="0" err="1" smtClean="0">
                <a:solidFill>
                  <a:srgbClr val="333333"/>
                </a:solidFill>
                <a:effectLst/>
              </a:rPr>
              <a:t>Томон</a:t>
            </a:r>
            <a:r>
              <a:rPr lang="ru-RU" sz="2400" b="0" i="0" dirty="0" smtClean="0">
                <a:solidFill>
                  <a:srgbClr val="333333"/>
                </a:solidFill>
                <a:effectLst/>
              </a:rPr>
              <a:t>, А.Д. Захаров, К.И. Росси, В.П. Стасов, О. Бове и др. 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3" y="1163036"/>
            <a:ext cx="5256638" cy="350661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83892" y="4784978"/>
            <a:ext cx="45304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0" i="0" dirty="0" smtClean="0">
                <a:effectLst/>
              </a:rPr>
              <a:t>Жан-Франсуа Тома́ де </a:t>
            </a:r>
            <a:r>
              <a:rPr lang="ru-RU" b="0" i="0" dirty="0" err="1" smtClean="0">
                <a:effectLst/>
              </a:rPr>
              <a:t>Томо́н</a:t>
            </a:r>
            <a:r>
              <a:rPr lang="ru-RU" b="0" i="0" dirty="0" smtClean="0">
                <a:effectLst/>
              </a:rPr>
              <a:t>. Здание биржи.</a:t>
            </a:r>
          </a:p>
          <a:p>
            <a:pPr algn="ctr"/>
            <a:r>
              <a:rPr lang="ru-RU" dirty="0" smtClean="0"/>
              <a:t>1805-1810</a:t>
            </a:r>
            <a:endParaRPr lang="ru-RU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06073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8271" y="431748"/>
            <a:ext cx="620549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333333"/>
                </a:solidFill>
                <a:effectLst/>
              </a:rPr>
              <a:t>Изначально Санкт-Петербургское адмиралтейство строилось как верфь по чертежам, подписанным лично Петром I. </a:t>
            </a:r>
            <a:r>
              <a:rPr lang="ru-RU" sz="2400" b="1" i="0" dirty="0" smtClean="0">
                <a:solidFill>
                  <a:srgbClr val="333333"/>
                </a:solidFill>
                <a:effectLst/>
              </a:rPr>
              <a:t>В 1732-1738 гг. архитектор И. К. Коробов построил каменное здание Адмиралтейства.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0" i="0" dirty="0" smtClean="0">
                <a:solidFill>
                  <a:srgbClr val="333333"/>
                </a:solidFill>
                <a:effectLst/>
              </a:rPr>
              <a:t>К началу XIX в. архитектура Адмиралтейства уже не соответствовала его положению «центрального» здания в городе.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0" dirty="0" smtClean="0">
                <a:solidFill>
                  <a:srgbClr val="333333"/>
                </a:solidFill>
                <a:effectLst/>
              </a:rPr>
              <a:t>В 1806-1823 гг. архитектор </a:t>
            </a:r>
            <a:r>
              <a:rPr lang="ru-RU" sz="2400" b="1" i="0" dirty="0" err="1" smtClean="0">
                <a:solidFill>
                  <a:srgbClr val="333333"/>
                </a:solidFill>
                <a:effectLst/>
              </a:rPr>
              <a:t>Андреян</a:t>
            </a:r>
            <a:r>
              <a:rPr lang="ru-RU" sz="2400" b="1" i="0" dirty="0" smtClean="0">
                <a:solidFill>
                  <a:srgbClr val="333333"/>
                </a:solidFill>
                <a:effectLst/>
              </a:rPr>
              <a:t> (Адриан) Дмитриевич Захаров</a:t>
            </a:r>
            <a:r>
              <a:rPr lang="ru-RU" sz="2400" b="0" i="0" dirty="0" smtClean="0">
                <a:solidFill>
                  <a:srgbClr val="333333"/>
                </a:solidFill>
                <a:effectLst/>
              </a:rPr>
              <a:t> блестяще решил задачу </a:t>
            </a:r>
            <a:r>
              <a:rPr lang="ru-RU" sz="2400" b="0" i="0" dirty="0" smtClean="0">
                <a:solidFill>
                  <a:srgbClr val="333333"/>
                </a:solidFill>
                <a:effectLst/>
              </a:rPr>
              <a:t>изменить облик здания, чтобы оно гармонировало с находящимся поблизости Зимним дворцом и другими архитектурными ансамблями</a:t>
            </a:r>
            <a:r>
              <a:rPr lang="ru-RU" sz="2400" b="0" i="0" dirty="0" smtClean="0">
                <a:solidFill>
                  <a:srgbClr val="333333"/>
                </a:solidFill>
                <a:effectLst/>
              </a:rPr>
              <a:t>. </a:t>
            </a:r>
            <a:r>
              <a:rPr lang="ru-RU" sz="2400" b="1" i="0" dirty="0" smtClean="0">
                <a:solidFill>
                  <a:srgbClr val="333333"/>
                </a:solidFill>
                <a:effectLst/>
              </a:rPr>
              <a:t>Он почти полностью перестроил Адмиралтейство, </a:t>
            </a:r>
            <a:r>
              <a:rPr lang="ru-RU" sz="2400" b="0" i="0" dirty="0" smtClean="0">
                <a:solidFill>
                  <a:srgbClr val="333333"/>
                </a:solidFill>
                <a:effectLst/>
              </a:rPr>
              <a:t>оставив лишь изящную башню со шпилем. 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9" y="518236"/>
            <a:ext cx="4552763" cy="34145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3080" y="4004053"/>
            <a:ext cx="27224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Главное адмиралтейство в </a:t>
            </a:r>
          </a:p>
          <a:p>
            <a:pPr algn="ctr"/>
            <a:r>
              <a:rPr lang="ru-RU" dirty="0" smtClean="0"/>
              <a:t>г. Санкт-Петербурге. </a:t>
            </a:r>
          </a:p>
          <a:p>
            <a:pPr algn="ctr"/>
            <a:r>
              <a:rPr lang="ru-RU" dirty="0" smtClean="0"/>
              <a:t>1732-1823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9" y="4077350"/>
            <a:ext cx="1709666" cy="226071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93080" y="5510061"/>
            <a:ext cx="25293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Корабль на шпиле</a:t>
            </a:r>
          </a:p>
          <a:p>
            <a:r>
              <a:rPr lang="ru-RU" dirty="0" smtClean="0"/>
              <a:t> адмиралтейства – один из символов города.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5388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18229" y="437121"/>
            <a:ext cx="680917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effectLst/>
              </a:rPr>
              <a:t>Выдающееся архитектурное и градостроительное мастерство </a:t>
            </a:r>
            <a:r>
              <a:rPr lang="ru-RU" sz="2400" b="1" i="0" dirty="0" smtClean="0">
                <a:effectLst/>
              </a:rPr>
              <a:t>Карла </a:t>
            </a:r>
            <a:r>
              <a:rPr lang="ru-RU" sz="2400" b="1" dirty="0" smtClean="0"/>
              <a:t>Ивановича </a:t>
            </a:r>
            <a:r>
              <a:rPr lang="ru-RU" sz="2400" b="1" i="0" dirty="0" smtClean="0">
                <a:effectLst/>
              </a:rPr>
              <a:t>Росси </a:t>
            </a:r>
            <a:r>
              <a:rPr lang="ru-RU" sz="2400" b="0" i="0" dirty="0" smtClean="0">
                <a:effectLst/>
              </a:rPr>
              <a:t>воплощено </a:t>
            </a:r>
          </a:p>
          <a:p>
            <a:pPr marL="285750" indent="-285750">
              <a:buFontTx/>
              <a:buChar char="-"/>
            </a:pPr>
            <a:r>
              <a:rPr lang="ru-RU" sz="2400" b="0" i="0" dirty="0" smtClean="0">
                <a:effectLst/>
              </a:rPr>
              <a:t>в </a:t>
            </a:r>
            <a:r>
              <a:rPr lang="ru-RU" sz="2400" b="1" i="0" dirty="0" smtClean="0">
                <a:effectLst/>
              </a:rPr>
              <a:t>ансамблях </a:t>
            </a:r>
            <a:r>
              <a:rPr lang="ru-RU" sz="2400" b="1" i="0" u="none" strike="noStrike" dirty="0" smtClean="0">
                <a:effectLst/>
              </a:rPr>
              <a:t>Михайловского дворца</a:t>
            </a:r>
            <a:r>
              <a:rPr lang="ru-RU" sz="2400" b="0" i="0" dirty="0" smtClean="0">
                <a:effectLst/>
              </a:rPr>
              <a:t> с прилегающими к нему садом и площадью (1819-1825), </a:t>
            </a:r>
          </a:p>
          <a:p>
            <a:pPr marL="285750" indent="-285750">
              <a:buFontTx/>
              <a:buChar char="-"/>
            </a:pPr>
            <a:r>
              <a:rPr lang="ru-RU" sz="2400" b="1" i="0" u="none" strike="noStrike" dirty="0" smtClean="0">
                <a:effectLst/>
              </a:rPr>
              <a:t>Дворцовой площади</a:t>
            </a:r>
            <a:r>
              <a:rPr lang="ru-RU" sz="2400" b="0" i="0" dirty="0" smtClean="0">
                <a:effectLst/>
              </a:rPr>
              <a:t> с грандиозным дугообразным </a:t>
            </a:r>
            <a:r>
              <a:rPr lang="ru-RU" sz="2400" b="1" i="0" u="none" strike="noStrike" dirty="0" smtClean="0">
                <a:effectLst/>
              </a:rPr>
              <a:t>зданием Главного Штаба</a:t>
            </a:r>
            <a:r>
              <a:rPr lang="ru-RU" sz="2400" b="1" i="0" dirty="0" smtClean="0">
                <a:effectLst/>
              </a:rPr>
              <a:t> и триумфальной аркой </a:t>
            </a:r>
            <a:r>
              <a:rPr lang="ru-RU" sz="2400" b="0" i="0" dirty="0" smtClean="0">
                <a:effectLst/>
              </a:rPr>
              <a:t>(1819-1829), </a:t>
            </a:r>
          </a:p>
          <a:p>
            <a:pPr marL="285750" indent="-285750">
              <a:buFontTx/>
              <a:buChar char="-"/>
            </a:pPr>
            <a:r>
              <a:rPr lang="ru-RU" sz="2400" b="1" i="0" u="none" strike="noStrike" dirty="0" smtClean="0">
                <a:effectLst/>
              </a:rPr>
              <a:t>Сенатской площади</a:t>
            </a:r>
            <a:r>
              <a:rPr lang="ru-RU" sz="2400" b="1" i="0" dirty="0" smtClean="0">
                <a:effectLst/>
              </a:rPr>
              <a:t> со </a:t>
            </a:r>
            <a:r>
              <a:rPr lang="ru-RU" sz="2400" b="1" i="0" u="none" strike="noStrike" dirty="0" smtClean="0">
                <a:effectLst/>
              </a:rPr>
              <a:t>зданиями Сената и Синода</a:t>
            </a:r>
            <a:r>
              <a:rPr lang="ru-RU" sz="2400" b="0" i="0" dirty="0" smtClean="0">
                <a:effectLst/>
              </a:rPr>
              <a:t> (1829-1834), </a:t>
            </a:r>
          </a:p>
          <a:p>
            <a:pPr marL="285750" indent="-285750">
              <a:buFontTx/>
              <a:buChar char="-"/>
            </a:pPr>
            <a:r>
              <a:rPr lang="ru-RU" sz="2400" b="1" i="0" u="none" strike="noStrike" dirty="0" err="1" smtClean="0">
                <a:effectLst/>
              </a:rPr>
              <a:t>Александринской</a:t>
            </a:r>
            <a:r>
              <a:rPr lang="ru-RU" sz="2400" b="1" i="0" u="none" strike="noStrike" dirty="0" smtClean="0">
                <a:effectLst/>
              </a:rPr>
              <a:t> площади</a:t>
            </a:r>
            <a:r>
              <a:rPr lang="ru-RU" sz="2400" b="0" i="0" dirty="0" smtClean="0">
                <a:effectLst/>
              </a:rPr>
              <a:t> со зданиями </a:t>
            </a:r>
            <a:r>
              <a:rPr lang="ru-RU" sz="2400" b="0" i="0" u="none" strike="noStrike" dirty="0" smtClean="0">
                <a:effectLst/>
              </a:rPr>
              <a:t>Александринского театра</a:t>
            </a:r>
            <a:r>
              <a:rPr lang="ru-RU" sz="2400" b="0" i="0" dirty="0" smtClean="0">
                <a:effectLst/>
              </a:rPr>
              <a:t> (1827-1832), </a:t>
            </a:r>
          </a:p>
          <a:p>
            <a:pPr marL="285750" indent="-285750">
              <a:buFontTx/>
              <a:buChar char="-"/>
            </a:pPr>
            <a:r>
              <a:rPr lang="ru-RU" sz="2400" b="0" i="0" dirty="0" smtClean="0">
                <a:effectLst/>
              </a:rPr>
              <a:t>нового </a:t>
            </a:r>
            <a:r>
              <a:rPr lang="ru-RU" sz="2400" b="1" i="0" dirty="0" smtClean="0">
                <a:effectLst/>
              </a:rPr>
              <a:t>корпуса </a:t>
            </a:r>
            <a:r>
              <a:rPr lang="ru-RU" sz="2400" b="1" i="0" u="none" strike="noStrike" dirty="0" smtClean="0">
                <a:effectLst/>
              </a:rPr>
              <a:t>Императорской публичной библиотеки</a:t>
            </a:r>
            <a:r>
              <a:rPr lang="ru-RU" sz="2400" b="0" i="0" dirty="0" smtClean="0">
                <a:effectLst/>
              </a:rPr>
              <a:t> и двумя однородными протяжёнными </a:t>
            </a:r>
            <a:r>
              <a:rPr lang="ru-RU" sz="2400" b="1" i="0" dirty="0" smtClean="0">
                <a:effectLst/>
              </a:rPr>
              <a:t>корпусами Театральной улицы</a:t>
            </a:r>
            <a:r>
              <a:rPr lang="ru-RU" sz="2400" b="0" i="0" dirty="0" smtClean="0">
                <a:effectLst/>
              </a:rPr>
              <a:t> (ныне </a:t>
            </a:r>
            <a:r>
              <a:rPr lang="ru-RU" sz="2400" b="0" i="0" u="none" strike="noStrike" dirty="0" smtClean="0">
                <a:effectLst/>
              </a:rPr>
              <a:t>улица Зодчего Росси</a:t>
            </a:r>
            <a:r>
              <a:rPr lang="ru-RU" sz="2400" b="0" i="0" dirty="0" smtClean="0">
                <a:effectLst/>
              </a:rPr>
              <a:t>).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46" y="3619828"/>
            <a:ext cx="3400888" cy="25506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54348" y="6136645"/>
            <a:ext cx="2238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Улица Зодчего Росси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273" y="437121"/>
            <a:ext cx="3428261" cy="263011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3585" y="3119142"/>
            <a:ext cx="4759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Здание Главного штаба на Дворцовой площади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285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1553" y="376038"/>
            <a:ext cx="772450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0" dirty="0" smtClean="0">
                <a:effectLst/>
              </a:rPr>
              <a:t>В Санкт-Петербурге архитектором Василием Петровичем Стасовым были построены:</a:t>
            </a:r>
          </a:p>
          <a:p>
            <a:pPr marL="285750" indent="-285750">
              <a:buFontTx/>
              <a:buChar char="-"/>
            </a:pPr>
            <a:r>
              <a:rPr lang="ru-RU" sz="2400" b="0" i="0" dirty="0" smtClean="0">
                <a:effectLst/>
              </a:rPr>
              <a:t>комплекс зданий </a:t>
            </a:r>
            <a:r>
              <a:rPr lang="ru-RU" sz="2400" b="0" i="0" u="none" strike="noStrike" dirty="0" smtClean="0">
                <a:effectLst/>
              </a:rPr>
              <a:t>Академии наук</a:t>
            </a:r>
            <a:r>
              <a:rPr lang="ru-RU" sz="2400" b="0" i="0" dirty="0" smtClean="0">
                <a:effectLst/>
              </a:rPr>
              <a:t> на </a:t>
            </a:r>
            <a:r>
              <a:rPr lang="ru-RU" sz="2400" b="0" i="0" u="none" strike="noStrike" dirty="0" smtClean="0">
                <a:effectLst/>
              </a:rPr>
              <a:t>Васильевском острове</a:t>
            </a:r>
            <a:r>
              <a:rPr lang="ru-RU" sz="2400" b="0" i="0" dirty="0" smtClean="0">
                <a:effectLst/>
              </a:rPr>
              <a:t>, </a:t>
            </a:r>
          </a:p>
          <a:p>
            <a:pPr marL="285750" indent="-285750">
              <a:buFontTx/>
              <a:buChar char="-"/>
            </a:pPr>
            <a:r>
              <a:rPr lang="ru-RU" sz="2400" b="0" i="0" u="none" strike="noStrike" dirty="0" smtClean="0">
                <a:effectLst/>
              </a:rPr>
              <a:t>Ямской рынок</a:t>
            </a:r>
            <a:r>
              <a:rPr lang="ru-RU" sz="2400" b="0" i="0" dirty="0" smtClean="0">
                <a:effectLst/>
              </a:rPr>
              <a:t> на Разъезжей улице (1817-1819), </a:t>
            </a:r>
          </a:p>
          <a:p>
            <a:pPr marL="285750" indent="-285750">
              <a:buFontTx/>
              <a:buChar char="-"/>
            </a:pPr>
            <a:r>
              <a:rPr lang="ru-RU" sz="2400" b="0" i="0" u="none" strike="noStrike" dirty="0" smtClean="0">
                <a:effectLst/>
              </a:rPr>
              <a:t>Павловские казармы</a:t>
            </a:r>
            <a:r>
              <a:rPr lang="ru-RU" sz="2400" b="0" i="0" dirty="0" smtClean="0">
                <a:effectLst/>
              </a:rPr>
              <a:t> на </a:t>
            </a:r>
            <a:r>
              <a:rPr lang="ru-RU" sz="2400" b="0" i="0" u="none" strike="noStrike" dirty="0" smtClean="0">
                <a:effectLst/>
              </a:rPr>
              <a:t>Марсовом поле</a:t>
            </a:r>
            <a:r>
              <a:rPr lang="ru-RU" sz="2400" b="0" i="0" dirty="0" smtClean="0">
                <a:effectLst/>
              </a:rPr>
              <a:t> (1817-1821), </a:t>
            </a:r>
          </a:p>
          <a:p>
            <a:pPr marL="285750" indent="-285750">
              <a:buFontTx/>
              <a:buChar char="-"/>
            </a:pPr>
            <a:r>
              <a:rPr lang="ru-RU" sz="2400" b="0" i="0" u="none" strike="noStrike" dirty="0" err="1" smtClean="0">
                <a:effectLst/>
              </a:rPr>
              <a:t>Спасо</a:t>
            </a:r>
            <a:r>
              <a:rPr lang="ru-RU" sz="2400" b="0" i="0" u="none" strike="noStrike" dirty="0" smtClean="0">
                <a:effectLst/>
              </a:rPr>
              <a:t>-Преображенский собор</a:t>
            </a:r>
            <a:r>
              <a:rPr lang="ru-RU" sz="2400" b="0" i="0" dirty="0" smtClean="0">
                <a:effectLst/>
              </a:rPr>
              <a:t> (1827-1829), </a:t>
            </a:r>
          </a:p>
          <a:p>
            <a:pPr marL="285750" indent="-285750">
              <a:buFontTx/>
              <a:buChar char="-"/>
            </a:pPr>
            <a:r>
              <a:rPr lang="ru-RU" sz="2400" b="0" i="0" u="none" strike="noStrike" dirty="0" smtClean="0">
                <a:effectLst/>
              </a:rPr>
              <a:t>Троице-Измайловский собор</a:t>
            </a:r>
            <a:r>
              <a:rPr lang="ru-RU" sz="2400" b="0" i="0" dirty="0" smtClean="0">
                <a:effectLst/>
              </a:rPr>
              <a:t> (1828-1835), </a:t>
            </a:r>
          </a:p>
          <a:p>
            <a:pPr marL="285750" indent="-285750">
              <a:buFontTx/>
              <a:buChar char="-"/>
            </a:pPr>
            <a:r>
              <a:rPr lang="ru-RU" sz="2400" b="0" i="0" u="none" strike="noStrike" dirty="0" smtClean="0">
                <a:effectLst/>
              </a:rPr>
              <a:t>Нарвские триумфальные ворота</a:t>
            </a:r>
            <a:r>
              <a:rPr lang="ru-RU" sz="2400" b="0" i="0" dirty="0" smtClean="0">
                <a:effectLst/>
              </a:rPr>
              <a:t> (1827-1834) и </a:t>
            </a:r>
            <a:r>
              <a:rPr lang="ru-RU" sz="2400" b="0" i="0" u="none" strike="noStrike" dirty="0" smtClean="0">
                <a:effectLst/>
              </a:rPr>
              <a:t>Московские триумфальные ворота</a:t>
            </a:r>
            <a:r>
              <a:rPr lang="ru-RU" sz="2400" b="0" i="0" dirty="0" smtClean="0">
                <a:effectLst/>
              </a:rPr>
              <a:t> (1834-1838) и ряд других произведений. </a:t>
            </a:r>
          </a:p>
          <a:p>
            <a:pPr marL="285750" indent="-285750">
              <a:buFontTx/>
              <a:buChar char="-"/>
            </a:pPr>
            <a:endParaRPr lang="ru-RU" sz="2400" dirty="0"/>
          </a:p>
          <a:p>
            <a:pPr marL="285750" indent="-285750">
              <a:buFontTx/>
              <a:buChar char="-"/>
            </a:pPr>
            <a:r>
              <a:rPr lang="ru-RU" sz="2400" b="0" i="0" dirty="0" smtClean="0">
                <a:effectLst/>
              </a:rPr>
              <a:t>Постройки Стасова отличаются </a:t>
            </a:r>
            <a:r>
              <a:rPr lang="ru-RU" sz="2400" b="1" i="0" dirty="0" smtClean="0">
                <a:effectLst/>
              </a:rPr>
              <a:t>представительностью, торжественностью архитектурных форм. </a:t>
            </a:r>
            <a:r>
              <a:rPr lang="ru-RU" sz="2400" b="0" i="0" dirty="0" smtClean="0">
                <a:effectLst/>
              </a:rPr>
              <a:t>Развивая идеи русского </a:t>
            </a:r>
            <a:r>
              <a:rPr lang="ru-RU" sz="2400" b="0" i="0" u="none" strike="noStrike" dirty="0" smtClean="0">
                <a:effectLst/>
              </a:rPr>
              <a:t>ампира</a:t>
            </a:r>
            <a:r>
              <a:rPr lang="ru-RU" sz="2400" b="0" i="0" dirty="0" smtClean="0">
                <a:effectLst/>
              </a:rPr>
              <a:t>, Стасов часто обращался к строгим формам </a:t>
            </a:r>
            <a:r>
              <a:rPr lang="ru-RU" sz="2400" b="0" i="0" u="none" strike="noStrike" dirty="0" smtClean="0">
                <a:effectLst/>
              </a:rPr>
              <a:t>дорического ордера</a:t>
            </a:r>
            <a:r>
              <a:rPr lang="ru-RU" sz="2400" b="0" i="0" dirty="0" smtClean="0">
                <a:effectLst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056" y="3513799"/>
            <a:ext cx="3648892" cy="254567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438774" y="6059472"/>
            <a:ext cx="33089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Нарвские Триумфальные ворота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485" y="376038"/>
            <a:ext cx="3676463" cy="245193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595066" y="2827971"/>
            <a:ext cx="2996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Троице-Измайловский собор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327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3202" y="2399603"/>
            <a:ext cx="96016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Под </a:t>
            </a:r>
            <a:r>
              <a:rPr lang="ru-RU" sz="2400" b="1" dirty="0"/>
              <a:t>началом Бове в центре Москвы были </a:t>
            </a:r>
            <a:endParaRPr lang="ru-RU" sz="2400" b="1" dirty="0" smtClean="0"/>
          </a:p>
          <a:p>
            <a:pPr marL="342900" indent="-342900">
              <a:buFontTx/>
              <a:buChar char="-"/>
            </a:pPr>
            <a:r>
              <a:rPr lang="ru-RU" sz="2400" dirty="0" smtClean="0"/>
              <a:t>перестроены </a:t>
            </a:r>
            <a:r>
              <a:rPr lang="ru-RU" sz="2400" dirty="0"/>
              <a:t>Торговые ряды в стиле классицизма </a:t>
            </a:r>
            <a:endParaRPr lang="ru-RU" sz="2400" dirty="0" smtClean="0"/>
          </a:p>
          <a:p>
            <a:r>
              <a:rPr lang="ru-RU" sz="2400" dirty="0" smtClean="0"/>
              <a:t>напротив</a:t>
            </a:r>
            <a:r>
              <a:rPr lang="ru-RU" sz="2400" dirty="0"/>
              <a:t> Кремля (не сохранились), </a:t>
            </a:r>
            <a:endParaRPr lang="ru-RU" sz="2400" dirty="0" smtClean="0"/>
          </a:p>
          <a:p>
            <a:pPr marL="342900" indent="-342900">
              <a:buFontTx/>
              <a:buChar char="-"/>
            </a:pPr>
            <a:r>
              <a:rPr lang="ru-RU" sz="2400" dirty="0" smtClean="0"/>
              <a:t>проведена </a:t>
            </a:r>
            <a:r>
              <a:rPr lang="ru-RU" sz="2400" dirty="0"/>
              <a:t>реконструкция Красной площади, </a:t>
            </a:r>
            <a:endParaRPr lang="ru-RU" sz="2400" dirty="0" smtClean="0"/>
          </a:p>
          <a:p>
            <a:pPr marL="342900" indent="-342900">
              <a:buFontTx/>
              <a:buChar char="-"/>
            </a:pPr>
            <a:r>
              <a:rPr lang="ru-RU" sz="2400" dirty="0" smtClean="0"/>
              <a:t>снесены </a:t>
            </a:r>
            <a:r>
              <a:rPr lang="ru-RU" sz="2400" dirty="0"/>
              <a:t>земляные укрепления вокруг Кремля </a:t>
            </a:r>
            <a:endParaRPr lang="ru-RU" sz="2400" dirty="0" smtClean="0"/>
          </a:p>
          <a:p>
            <a:r>
              <a:rPr lang="ru-RU" sz="2400" dirty="0" smtClean="0"/>
              <a:t>и </a:t>
            </a:r>
            <a:r>
              <a:rPr lang="ru-RU" sz="2400" dirty="0"/>
              <a:t>засыпан ров, </a:t>
            </a:r>
            <a:endParaRPr lang="ru-RU" sz="2400" dirty="0" smtClean="0"/>
          </a:p>
          <a:p>
            <a:pPr marL="342900" indent="-342900">
              <a:buFontTx/>
              <a:buChar char="-"/>
            </a:pPr>
            <a:r>
              <a:rPr lang="ru-RU" sz="2400" dirty="0" smtClean="0"/>
              <a:t>разбит</a:t>
            </a:r>
            <a:r>
              <a:rPr lang="ru-RU" sz="2400" dirty="0"/>
              <a:t> Кремлёвский (Александровский) сад, </a:t>
            </a:r>
            <a:endParaRPr lang="ru-RU" sz="2400" dirty="0" smtClean="0"/>
          </a:p>
          <a:p>
            <a:pPr marL="342900" indent="-342900">
              <a:buFontTx/>
              <a:buChar char="-"/>
            </a:pPr>
            <a:r>
              <a:rPr lang="ru-RU" sz="2400" dirty="0" smtClean="0"/>
              <a:t>построен</a:t>
            </a:r>
            <a:r>
              <a:rPr lang="ru-RU" sz="2400" dirty="0"/>
              <a:t> Манеж (инженерная структура разработана А. А. </a:t>
            </a:r>
            <a:r>
              <a:rPr lang="ru-RU" sz="2400" dirty="0" err="1"/>
              <a:t>Бетанкуром</a:t>
            </a:r>
            <a:r>
              <a:rPr lang="ru-RU" sz="2400" dirty="0"/>
              <a:t>), </a:t>
            </a:r>
            <a:endParaRPr lang="ru-RU" sz="2400" dirty="0" smtClean="0"/>
          </a:p>
          <a:p>
            <a:pPr marL="342900" indent="-342900">
              <a:buFontTx/>
              <a:buChar char="-"/>
            </a:pPr>
            <a:r>
              <a:rPr lang="ru-RU" sz="2400" dirty="0" smtClean="0"/>
              <a:t>создана</a:t>
            </a:r>
            <a:r>
              <a:rPr lang="ru-RU" sz="2400" dirty="0"/>
              <a:t> Театральная площадь (</a:t>
            </a:r>
            <a:r>
              <a:rPr lang="ru-RU" sz="2400" dirty="0" smtClean="0"/>
              <a:t>1818-1824</a:t>
            </a:r>
            <a:r>
              <a:rPr lang="ru-RU" sz="2400" dirty="0"/>
              <a:t>) с Большим (Петровским) театром (</a:t>
            </a:r>
            <a:r>
              <a:rPr lang="ru-RU" sz="2400" dirty="0" smtClean="0"/>
              <a:t>1821-1824</a:t>
            </a:r>
            <a:r>
              <a:rPr lang="ru-RU" sz="2400" dirty="0"/>
              <a:t>; переработанный проект А. А. </a:t>
            </a:r>
            <a:r>
              <a:rPr lang="ru-RU" sz="2400" dirty="0" smtClean="0"/>
              <a:t>Михайлова).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278" y="1933302"/>
            <a:ext cx="3785831" cy="307529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771281" y="5008596"/>
            <a:ext cx="50478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Государственный академический Большой театр России. 1856. Арх. О.И. Бове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74162" y="386002"/>
            <a:ext cx="114059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Российский архитектор </a:t>
            </a:r>
            <a:r>
              <a:rPr lang="ru-RU" sz="2400" b="1" dirty="0" err="1" smtClean="0"/>
              <a:t>О́сип</a:t>
            </a:r>
            <a:r>
              <a:rPr lang="ru-RU" sz="2400" b="1" dirty="0" smtClean="0"/>
              <a:t> (Иосиф, Джузеппе) </a:t>
            </a:r>
            <a:r>
              <a:rPr lang="ru-RU" sz="2400" b="1" dirty="0" err="1" smtClean="0"/>
              <a:t>Ива́нович</a:t>
            </a:r>
            <a:r>
              <a:rPr lang="ru-RU" sz="2400" b="1" dirty="0" smtClean="0"/>
              <a:t> Бове́ </a:t>
            </a:r>
            <a:r>
              <a:rPr lang="ru-RU" sz="2400" dirty="0" smtClean="0"/>
              <a:t>в 1813 году для восстановления сожжённой Москвы была создана специальная Комиссия о строении Москвы, в которую Бове вошёл архитектором четвёртого участка и отвечал за центральные районы города: Тверскую, Арбатскую, Пресненскую, </a:t>
            </a:r>
            <a:r>
              <a:rPr lang="ru-RU" sz="2400" dirty="0" err="1" smtClean="0"/>
              <a:t>Новинскую</a:t>
            </a:r>
            <a:r>
              <a:rPr lang="ru-RU" sz="2400" dirty="0" smtClean="0"/>
              <a:t> и Городскую части. 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177694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35097" y="562094"/>
            <a:ext cx="504760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Швейцарский архитектор, работавший в </a:t>
            </a:r>
            <a:r>
              <a:rPr lang="ru-RU" sz="2400" dirty="0" smtClean="0"/>
              <a:t>Москве, </a:t>
            </a:r>
            <a:r>
              <a:rPr lang="ru-RU" sz="2400" b="1" i="0" dirty="0" err="1" smtClean="0">
                <a:effectLst/>
              </a:rPr>
              <a:t>Доме́нико</a:t>
            </a:r>
            <a:r>
              <a:rPr lang="ru-RU" sz="2400" b="1" i="0" dirty="0" smtClean="0">
                <a:effectLst/>
              </a:rPr>
              <a:t> </a:t>
            </a:r>
            <a:r>
              <a:rPr lang="ru-RU" sz="2400" b="1" i="0" dirty="0" err="1" smtClean="0">
                <a:effectLst/>
              </a:rPr>
              <a:t>Жиля́рди</a:t>
            </a:r>
            <a:r>
              <a:rPr lang="ru-RU" sz="2400" b="1" i="0" dirty="0" smtClean="0">
                <a:effectLst/>
              </a:rPr>
              <a:t> </a:t>
            </a:r>
            <a:r>
              <a:rPr lang="ru-RU" sz="2400" i="0" dirty="0" smtClean="0">
                <a:effectLst/>
              </a:rPr>
              <a:t>л</a:t>
            </a:r>
            <a:r>
              <a:rPr lang="ru-RU" sz="2400" dirty="0" smtClean="0"/>
              <a:t>ично </a:t>
            </a:r>
            <a:r>
              <a:rPr lang="ru-RU" sz="2400" dirty="0"/>
              <a:t>и в соавторстве с </a:t>
            </a:r>
            <a:r>
              <a:rPr lang="ru-RU" sz="2400" dirty="0" smtClean="0"/>
              <a:t>А.Г</a:t>
            </a:r>
            <a:r>
              <a:rPr lang="ru-RU" sz="2400" dirty="0"/>
              <a:t>. Григорьевым </a:t>
            </a:r>
            <a:r>
              <a:rPr lang="ru-RU" sz="2400" b="1" dirty="0"/>
              <a:t>восстановил разрушенные пожаром 1812 г. общественные здания Москвы</a:t>
            </a:r>
            <a:r>
              <a:rPr lang="ru-RU" sz="2400" dirty="0"/>
              <a:t>: Университет на Моховой, Слободской дворец, Екатерининский институт и др.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Автор </a:t>
            </a:r>
            <a:r>
              <a:rPr lang="ru-RU" sz="2400" dirty="0"/>
              <a:t>городских усадеб, здания Опекунского Совета и загородной усадьбы Кузьминки. Работал над восстановлением Колокольни Ивана Великого и других зданий Кремля.</a:t>
            </a:r>
            <a:endParaRPr lang="ru-RU" sz="2400" b="0" i="0" dirty="0">
              <a:solidFill>
                <a:srgbClr val="7BA428"/>
              </a:solidFill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303" y="1132114"/>
            <a:ext cx="4717442" cy="40494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06623" y="5264722"/>
            <a:ext cx="5594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Доменико Жилярди. Храм </a:t>
            </a:r>
            <a:r>
              <a:rPr lang="ru-RU" dirty="0" err="1" smtClean="0"/>
              <a:t>Влахернской</a:t>
            </a:r>
            <a:r>
              <a:rPr lang="ru-RU" dirty="0" smtClean="0"/>
              <a:t> Божьей Матери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99556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309</TotalTime>
  <Words>271</Words>
  <Application>Microsoft Office PowerPoint</Application>
  <PresentationFormat>Широкоэкранный</PresentationFormat>
  <Paragraphs>59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Garamond</vt:lpstr>
      <vt:lpstr>Savon</vt:lpstr>
      <vt:lpstr>Архитектура России первой половины XIX 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Архитектура России первой половины XIX в.</dc:title>
  <dc:creator>Пользователь Windows</dc:creator>
  <cp:lastModifiedBy>Пользователь Windows</cp:lastModifiedBy>
  <cp:revision>45</cp:revision>
  <dcterms:created xsi:type="dcterms:W3CDTF">2020-10-27T02:22:06Z</dcterms:created>
  <dcterms:modified xsi:type="dcterms:W3CDTF">2020-10-27T07:31:50Z</dcterms:modified>
</cp:coreProperties>
</file>