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70" r:id="rId15"/>
    <p:sldId id="271" r:id="rId16"/>
    <p:sldId id="269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7342903-B288-40D2-8542-A3FE3B2A97F6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40E4758-E1EA-482F-B9BB-58F880539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42903-B288-40D2-8542-A3FE3B2A97F6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4758-E1EA-482F-B9BB-58F880539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42903-B288-40D2-8542-A3FE3B2A97F6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4758-E1EA-482F-B9BB-58F880539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42903-B288-40D2-8542-A3FE3B2A97F6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4758-E1EA-482F-B9BB-58F880539B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42903-B288-40D2-8542-A3FE3B2A97F6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4758-E1EA-482F-B9BB-58F880539B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42903-B288-40D2-8542-A3FE3B2A97F6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4758-E1EA-482F-B9BB-58F880539B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42903-B288-40D2-8542-A3FE3B2A97F6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4758-E1EA-482F-B9BB-58F880539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42903-B288-40D2-8542-A3FE3B2A97F6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4758-E1EA-482F-B9BB-58F880539B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342903-B288-40D2-8542-A3FE3B2A97F6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4758-E1EA-482F-B9BB-58F880539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7342903-B288-40D2-8542-A3FE3B2A97F6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40E4758-E1EA-482F-B9BB-58F880539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7342903-B288-40D2-8542-A3FE3B2A97F6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40E4758-E1EA-482F-B9BB-58F880539B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7342903-B288-40D2-8542-A3FE3B2A97F6}" type="datetimeFigureOut">
              <a:rPr lang="ru-RU" smtClean="0"/>
              <a:pPr/>
              <a:t>15.02.2022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40E4758-E1EA-482F-B9BB-58F880539B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Возрастная анатомия, физиология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874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наука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изучающая влияние различных факторов окружающей среды и производственной деятельности на здоровье человека,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 работоспособность, продолжительность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жизни. (А.М. Большаков)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Задачами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разработка профилактических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мероприятий, направленных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оздоровление условий жизни и труда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4651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коммунальная гигиена;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труда;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гигиена детей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подростков;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питания;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радиационная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гигиена;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военная гигиена;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гигиена.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Разделы современной </a:t>
            </a:r>
            <a:r>
              <a:rPr lang="ru-RU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гигиены</a:t>
            </a:r>
            <a:endParaRPr lang="ru-RU" sz="4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300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Гигиенические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обследования и наблюдения или "санитарные описа­ния". При этом обычно заполняются санитарные карты.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Инструментально-лабораторные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методы. Включают практически все методики оценки окружающей среды (биологические, физиологические, биохимические и т.д.).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Экспериментальные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- эксперименты на лабораторных моде­лях.</a:t>
            </a:r>
          </a:p>
          <a:p>
            <a:pPr marL="109728" indent="0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Статистические (медико-статистические) методы.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ru-RU" sz="4000" b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гигиенических исследований </a:t>
            </a:r>
          </a:p>
        </p:txBody>
      </p:sp>
    </p:spTree>
    <p:extLst>
      <p:ext uri="{BB962C8B-B14F-4D97-AF65-F5344CB8AC3E}">
        <p14:creationId xmlns:p14="http://schemas.microsoft.com/office/powerpoint/2010/main" xmlns="" val="385076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026563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Отрезок времени, в течение которого процессы роста, развития и функционирования организма идентичны, получил название возрастного периода.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1)внутриутробный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пренатальный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этап: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Фаза эмбрионального развития 0 -2 месяца</a:t>
            </a:r>
          </a:p>
          <a:p>
            <a:pPr marL="109728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Фаза фетального (плодного) развития 3 – 9 месяцев</a:t>
            </a:r>
          </a:p>
          <a:p>
            <a:pPr marL="109728" indent="0" algn="just"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Возрастная периодизация </a:t>
            </a:r>
          </a:p>
        </p:txBody>
      </p:sp>
    </p:spTree>
    <p:extLst>
      <p:ext uri="{BB962C8B-B14F-4D97-AF65-F5344CB8AC3E}">
        <p14:creationId xmlns:p14="http://schemas.microsoft.com/office/powerpoint/2010/main" xmlns="" val="370299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/>
          <a:lstStyle/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внеутробный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(постнатальный) этап: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период новорожденности 0-28 дней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грудной период 28 дней -1 год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ранний детский период 1-3 года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дошкольный период 3-6 лет</a:t>
            </a:r>
          </a:p>
          <a:p>
            <a:pPr marL="109728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школьный период: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младший 6-9 лет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средний 10-14 лет</a:t>
            </a: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старший 15 – 17 лет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258785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юношеский период:</a:t>
            </a:r>
          </a:p>
          <a:p>
            <a:pPr marL="109728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для юношей 17-21 год</a:t>
            </a:r>
          </a:p>
          <a:p>
            <a:pPr marL="109728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для девушек 16-20 лет</a:t>
            </a:r>
          </a:p>
          <a:p>
            <a:pPr marL="109728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зрелый возраст:</a:t>
            </a:r>
          </a:p>
          <a:p>
            <a:pPr marL="109728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- 1й период для мужчин 22-35 лет</a:t>
            </a:r>
          </a:p>
          <a:p>
            <a:pPr marL="109728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- 1й период для женщин 21 -35 лет</a:t>
            </a:r>
          </a:p>
          <a:p>
            <a:pPr marL="109728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- 2й период для мужчин 36 – 60 лет</a:t>
            </a:r>
          </a:p>
          <a:p>
            <a:pPr marL="109728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для женщин 36 -55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</a:p>
          <a:p>
            <a:pPr marL="109728" indent="0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пожилой возраст:</a:t>
            </a:r>
          </a:p>
          <a:p>
            <a:pPr marL="109728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мужчины 61 – 74 года</a:t>
            </a:r>
          </a:p>
          <a:p>
            <a:pPr marL="109728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женщины 56 – 74 года</a:t>
            </a:r>
          </a:p>
          <a:p>
            <a:pPr marL="109728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старческий возраст 75 – 90 лет</a:t>
            </a:r>
          </a:p>
          <a:p>
            <a:pPr marL="109728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долгожители 90 лет и более</a:t>
            </a:r>
          </a:p>
          <a:p>
            <a:pPr>
              <a:buFontTx/>
              <a:buChar char="-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46465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периодизации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признаки расцениваемые, как показатель биологического возраста: размеры тела и органов, массу, окостенение скелета, прорезывание зубов, развитие желез внутренней секреции, степень полового созревания, мышечную силу.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03001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Критические периоды жизни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ребёнка.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 критический период.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организма зародыша на протяжении 8 недель беременности характеризуется повышенной чувствительностью к различным внутренним и внешним факторам. Критическими периодами считаются: время оплодотворения, имплантации, органогенеза и формирования плаценты. </a:t>
            </a:r>
          </a:p>
          <a:p>
            <a:pPr marL="109728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Вторым критическим периодом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внутриутробного развития считают: время интенсивного роста мозга (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4,5–5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месяцев беременности); завершение формирования функции систем организма (6 месяцев беременности); момент рождения. </a:t>
            </a: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531296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 fontScale="92500" lnSpcReduction="10000"/>
          </a:bodyPr>
          <a:lstStyle/>
          <a:p>
            <a:pPr marL="109728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Критические периоды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внеутробного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развития.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критический период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внеутробного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развития это от 2 до 3х лет, когда ребёнок начинает активно двигаться. Резко расширяется сфера его общения с внешним миром, интенсивно формируется речь и сознание. К концу второго года жизни в словарном запасе ребёнка 200-400 слов. Он самостоятельно ест, регулирует мочеиспускание и дефекацию. Всё это приводит к напряжению физиологических систем организма, что особенно сказывается на нервной системе, перенапряжение которой может привести к нарушениям психического развития и заболеваниям. Ослабляется пассивный иммунитет, полученный от матери; на этом фоне могут проявляться инфекции, что приводит к анемии, рахиту, диатезу.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550342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критический период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6-7 лет в жизнь ребёнка входит школа, появляются новые люди, понятия, обязанности. К ребёнку предъявляются новые требования. Совокупность перечисленных факторов вызывает увеличение напряжённости в работе всех систем организма, которые адаптируют ребёнка к новым условиям. В развитии девочек и мальчиков наблюдаются различия. Только в середине школьного периода (к 11-12 годам) у мальчиков происходит рост гортани, меняется голос, оформляются половые органы. Девочки опережают мальчиков в росте и массе тела.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96047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история развития анатомии, физиологии и гигиены. Онтогенез, определение, периоды, их характеристика. Возрастная периодизация.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№ 1. </a:t>
            </a:r>
          </a:p>
        </p:txBody>
      </p:sp>
    </p:spTree>
    <p:extLst>
      <p:ext uri="{BB962C8B-B14F-4D97-AF65-F5344CB8AC3E}">
        <p14:creationId xmlns:p14="http://schemas.microsoft.com/office/powerpoint/2010/main" xmlns="" val="118711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/>
          <a:lstStyle/>
          <a:p>
            <a:pPr marL="109728" indent="0" algn="just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критический период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связан с изменением в организме гормонального баланса. Глубокая перестройка, происходящая в 12 -16 лет, обусловлена взаимоотношениями желез внутренней секреции гипоталамо- гипофизарной системы. Гормоны гипофиза стимулируют рост тела, деятельность щитовидной железы, надпочечников и половых желез. Наблюдается дисбаланс развития внутренних органов: рост сердца опережает рост сосудов.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070190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/>
          <a:lstStyle/>
          <a:p>
            <a:pPr marL="109728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организации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Жизнь возникает и протекает в виде высокоорганизованных целостных биологических систем.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Биосистемами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являются организмы, их структурные единицы (клетки, молекулы), виды, популяции, биогеоценозы и биосфера.</a:t>
            </a:r>
          </a:p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Живые системы обладают рядом общих свойств и признаками, которые отличают их от неживой природы.</a:t>
            </a:r>
          </a:p>
          <a:p>
            <a:pPr marL="109728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79275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Живые системы обладают рядом общих свойств и признаками:</a:t>
            </a:r>
          </a:p>
          <a:p>
            <a:pPr marL="109728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упорядоченность;</a:t>
            </a:r>
          </a:p>
          <a:p>
            <a:pPr marL="109728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клеточное строение;</a:t>
            </a:r>
          </a:p>
          <a:p>
            <a:pPr marL="109728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метаболизм;</a:t>
            </a:r>
          </a:p>
          <a:p>
            <a:pPr marL="109728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репродукция, или самовоспроизведение;</a:t>
            </a:r>
          </a:p>
          <a:p>
            <a:pPr marL="109728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наследственность;</a:t>
            </a:r>
          </a:p>
          <a:p>
            <a:pPr marL="109728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изменчивость;</a:t>
            </a:r>
          </a:p>
          <a:p>
            <a:pPr marL="109728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приспособленность;</a:t>
            </a:r>
          </a:p>
          <a:p>
            <a:pPr marL="109728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раздражимость;</a:t>
            </a:r>
          </a:p>
          <a:p>
            <a:pPr marL="109728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дискретность;</a:t>
            </a:r>
          </a:p>
          <a:p>
            <a:pPr marL="109728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вторегуляция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09728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ритмичность;</a:t>
            </a:r>
          </a:p>
          <a:p>
            <a:pPr marL="109728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нергозависимость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109728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целостность.</a:t>
            </a:r>
          </a:p>
          <a:p>
            <a:pPr marL="109728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54560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/>
          <a:lstStyle/>
          <a:p>
            <a:pPr marL="109728" indent="0" algn="ctr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Клеточный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Тканевый уровень.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Органный уровень.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Системный уровень.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Организменный уровень.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275615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 fontScale="77500" lnSpcReduction="20000"/>
          </a:bodyPr>
          <a:lstStyle/>
          <a:p>
            <a:pPr marL="109728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закономерности роста и развития детского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организма.</a:t>
            </a:r>
          </a:p>
          <a:p>
            <a:pPr marL="109728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- это количественное увеличение биомассы организма за счет увеличения геометрических размеров и массы отдельных его клеток или увеличения числа клеток благодаря их делению.</a:t>
            </a:r>
          </a:p>
          <a:p>
            <a:pPr marL="109728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качественные преобразования в многоклеточном организме, которые протекают за счет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дифференцировочных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процессов (увеличения разнообразия клеточных структур) и приводят к качественным и количественным изменениям функций организма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9728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Дифференцировочные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процессы, или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дифференцировка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появление специализированных структур нового качества из мало специализированных клеток-предшественниц. </a:t>
            </a:r>
          </a:p>
          <a:p>
            <a:pPr marL="109728" indent="0">
              <a:lnSpc>
                <a:spcPct val="120000"/>
              </a:lnSpc>
              <a:buNone/>
            </a:pPr>
            <a:endParaRPr lang="ru-RU" sz="31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90854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Анатомия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наука о форме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строении, происхождении и развития человеческого организма, его систем и органов, включая их микроскопическое и ультрамикроскопическое строение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Сапин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М.Р.,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Билич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Г.Л.) </a:t>
            </a:r>
          </a:p>
          <a:p>
            <a:pPr marL="109728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анатомии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науки заключается в системном подходе к описанию формы, строения и положения (топографии) частей и органов тела в единстве с выполняемыми функциями с учетом возрастных, половых и индивидуальных особенностей человека.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7355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472608"/>
          </a:xfrm>
        </p:spPr>
        <p:txBody>
          <a:bodyPr/>
          <a:lstStyle/>
          <a:p>
            <a:pPr marL="109728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Анатомию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делят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на:</a:t>
            </a:r>
          </a:p>
          <a:p>
            <a:pPr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истемную;</a:t>
            </a:r>
          </a:p>
          <a:p>
            <a:pPr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опографическую;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возрастную;</a:t>
            </a:r>
          </a:p>
          <a:p>
            <a:pPr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сравнительную;</a:t>
            </a:r>
          </a:p>
          <a:p>
            <a:pPr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ластическую;</a:t>
            </a:r>
          </a:p>
          <a:p>
            <a:pPr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иповую;</a:t>
            </a:r>
          </a:p>
          <a:p>
            <a:pPr>
              <a:buFontTx/>
              <a:buChar char="-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атологическую.</a:t>
            </a:r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8315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макроскопический;</a:t>
            </a:r>
          </a:p>
          <a:p>
            <a:pPr marL="624078" indent="-51435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макро-микроскопический;</a:t>
            </a:r>
          </a:p>
          <a:p>
            <a:pPr marL="624078" indent="-51435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икроскопический;</a:t>
            </a:r>
          </a:p>
          <a:p>
            <a:pPr marL="624078" indent="-514350">
              <a:buAutoNum type="arabicPeriod"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спектрофлуорометричный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09728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инструментального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566928" indent="-4572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рентгенологические;</a:t>
            </a:r>
          </a:p>
          <a:p>
            <a:pPr marL="566928" indent="-4572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ндоскопические;</a:t>
            </a:r>
          </a:p>
          <a:p>
            <a:pPr marL="566928" indent="-4572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льтразвуковые;</a:t>
            </a:r>
          </a:p>
          <a:p>
            <a:pPr marL="566928" indent="-4572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ермографические;</a:t>
            </a:r>
          </a:p>
          <a:p>
            <a:pPr marL="566928" indent="-4572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магнитно-резонансного изображения.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методы </a:t>
            </a:r>
            <a: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в анатомии </a:t>
            </a:r>
          </a:p>
        </p:txBody>
      </p:sp>
    </p:spTree>
    <p:extLst>
      <p:ext uri="{BB962C8B-B14F-4D97-AF65-F5344CB8AC3E}">
        <p14:creationId xmlns:p14="http://schemas.microsoft.com/office/powerpoint/2010/main" xmlns="" val="86391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соматоскопию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антропометрию;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препарирование;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инъекцию сосудов;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мацерацию.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Макроскопический метод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</p:txBody>
      </p:sp>
    </p:spTree>
    <p:extLst>
      <p:ext uri="{BB962C8B-B14F-4D97-AF65-F5344CB8AC3E}">
        <p14:creationId xmlns:p14="http://schemas.microsoft.com/office/powerpoint/2010/main" xmlns="" val="98687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наука о процессах, протекающих в живых организмах, она изучает функции организма, деятельность различных органов.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наука 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функциях, т.е. о жизнедеятельности органов, их систем и организма в целом.</a:t>
            </a:r>
          </a:p>
          <a:p>
            <a:pPr marL="109728" indent="0" algn="just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физиологии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закономерностей жизненных процессов (обмена веществ, дыхания, питания, движения и др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выяснение механизмов, обеспечивающих взаимодействие отдельных частей организма как целого с внешней средой.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5597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954555"/>
          </a:xfrm>
        </p:spPr>
        <p:txBody>
          <a:bodyPr/>
          <a:lstStyle/>
          <a:p>
            <a:pPr marL="109728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(возрастная, сравнительная, эволюционная физиология);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частная;</a:t>
            </a:r>
          </a:p>
          <a:p>
            <a:pPr marL="109728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прикладная.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Разделы современной физиологии</a:t>
            </a:r>
          </a:p>
        </p:txBody>
      </p:sp>
    </p:spTree>
    <p:extLst>
      <p:ext uri="{BB962C8B-B14F-4D97-AF65-F5344CB8AC3E}">
        <p14:creationId xmlns:p14="http://schemas.microsoft.com/office/powerpoint/2010/main" xmlns="" val="346061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эксперимент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(острый эксперимент,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  );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инструментальные методы.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методы исследования в </a:t>
            </a:r>
            <a:r>
              <a:rPr lang="ru-RU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физиологии</a:t>
            </a:r>
            <a:endParaRPr lang="ru-RU" sz="4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340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640</TotalTime>
  <Words>1174</Words>
  <Application>Microsoft Office PowerPoint</Application>
  <PresentationFormat>Экран (4:3)</PresentationFormat>
  <Paragraphs>118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Открытая</vt:lpstr>
      <vt:lpstr>Возрастная анатомия, физиология и гигиена</vt:lpstr>
      <vt:lpstr>Лекция № 1. </vt:lpstr>
      <vt:lpstr>Слайд 3</vt:lpstr>
      <vt:lpstr>Слайд 4</vt:lpstr>
      <vt:lpstr>Основные методы исследования в анатомии </vt:lpstr>
      <vt:lpstr>Макроскопический метод включает:</vt:lpstr>
      <vt:lpstr>Слайд 7</vt:lpstr>
      <vt:lpstr>Разделы современной физиологии</vt:lpstr>
      <vt:lpstr>Основные методы исследования в физиологии</vt:lpstr>
      <vt:lpstr>Слайд 10</vt:lpstr>
      <vt:lpstr>Разделы современной гигиены</vt:lpstr>
      <vt:lpstr>Методы гигиенических исследований </vt:lpstr>
      <vt:lpstr>Возрастная периодизация 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ТРАНСПОРТИРОВКА ПОСТРАДАВШЕГО С ПЕРЕЛОМОМ ЛОКТЕВОГО СУСТАВА</dc:title>
  <dc:creator>Админ</dc:creator>
  <cp:lastModifiedBy>Фефелов Игорь</cp:lastModifiedBy>
  <cp:revision>37</cp:revision>
  <dcterms:created xsi:type="dcterms:W3CDTF">2019-12-03T11:14:39Z</dcterms:created>
  <dcterms:modified xsi:type="dcterms:W3CDTF">2022-02-15T04:02:26Z</dcterms:modified>
</cp:coreProperties>
</file>