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83"/>
  </p:notesMasterIdLst>
  <p:sldIdLst>
    <p:sldId id="324" r:id="rId2"/>
    <p:sldId id="447" r:id="rId3"/>
    <p:sldId id="496" r:id="rId4"/>
    <p:sldId id="450" r:id="rId5"/>
    <p:sldId id="463" r:id="rId6"/>
    <p:sldId id="465" r:id="rId7"/>
    <p:sldId id="497" r:id="rId8"/>
    <p:sldId id="464" r:id="rId9"/>
    <p:sldId id="517" r:id="rId10"/>
    <p:sldId id="352" r:id="rId11"/>
    <p:sldId id="353" r:id="rId12"/>
    <p:sldId id="395" r:id="rId13"/>
    <p:sldId id="399" r:id="rId14"/>
    <p:sldId id="401" r:id="rId15"/>
    <p:sldId id="402" r:id="rId16"/>
    <p:sldId id="466" r:id="rId17"/>
    <p:sldId id="467" r:id="rId18"/>
    <p:sldId id="468" r:id="rId19"/>
    <p:sldId id="469" r:id="rId20"/>
    <p:sldId id="403" r:id="rId21"/>
    <p:sldId id="404" r:id="rId22"/>
    <p:sldId id="405" r:id="rId23"/>
    <p:sldId id="406" r:id="rId24"/>
    <p:sldId id="407" r:id="rId25"/>
    <p:sldId id="408" r:id="rId26"/>
    <p:sldId id="409" r:id="rId27"/>
    <p:sldId id="410" r:id="rId28"/>
    <p:sldId id="471" r:id="rId29"/>
    <p:sldId id="411" r:id="rId30"/>
    <p:sldId id="412" r:id="rId31"/>
    <p:sldId id="413" r:id="rId32"/>
    <p:sldId id="444" r:id="rId33"/>
    <p:sldId id="416" r:id="rId34"/>
    <p:sldId id="417" r:id="rId35"/>
    <p:sldId id="418" r:id="rId36"/>
    <p:sldId id="419" r:id="rId37"/>
    <p:sldId id="420" r:id="rId38"/>
    <p:sldId id="421" r:id="rId39"/>
    <p:sldId id="422" r:id="rId40"/>
    <p:sldId id="423" r:id="rId41"/>
    <p:sldId id="424" r:id="rId42"/>
    <p:sldId id="425" r:id="rId43"/>
    <p:sldId id="426" r:id="rId44"/>
    <p:sldId id="427" r:id="rId45"/>
    <p:sldId id="428" r:id="rId46"/>
    <p:sldId id="429" r:id="rId47"/>
    <p:sldId id="431" r:id="rId48"/>
    <p:sldId id="432" r:id="rId49"/>
    <p:sldId id="478" r:id="rId50"/>
    <p:sldId id="477" r:id="rId51"/>
    <p:sldId id="499" r:id="rId52"/>
    <p:sldId id="498" r:id="rId53"/>
    <p:sldId id="433" r:id="rId54"/>
    <p:sldId id="500" r:id="rId55"/>
    <p:sldId id="501" r:id="rId56"/>
    <p:sldId id="502" r:id="rId57"/>
    <p:sldId id="503" r:id="rId58"/>
    <p:sldId id="434" r:id="rId59"/>
    <p:sldId id="435" r:id="rId60"/>
    <p:sldId id="472" r:id="rId61"/>
    <p:sldId id="436" r:id="rId62"/>
    <p:sldId id="510" r:id="rId63"/>
    <p:sldId id="437" r:id="rId64"/>
    <p:sldId id="511" r:id="rId65"/>
    <p:sldId id="438" r:id="rId66"/>
    <p:sldId id="508" r:id="rId67"/>
    <p:sldId id="509" r:id="rId68"/>
    <p:sldId id="507" r:id="rId69"/>
    <p:sldId id="506" r:id="rId70"/>
    <p:sldId id="473" r:id="rId71"/>
    <p:sldId id="474" r:id="rId72"/>
    <p:sldId id="440" r:id="rId73"/>
    <p:sldId id="505" r:id="rId74"/>
    <p:sldId id="442" r:id="rId75"/>
    <p:sldId id="479" r:id="rId76"/>
    <p:sldId id="441" r:id="rId77"/>
    <p:sldId id="443" r:id="rId78"/>
    <p:sldId id="504" r:id="rId79"/>
    <p:sldId id="475" r:id="rId80"/>
    <p:sldId id="476" r:id="rId81"/>
    <p:sldId id="257" r:id="rId8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CC00CC"/>
    <a:srgbClr val="FBA61B"/>
    <a:srgbClr val="FAFED4"/>
    <a:srgbClr val="671F28"/>
    <a:srgbClr val="E9B5BB"/>
    <a:srgbClr val="AEF0F0"/>
    <a:srgbClr val="FBFE8A"/>
    <a:srgbClr val="FD8B9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15" autoAdjust="0"/>
    <p:restoredTop sz="86447" autoAdjust="0"/>
  </p:normalViewPr>
  <p:slideViewPr>
    <p:cSldViewPr>
      <p:cViewPr varScale="1">
        <p:scale>
          <a:sx n="116" d="100"/>
          <a:sy n="116" d="100"/>
        </p:scale>
        <p:origin x="-2364" y="-114"/>
      </p:cViewPr>
      <p:guideLst>
        <p:guide orient="horz" pos="2160"/>
        <p:guide pos="2880"/>
      </p:guideLst>
    </p:cSldViewPr>
  </p:slideViewPr>
  <p:outlineViewPr>
    <p:cViewPr>
      <p:scale>
        <a:sx n="33" d="100"/>
        <a:sy n="33" d="100"/>
      </p:scale>
      <p:origin x="288" y="0"/>
    </p:cViewPr>
  </p:outlineViewPr>
  <p:notesTextViewPr>
    <p:cViewPr>
      <p:scale>
        <a:sx n="100" d="100"/>
        <a:sy n="100" d="100"/>
      </p:scale>
      <p:origin x="0" y="0"/>
    </p:cViewPr>
  </p:notesTextViewPr>
  <p:sorterViewPr>
    <p:cViewPr>
      <p:scale>
        <a:sx n="100" d="100"/>
        <a:sy n="100" d="100"/>
      </p:scale>
      <p:origin x="0" y="3177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ru-RU"/>
          </a:p>
        </p:txBody>
      </p:sp>
      <p:sp>
        <p:nvSpPr>
          <p:cNvPr id="3737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ru-RU"/>
          </a:p>
        </p:txBody>
      </p:sp>
      <p:sp>
        <p:nvSpPr>
          <p:cNvPr id="849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737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737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ru-RU"/>
          </a:p>
        </p:txBody>
      </p:sp>
      <p:sp>
        <p:nvSpPr>
          <p:cNvPr id="3737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0C8D276C-DB9D-462A-94FB-F75527FC3384}"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F628AA62-8A9C-490A-9F50-7778E53B0221}" type="slidenum">
              <a:rPr lang="ru-RU" altLang="ru-RU" smtClean="0"/>
              <a:pPr/>
              <a:t>48</a:t>
            </a:fld>
            <a:endParaRPr lang="ru-RU" altLang="ru-RU" smtClean="0"/>
          </a:p>
        </p:txBody>
      </p:sp>
      <p:sp>
        <p:nvSpPr>
          <p:cNvPr id="8601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3AC3F4A7-5806-4441-8B6E-9B802799F125}" type="slidenum">
              <a:rPr lang="ru-RU" altLang="ru-RU" sz="1200">
                <a:latin typeface="Times New Roman" pitchFamily="18" charset="0"/>
                <a:ea typeface="MS Gothic" pitchFamily="49" charset="-128"/>
              </a:rPr>
              <a:pPr algn="r">
                <a:buFont typeface="Times New Roman" pitchFamily="18" charset="0"/>
                <a:buNone/>
              </a:pPr>
              <a:t>48</a:t>
            </a:fld>
            <a:endParaRPr lang="ru-RU" altLang="ru-RU" sz="1200">
              <a:latin typeface="Times New Roman" pitchFamily="18" charset="0"/>
              <a:ea typeface="MS Gothic" pitchFamily="49" charset="-128"/>
            </a:endParaRPr>
          </a:p>
        </p:txBody>
      </p:sp>
      <p:sp>
        <p:nvSpPr>
          <p:cNvPr id="86020" name="Rectangle 1"/>
          <p:cNvSpPr>
            <a:spLocks noGrp="1" noRot="1" noChangeAspect="1" noChangeArrowheads="1" noTextEdit="1"/>
          </p:cNvSpPr>
          <p:nvPr>
            <p:ph type="sldImg"/>
          </p:nvPr>
        </p:nvSpPr>
        <p:spPr>
          <a:ln/>
        </p:spPr>
      </p:sp>
      <p:sp>
        <p:nvSpPr>
          <p:cNvPr id="86021"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2DCEEB1F-BF86-44A9-A5A4-31F14A12C28F}" type="slidenum">
              <a:rPr lang="ru-RU" altLang="ru-RU" smtClean="0"/>
              <a:pPr/>
              <a:t>53</a:t>
            </a:fld>
            <a:endParaRPr lang="ru-RU" altLang="ru-RU" smtClean="0"/>
          </a:p>
        </p:txBody>
      </p:sp>
      <p:sp>
        <p:nvSpPr>
          <p:cNvPr id="8704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8573DBD6-7EC9-463C-9076-9922BEAD9C38}" type="slidenum">
              <a:rPr lang="ru-RU" altLang="ru-RU" sz="1200">
                <a:latin typeface="Times New Roman" pitchFamily="18" charset="0"/>
                <a:ea typeface="MS Gothic" pitchFamily="49" charset="-128"/>
              </a:rPr>
              <a:pPr algn="r">
                <a:buFont typeface="Times New Roman" pitchFamily="18" charset="0"/>
                <a:buNone/>
              </a:pPr>
              <a:t>53</a:t>
            </a:fld>
            <a:endParaRPr lang="ru-RU" altLang="ru-RU" sz="1200">
              <a:latin typeface="Times New Roman" pitchFamily="18" charset="0"/>
              <a:ea typeface="MS Gothic" pitchFamily="49" charset="-128"/>
            </a:endParaRPr>
          </a:p>
        </p:txBody>
      </p:sp>
      <p:sp>
        <p:nvSpPr>
          <p:cNvPr id="87044" name="Rectangle 1"/>
          <p:cNvSpPr>
            <a:spLocks noGrp="1" noRot="1" noChangeAspect="1" noChangeArrowheads="1" noTextEdit="1"/>
          </p:cNvSpPr>
          <p:nvPr>
            <p:ph type="sldImg"/>
          </p:nvPr>
        </p:nvSpPr>
        <p:spPr>
          <a:ln/>
        </p:spPr>
      </p:sp>
      <p:sp>
        <p:nvSpPr>
          <p:cNvPr id="87045"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8B36681D-7824-405E-A610-FD5AA25DAC3B}" type="slidenum">
              <a:rPr lang="ru-RU" altLang="ru-RU" smtClean="0"/>
              <a:pPr/>
              <a:t>61</a:t>
            </a:fld>
            <a:endParaRPr lang="ru-RU" altLang="ru-RU" smtClean="0"/>
          </a:p>
        </p:txBody>
      </p:sp>
      <p:sp>
        <p:nvSpPr>
          <p:cNvPr id="8806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227C5488-3462-420F-AB82-EF8C19CAF0A6}" type="slidenum">
              <a:rPr lang="ru-RU" altLang="ru-RU" sz="1200">
                <a:latin typeface="Times New Roman" pitchFamily="18" charset="0"/>
                <a:ea typeface="MS Gothic" pitchFamily="49" charset="-128"/>
              </a:rPr>
              <a:pPr algn="r">
                <a:buFont typeface="Times New Roman" pitchFamily="18" charset="0"/>
                <a:buNone/>
              </a:pPr>
              <a:t>61</a:t>
            </a:fld>
            <a:endParaRPr lang="ru-RU" altLang="ru-RU" sz="1200">
              <a:latin typeface="Times New Roman" pitchFamily="18" charset="0"/>
              <a:ea typeface="MS Gothic" pitchFamily="49" charset="-128"/>
            </a:endParaRPr>
          </a:p>
        </p:txBody>
      </p:sp>
      <p:sp>
        <p:nvSpPr>
          <p:cNvPr id="88068" name="Rectangle 1"/>
          <p:cNvSpPr>
            <a:spLocks noGrp="1" noRot="1" noChangeAspect="1" noChangeArrowheads="1" noTextEdit="1"/>
          </p:cNvSpPr>
          <p:nvPr>
            <p:ph type="sldImg"/>
          </p:nvPr>
        </p:nvSpPr>
        <p:spPr>
          <a:ln/>
        </p:spPr>
      </p:sp>
      <p:sp>
        <p:nvSpPr>
          <p:cNvPr id="88069"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40D5B216-1EF4-44B1-B564-1D2D3EC10B2E}" type="slidenum">
              <a:rPr lang="ru-RU" altLang="ru-RU" smtClean="0"/>
              <a:pPr/>
              <a:t>63</a:t>
            </a:fld>
            <a:endParaRPr lang="ru-RU" altLang="ru-RU" smtClean="0"/>
          </a:p>
        </p:txBody>
      </p:sp>
      <p:sp>
        <p:nvSpPr>
          <p:cNvPr id="890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89223692-4225-43C1-B774-D1474AF833AA}" type="slidenum">
              <a:rPr lang="ru-RU" altLang="ru-RU" sz="1200">
                <a:latin typeface="Times New Roman" pitchFamily="18" charset="0"/>
                <a:ea typeface="MS Gothic" pitchFamily="49" charset="-128"/>
              </a:rPr>
              <a:pPr algn="r">
                <a:buFont typeface="Times New Roman" pitchFamily="18" charset="0"/>
                <a:buNone/>
              </a:pPr>
              <a:t>63</a:t>
            </a:fld>
            <a:endParaRPr lang="ru-RU" altLang="ru-RU" sz="1200">
              <a:latin typeface="Times New Roman" pitchFamily="18" charset="0"/>
              <a:ea typeface="MS Gothic" pitchFamily="49" charset="-128"/>
            </a:endParaRPr>
          </a:p>
        </p:txBody>
      </p:sp>
      <p:sp>
        <p:nvSpPr>
          <p:cNvPr id="89092" name="Rectangle 1"/>
          <p:cNvSpPr>
            <a:spLocks noGrp="1" noRot="1" noChangeAspect="1" noChangeArrowheads="1" noTextEdit="1"/>
          </p:cNvSpPr>
          <p:nvPr>
            <p:ph type="sldImg"/>
          </p:nvPr>
        </p:nvSpPr>
        <p:spPr>
          <a:ln/>
        </p:spPr>
      </p:sp>
      <p:sp>
        <p:nvSpPr>
          <p:cNvPr id="89093" name="Rectangle 2"/>
          <p:cNvSpPr>
            <a:spLocks noGrp="1" noChangeArrowheads="1"/>
          </p:cNvSpPr>
          <p:nvPr>
            <p:ph type="body" idx="1"/>
          </p:nvPr>
        </p:nvSpPr>
        <p:spPr>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99E1F14F-69D1-48CC-821A-96F6B0A3EA33}" type="slidenum">
              <a:rPr lang="ru-RU" altLang="ru-RU" smtClean="0"/>
              <a:pPr/>
              <a:t>65</a:t>
            </a:fld>
            <a:endParaRPr lang="ru-RU" altLang="ru-RU" smtClean="0"/>
          </a:p>
        </p:txBody>
      </p:sp>
      <p:sp>
        <p:nvSpPr>
          <p:cNvPr id="9011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428594B0-DD30-40AB-9F0F-8BC236E34B32}" type="slidenum">
              <a:rPr lang="ru-RU" altLang="ru-RU" sz="1200">
                <a:latin typeface="Times New Roman" pitchFamily="18" charset="0"/>
                <a:ea typeface="MS Gothic" pitchFamily="49" charset="-128"/>
              </a:rPr>
              <a:pPr algn="r">
                <a:buFont typeface="Times New Roman" pitchFamily="18" charset="0"/>
                <a:buNone/>
              </a:pPr>
              <a:t>65</a:t>
            </a:fld>
            <a:endParaRPr lang="ru-RU" altLang="ru-RU" sz="1200">
              <a:latin typeface="Times New Roman" pitchFamily="18" charset="0"/>
              <a:ea typeface="MS Gothic" pitchFamily="49" charset="-128"/>
            </a:endParaRPr>
          </a:p>
        </p:txBody>
      </p:sp>
      <p:sp>
        <p:nvSpPr>
          <p:cNvPr id="90116" name="Rectangle 1"/>
          <p:cNvSpPr>
            <a:spLocks noGrp="1" noRot="1" noChangeAspect="1" noChangeArrowheads="1" noTextEdit="1"/>
          </p:cNvSpPr>
          <p:nvPr>
            <p:ph type="sldImg"/>
          </p:nvPr>
        </p:nvSpPr>
        <p:spPr>
          <a:ln/>
        </p:spPr>
      </p:sp>
      <p:sp>
        <p:nvSpPr>
          <p:cNvPr id="90117"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4FFDB0B6-5D96-45A8-BE79-4A88ED74EC3F}" type="slidenum">
              <a:rPr lang="ru-RU" altLang="ru-RU" smtClean="0"/>
              <a:pPr/>
              <a:t>72</a:t>
            </a:fld>
            <a:endParaRPr lang="ru-RU" altLang="ru-RU" smtClean="0"/>
          </a:p>
        </p:txBody>
      </p:sp>
      <p:sp>
        <p:nvSpPr>
          <p:cNvPr id="9113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34DE3C1D-AB22-44A1-BC50-98C71504F5E4}" type="slidenum">
              <a:rPr lang="ru-RU" altLang="ru-RU" sz="1200">
                <a:latin typeface="Times New Roman" pitchFamily="18" charset="0"/>
                <a:ea typeface="MS Gothic" pitchFamily="49" charset="-128"/>
              </a:rPr>
              <a:pPr algn="r">
                <a:buFont typeface="Times New Roman" pitchFamily="18" charset="0"/>
                <a:buNone/>
              </a:pPr>
              <a:t>72</a:t>
            </a:fld>
            <a:endParaRPr lang="ru-RU" altLang="ru-RU" sz="1200">
              <a:latin typeface="Times New Roman" pitchFamily="18" charset="0"/>
              <a:ea typeface="MS Gothic" pitchFamily="49" charset="-128"/>
            </a:endParaRPr>
          </a:p>
        </p:txBody>
      </p:sp>
      <p:sp>
        <p:nvSpPr>
          <p:cNvPr id="91140" name="Rectangle 1"/>
          <p:cNvSpPr>
            <a:spLocks noGrp="1" noRot="1" noChangeAspect="1" noChangeArrowheads="1" noTextEdit="1"/>
          </p:cNvSpPr>
          <p:nvPr>
            <p:ph type="sldImg"/>
          </p:nvPr>
        </p:nvSpPr>
        <p:spPr>
          <a:ln/>
        </p:spPr>
      </p:sp>
      <p:sp>
        <p:nvSpPr>
          <p:cNvPr id="91141"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6D6E214C-B2A1-4F90-9522-754707661D44}" type="slidenum">
              <a:rPr lang="ru-RU" altLang="ru-RU" smtClean="0"/>
              <a:pPr/>
              <a:t>74</a:t>
            </a:fld>
            <a:endParaRPr lang="ru-RU" altLang="ru-RU" smtClean="0"/>
          </a:p>
        </p:txBody>
      </p:sp>
      <p:sp>
        <p:nvSpPr>
          <p:cNvPr id="9216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75AB7EDB-13E4-40B5-8848-843735E92B59}" type="slidenum">
              <a:rPr lang="ru-RU" altLang="ru-RU" sz="1200">
                <a:latin typeface="Times New Roman" pitchFamily="18" charset="0"/>
                <a:ea typeface="MS Gothic" pitchFamily="49" charset="-128"/>
              </a:rPr>
              <a:pPr algn="r">
                <a:buFont typeface="Times New Roman" pitchFamily="18" charset="0"/>
                <a:buNone/>
              </a:pPr>
              <a:t>74</a:t>
            </a:fld>
            <a:endParaRPr lang="ru-RU" altLang="ru-RU" sz="1200">
              <a:latin typeface="Times New Roman" pitchFamily="18" charset="0"/>
              <a:ea typeface="MS Gothic" pitchFamily="49" charset="-128"/>
            </a:endParaRPr>
          </a:p>
        </p:txBody>
      </p:sp>
      <p:sp>
        <p:nvSpPr>
          <p:cNvPr id="92164" name="Rectangle 1"/>
          <p:cNvSpPr>
            <a:spLocks noGrp="1" noRot="1" noChangeAspect="1" noChangeArrowheads="1" noTextEdit="1"/>
          </p:cNvSpPr>
          <p:nvPr>
            <p:ph type="sldImg"/>
          </p:nvPr>
        </p:nvSpPr>
        <p:spPr>
          <a:ln/>
        </p:spPr>
      </p:sp>
      <p:sp>
        <p:nvSpPr>
          <p:cNvPr id="92165"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A901AA2B-D049-4425-A362-AD35A9BF7513}" type="slidenum">
              <a:rPr lang="ru-RU" altLang="ru-RU" smtClean="0"/>
              <a:pPr/>
              <a:t>76</a:t>
            </a:fld>
            <a:endParaRPr lang="ru-RU" altLang="ru-RU" smtClean="0"/>
          </a:p>
        </p:txBody>
      </p:sp>
      <p:sp>
        <p:nvSpPr>
          <p:cNvPr id="9318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11A1F075-BADB-4390-B997-EB5FDD3DDE1E}" type="slidenum">
              <a:rPr lang="ru-RU" altLang="ru-RU" sz="1200">
                <a:latin typeface="Times New Roman" pitchFamily="18" charset="0"/>
                <a:ea typeface="MS Gothic" pitchFamily="49" charset="-128"/>
              </a:rPr>
              <a:pPr algn="r">
                <a:buFont typeface="Times New Roman" pitchFamily="18" charset="0"/>
                <a:buNone/>
              </a:pPr>
              <a:t>76</a:t>
            </a:fld>
            <a:endParaRPr lang="ru-RU" altLang="ru-RU" sz="1200">
              <a:latin typeface="Times New Roman" pitchFamily="18" charset="0"/>
              <a:ea typeface="MS Gothic" pitchFamily="49" charset="-128"/>
            </a:endParaRPr>
          </a:p>
        </p:txBody>
      </p:sp>
      <p:sp>
        <p:nvSpPr>
          <p:cNvPr id="93188" name="Rectangle 1"/>
          <p:cNvSpPr>
            <a:spLocks noGrp="1" noRot="1" noChangeAspect="1" noChangeArrowheads="1" noTextEdit="1"/>
          </p:cNvSpPr>
          <p:nvPr>
            <p:ph type="sldImg"/>
          </p:nvPr>
        </p:nvSpPr>
        <p:spPr>
          <a:ln/>
        </p:spPr>
      </p:sp>
      <p:sp>
        <p:nvSpPr>
          <p:cNvPr id="93189"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7869933C-6A2E-46B4-8F99-12BC0D1F3B6A}" type="slidenum">
              <a:rPr lang="ru-RU" altLang="ru-RU" smtClean="0"/>
              <a:pPr/>
              <a:t>77</a:t>
            </a:fld>
            <a:endParaRPr lang="ru-RU" altLang="ru-RU" smtClean="0"/>
          </a:p>
        </p:txBody>
      </p:sp>
      <p:sp>
        <p:nvSpPr>
          <p:cNvPr id="9421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buFont typeface="Times New Roman" pitchFamily="18" charset="0"/>
              <a:buNone/>
            </a:pPr>
            <a:fld id="{82A1DE7B-ADA4-4195-B0BE-8D4CA363F5FD}" type="slidenum">
              <a:rPr lang="ru-RU" altLang="ru-RU" sz="1200">
                <a:latin typeface="Times New Roman" pitchFamily="18" charset="0"/>
                <a:ea typeface="MS Gothic" pitchFamily="49" charset="-128"/>
              </a:rPr>
              <a:pPr algn="r">
                <a:buFont typeface="Times New Roman" pitchFamily="18" charset="0"/>
                <a:buNone/>
              </a:pPr>
              <a:t>77</a:t>
            </a:fld>
            <a:endParaRPr lang="ru-RU" altLang="ru-RU" sz="1200">
              <a:latin typeface="Times New Roman" pitchFamily="18" charset="0"/>
              <a:ea typeface="MS Gothic" pitchFamily="49" charset="-128"/>
            </a:endParaRPr>
          </a:p>
        </p:txBody>
      </p:sp>
      <p:sp>
        <p:nvSpPr>
          <p:cNvPr id="94212" name="Rectangle 1"/>
          <p:cNvSpPr>
            <a:spLocks noGrp="1" noRot="1" noChangeAspect="1" noChangeArrowheads="1" noTextEdit="1"/>
          </p:cNvSpPr>
          <p:nvPr>
            <p:ph type="sldImg"/>
          </p:nvPr>
        </p:nvSpPr>
        <p:spPr>
          <a:ln/>
        </p:spPr>
      </p:sp>
      <p:sp>
        <p:nvSpPr>
          <p:cNvPr id="94213" name="Rectangle 2"/>
          <p:cNvSpPr>
            <a:spLocks noGrp="1" noChangeArrowheads="1"/>
          </p:cNvSpPr>
          <p:nvPr>
            <p:ph type="body" idx="1"/>
          </p:nvPr>
        </p:nvSpPr>
        <p:spPr>
          <a:xfrm>
            <a:off x="685800" y="4343400"/>
            <a:ext cx="5486400" cy="4208463"/>
          </a:xfrm>
          <a:noFill/>
          <a:ln/>
        </p:spPr>
        <p:txBody>
          <a:bodyPr wrap="none" anchor="ctr"/>
          <a:lstStyle/>
          <a:p>
            <a:pPr eaLnBrk="1" hangingPunct="1">
              <a:spcBef>
                <a:spcPct val="0"/>
              </a:spcBef>
            </a:pPr>
            <a:endParaRPr lang="ru-RU"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4BEB84F-18A3-4FC8-83F0-270D2E9F6B7D}" type="slidenum">
              <a:rPr lang="ru-RU"/>
              <a:pPr>
                <a:defRPr/>
              </a:pPr>
              <a:t>‹#›</a:t>
            </a:fld>
            <a:endParaRPr lang="ru-RU"/>
          </a:p>
        </p:txBody>
      </p:sp>
    </p:spTree>
  </p:cSld>
  <p:clrMapOvr>
    <a:masterClrMapping/>
  </p:clrMapOvr>
  <p:transition>
    <p:cover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14F626B-0B00-4CBD-AE1E-2D675C9CDB14}" type="slidenum">
              <a:rPr lang="ru-RU"/>
              <a:pPr>
                <a:defRPr/>
              </a:pPr>
              <a:t>‹#›</a:t>
            </a:fld>
            <a:endParaRPr lang="ru-RU"/>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A1F1C32-0531-4712-9399-097E7ADE538C}" type="slidenum">
              <a:rPr lang="ru-RU"/>
              <a:pPr>
                <a:defRPr/>
              </a:pPr>
              <a:t>‹#›</a:t>
            </a:fld>
            <a:endParaRPr lang="ru-RU"/>
          </a:p>
        </p:txBody>
      </p:sp>
    </p:spTree>
  </p:cSld>
  <p:clrMapOvr>
    <a:masterClrMapping/>
  </p:clrMapOvr>
  <p:transition>
    <p:cover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Диаграмма 2"/>
          <p:cNvSpPr>
            <a:spLocks noGrp="1"/>
          </p:cNvSpPr>
          <p:nvPr>
            <p:ph type="chart" idx="1"/>
          </p:nvPr>
        </p:nvSpPr>
        <p:spPr>
          <a:xfrm>
            <a:off x="457200" y="1600200"/>
            <a:ext cx="8229600" cy="4525963"/>
          </a:xfrm>
        </p:spPr>
        <p:txBody>
          <a:bodyPr/>
          <a:lstStyle/>
          <a:p>
            <a:pPr lvl="0"/>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1993857-BA4A-44E6-BDDF-916437FC1EB2}" type="slidenum">
              <a:rPr lang="ru-RU"/>
              <a:pPr>
                <a:defRPr/>
              </a:pPr>
              <a:t>‹#›</a:t>
            </a:fld>
            <a:endParaRPr lang="ru-RU"/>
          </a:p>
        </p:txBody>
      </p:sp>
    </p:spTree>
  </p:cSld>
  <p:clrMapOvr>
    <a:masterClrMapping/>
  </p:clrMapOvr>
  <p:transition>
    <p:cover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48AF198-988A-4D6B-A61C-BC9BD66E15BD}" type="slidenum">
              <a:rPr lang="ru-RU"/>
              <a:pPr>
                <a:defRPr/>
              </a:pPr>
              <a:t>‹#›</a:t>
            </a:fld>
            <a:endParaRPr lang="ru-RU"/>
          </a:p>
        </p:txBody>
      </p:sp>
    </p:spTree>
  </p:cSld>
  <p:clrMapOvr>
    <a:masterClrMapping/>
  </p:clrMapOvr>
  <p:transition>
    <p:cover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25B6B45-FF21-47E3-AF25-35877DCEBD63}" type="slidenum">
              <a:rPr lang="ru-RU"/>
              <a:pPr>
                <a:defRPr/>
              </a:pPr>
              <a:t>‹#›</a:t>
            </a:fld>
            <a:endParaRPr lang="ru-RU"/>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40F9797-966E-4193-870F-767938BAB745}" type="slidenum">
              <a:rPr lang="ru-RU"/>
              <a:pPr>
                <a:defRPr/>
              </a:pPr>
              <a:t>‹#›</a:t>
            </a:fld>
            <a:endParaRPr lang="ru-RU"/>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1F05114-7581-4A73-B468-88E037583B62}" type="slidenum">
              <a:rPr lang="ru-RU"/>
              <a:pPr>
                <a:defRPr/>
              </a:pPr>
              <a:t>‹#›</a:t>
            </a:fld>
            <a:endParaRPr lang="ru-RU"/>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D4E2EB66-5C87-4C58-A32B-E542F415E2A1}" type="slidenum">
              <a:rPr lang="ru-RU"/>
              <a:pPr>
                <a:defRPr/>
              </a:pPr>
              <a:t>‹#›</a:t>
            </a:fld>
            <a:endParaRPr lang="ru-RU"/>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126A6BA2-C189-4C26-8618-FCAB9687509A}" type="slidenum">
              <a:rPr lang="ru-RU"/>
              <a:pPr>
                <a:defRPr/>
              </a:pPr>
              <a:t>‹#›</a:t>
            </a:fld>
            <a:endParaRPr lang="ru-RU"/>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0D7CDD7B-A1CB-4D5A-88C2-5D2760B5B50A}" type="slidenum">
              <a:rPr lang="ru-RU"/>
              <a:pPr>
                <a:defRPr/>
              </a:pPr>
              <a:t>‹#›</a:t>
            </a:fld>
            <a:endParaRPr lang="ru-RU"/>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9761F012-00DA-4CB5-A0D3-2EBB863567E4}" type="slidenum">
              <a:rPr lang="ru-RU"/>
              <a:pPr>
                <a:defRPr/>
              </a:pPr>
              <a:t>‹#›</a:t>
            </a:fld>
            <a:endParaRPr lang="ru-RU"/>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E60B884-8999-4ABA-97BA-43EC9E747F39}" type="slidenum">
              <a:rPr lang="ru-RU"/>
              <a:pPr>
                <a:defRPr/>
              </a:pPr>
              <a:t>‹#›</a:t>
            </a:fld>
            <a:endParaRPr lang="ru-RU"/>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7B55BE5-FEFA-4FCF-A497-02899E5586BE}" type="slidenum">
              <a:rPr lang="ru-RU"/>
              <a:pPr>
                <a:defRPr/>
              </a:pPr>
              <a:t>‹#›</a:t>
            </a:fld>
            <a:endParaRPr lang="ru-RU"/>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771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4771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ru-RU"/>
          </a:p>
        </p:txBody>
      </p:sp>
      <p:sp>
        <p:nvSpPr>
          <p:cNvPr id="4771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9D378BF-D228-432A-954A-6833307207C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Lst>
  <p:transition>
    <p:cover dir="d"/>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0.jpeg"/><Relationship Id="rId4" Type="http://schemas.openxmlformats.org/officeDocument/2006/relationships/image" Target="../media/image9.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sunhome.ru/foto/portret_molodezhi.html" TargetMode="Externa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5"/>
          <p:cNvSpPr>
            <a:spLocks noChangeArrowheads="1"/>
          </p:cNvSpPr>
          <p:nvPr/>
        </p:nvSpPr>
        <p:spPr bwMode="auto">
          <a:xfrm>
            <a:off x="395288" y="188913"/>
            <a:ext cx="8135937" cy="754062"/>
          </a:xfrm>
          <a:prstGeom prst="ribbon2">
            <a:avLst>
              <a:gd name="adj1" fmla="val 12500"/>
              <a:gd name="adj2" fmla="val 50000"/>
            </a:avLst>
          </a:prstGeom>
          <a:solidFill>
            <a:srgbClr val="FCFEAE"/>
          </a:solidFill>
          <a:ln w="9525">
            <a:solidFill>
              <a:schemeClr val="tx1"/>
            </a:solidFill>
            <a:round/>
            <a:headEnd/>
            <a:tailEnd/>
          </a:ln>
        </p:spPr>
        <p:txBody>
          <a:bodyPr wrap="none" anchor="ctr"/>
          <a:lstStyle/>
          <a:p>
            <a:pPr algn="ctr"/>
            <a:r>
              <a:rPr lang="ru-RU" altLang="ru-RU" sz="1800" b="1" dirty="0">
                <a:solidFill>
                  <a:srgbClr val="CC0000"/>
                </a:solidFill>
                <a:latin typeface="Times New Roman" pitchFamily="18" charset="0"/>
                <a:cs typeface="Times New Roman" pitchFamily="18" charset="0"/>
              </a:rPr>
              <a:t>Предмет возрастной психологии</a:t>
            </a:r>
          </a:p>
        </p:txBody>
      </p:sp>
      <p:sp>
        <p:nvSpPr>
          <p:cNvPr id="2051" name="Rectangle 7"/>
          <p:cNvSpPr>
            <a:spLocks noChangeArrowheads="1"/>
          </p:cNvSpPr>
          <p:nvPr/>
        </p:nvSpPr>
        <p:spPr bwMode="auto">
          <a:xfrm>
            <a:off x="395288" y="1125538"/>
            <a:ext cx="6048375" cy="1584325"/>
          </a:xfrm>
          <a:prstGeom prst="rect">
            <a:avLst/>
          </a:prstGeom>
          <a:solidFill>
            <a:srgbClr val="FF9933"/>
          </a:solidFill>
          <a:ln w="9525">
            <a:solidFill>
              <a:schemeClr val="folHlink"/>
            </a:solidFill>
            <a:miter lim="800000"/>
            <a:headEnd/>
            <a:tailEnd/>
          </a:ln>
        </p:spPr>
        <p:txBody>
          <a:bodyPr wrap="none" anchor="ctr"/>
          <a:lstStyle/>
          <a:p>
            <a:pPr algn="ctr"/>
            <a:r>
              <a:rPr lang="ru-RU" altLang="ru-RU" sz="1400" b="1" i="1" dirty="0">
                <a:solidFill>
                  <a:srgbClr val="000000"/>
                </a:solidFill>
                <a:latin typeface="Times New Roman" pitchFamily="18" charset="0"/>
                <a:cs typeface="Times New Roman" pitchFamily="18" charset="0"/>
              </a:rPr>
              <a:t>Объект</a:t>
            </a:r>
            <a:r>
              <a:rPr lang="ru-RU" altLang="ru-RU" sz="1400" b="1" i="1" dirty="0">
                <a:solidFill>
                  <a:srgbClr val="800000"/>
                </a:solidFill>
                <a:latin typeface="Times New Roman" pitchFamily="18" charset="0"/>
                <a:cs typeface="Times New Roman" pitchFamily="18" charset="0"/>
              </a:rPr>
              <a:t> </a:t>
            </a:r>
            <a:r>
              <a:rPr lang="ru-RU" altLang="ru-RU" sz="1400" b="1" dirty="0">
                <a:solidFill>
                  <a:srgbClr val="800000"/>
                </a:solidFill>
                <a:latin typeface="Times New Roman" pitchFamily="18" charset="0"/>
                <a:cs typeface="Times New Roman" pitchFamily="18" charset="0"/>
              </a:rPr>
              <a:t>изучения возрастной психологии – развивающийся, </a:t>
            </a:r>
          </a:p>
          <a:p>
            <a:pPr algn="ctr"/>
            <a:r>
              <a:rPr lang="ru-RU" altLang="ru-RU" sz="1400" b="1" dirty="0">
                <a:solidFill>
                  <a:srgbClr val="800000"/>
                </a:solidFill>
                <a:latin typeface="Times New Roman" pitchFamily="18" charset="0"/>
                <a:cs typeface="Times New Roman" pitchFamily="18" charset="0"/>
              </a:rPr>
              <a:t>изменяющийся в онтогенезе нормальный здоровый человек.</a:t>
            </a:r>
          </a:p>
          <a:p>
            <a:pPr algn="ctr"/>
            <a:r>
              <a:rPr lang="ru-RU" altLang="ru-RU" sz="1400" b="1" i="1" dirty="0">
                <a:solidFill>
                  <a:srgbClr val="000000"/>
                </a:solidFill>
                <a:latin typeface="Times New Roman" pitchFamily="18" charset="0"/>
                <a:cs typeface="Times New Roman" pitchFamily="18" charset="0"/>
              </a:rPr>
              <a:t>Предмет</a:t>
            </a:r>
            <a:r>
              <a:rPr lang="ru-RU" altLang="ru-RU" sz="1400" b="1" dirty="0">
                <a:solidFill>
                  <a:srgbClr val="800000"/>
                </a:solidFill>
                <a:latin typeface="Times New Roman" pitchFamily="18" charset="0"/>
                <a:cs typeface="Times New Roman" pitchFamily="18" charset="0"/>
              </a:rPr>
              <a:t> возрастной психологии – возрастные периоды</a:t>
            </a:r>
          </a:p>
          <a:p>
            <a:pPr algn="ctr"/>
            <a:r>
              <a:rPr lang="ru-RU" altLang="ru-RU" sz="1400" b="1" dirty="0">
                <a:solidFill>
                  <a:srgbClr val="800000"/>
                </a:solidFill>
                <a:latin typeface="Times New Roman" pitchFamily="18" charset="0"/>
                <a:cs typeface="Times New Roman" pitchFamily="18" charset="0"/>
              </a:rPr>
              <a:t> развития, причины и механизмы перехода от одного возрастного</a:t>
            </a:r>
          </a:p>
          <a:p>
            <a:pPr algn="ctr"/>
            <a:r>
              <a:rPr lang="ru-RU" altLang="ru-RU" sz="1400" b="1" dirty="0">
                <a:solidFill>
                  <a:srgbClr val="800000"/>
                </a:solidFill>
                <a:latin typeface="Times New Roman" pitchFamily="18" charset="0"/>
                <a:cs typeface="Times New Roman" pitchFamily="18" charset="0"/>
              </a:rPr>
              <a:t> периода к другому, общие закономерности и тенденции,</a:t>
            </a:r>
          </a:p>
          <a:p>
            <a:pPr algn="ctr"/>
            <a:r>
              <a:rPr lang="ru-RU" altLang="ru-RU" sz="1400" b="1" dirty="0">
                <a:solidFill>
                  <a:srgbClr val="800000"/>
                </a:solidFill>
                <a:latin typeface="Times New Roman" pitchFamily="18" charset="0"/>
                <a:cs typeface="Times New Roman" pitchFamily="18" charset="0"/>
              </a:rPr>
              <a:t> темп и направленность психического развития в онтогенезе.</a:t>
            </a:r>
          </a:p>
        </p:txBody>
      </p:sp>
      <p:sp>
        <p:nvSpPr>
          <p:cNvPr id="2052" name="Rectangle 8"/>
          <p:cNvSpPr>
            <a:spLocks noChangeArrowheads="1"/>
          </p:cNvSpPr>
          <p:nvPr/>
        </p:nvSpPr>
        <p:spPr bwMode="auto">
          <a:xfrm>
            <a:off x="395288" y="2924175"/>
            <a:ext cx="4752975" cy="3168650"/>
          </a:xfrm>
          <a:prstGeom prst="rect">
            <a:avLst/>
          </a:prstGeom>
          <a:solidFill>
            <a:srgbClr val="FF9933"/>
          </a:solidFill>
          <a:ln w="9525">
            <a:solidFill>
              <a:schemeClr val="tx1"/>
            </a:solidFill>
            <a:miter lim="800000"/>
            <a:headEnd/>
            <a:tailEnd/>
          </a:ln>
        </p:spPr>
        <p:txBody>
          <a:bodyPr wrap="none" anchor="ctr"/>
          <a:lstStyle/>
          <a:p>
            <a:r>
              <a:rPr lang="ru-RU" altLang="ru-RU" sz="1800" b="1" i="1" dirty="0">
                <a:solidFill>
                  <a:srgbClr val="006600"/>
                </a:solidFill>
                <a:latin typeface="Times New Roman" pitchFamily="18" charset="0"/>
                <a:cs typeface="Times New Roman" pitchFamily="18" charset="0"/>
              </a:rPr>
              <a:t>Разделы возрастной психологии</a:t>
            </a:r>
            <a:r>
              <a:rPr lang="ru-RU" altLang="ru-RU" sz="1800" dirty="0">
                <a:latin typeface="Times New Roman" pitchFamily="18" charset="0"/>
                <a:cs typeface="Times New Roman" pitchFamily="18" charset="0"/>
              </a:rPr>
              <a:t>: </a:t>
            </a:r>
          </a:p>
          <a:p>
            <a:pPr>
              <a:buFontTx/>
              <a:buChar char="•"/>
            </a:pPr>
            <a:r>
              <a:rPr lang="ru-RU" altLang="ru-RU" sz="1800" dirty="0">
                <a:solidFill>
                  <a:srgbClr val="663300"/>
                </a:solidFill>
                <a:latin typeface="Times New Roman" pitchFamily="18" charset="0"/>
                <a:cs typeface="Times New Roman" pitchFamily="18" charset="0"/>
              </a:rPr>
              <a:t> </a:t>
            </a:r>
            <a:r>
              <a:rPr lang="ru-RU" altLang="ru-RU" sz="1800" dirty="0" err="1">
                <a:solidFill>
                  <a:srgbClr val="663300"/>
                </a:solidFill>
                <a:latin typeface="Times New Roman" pitchFamily="18" charset="0"/>
                <a:cs typeface="Times New Roman" pitchFamily="18" charset="0"/>
              </a:rPr>
              <a:t>пренатальная</a:t>
            </a:r>
            <a:r>
              <a:rPr lang="ru-RU" altLang="ru-RU" sz="1800">
                <a:solidFill>
                  <a:srgbClr val="663300"/>
                </a:solidFill>
                <a:latin typeface="Times New Roman" pitchFamily="18" charset="0"/>
                <a:cs typeface="Times New Roman" pitchFamily="18" charset="0"/>
              </a:rPr>
              <a:t> психология</a:t>
            </a:r>
          </a:p>
          <a:p>
            <a:pPr>
              <a:buFontTx/>
              <a:buChar char="•"/>
            </a:pPr>
            <a:r>
              <a:rPr lang="ru-RU" altLang="ru-RU" sz="1800">
                <a:solidFill>
                  <a:srgbClr val="663300"/>
                </a:solidFill>
                <a:latin typeface="Times New Roman" pitchFamily="18" charset="0"/>
                <a:cs typeface="Times New Roman" pitchFamily="18" charset="0"/>
              </a:rPr>
              <a:t> психология младенца,</a:t>
            </a:r>
          </a:p>
          <a:p>
            <a:pPr>
              <a:buFontTx/>
              <a:buChar char="•"/>
            </a:pPr>
            <a:r>
              <a:rPr lang="ru-RU" altLang="ru-RU" sz="1800">
                <a:solidFill>
                  <a:srgbClr val="663300"/>
                </a:solidFill>
                <a:latin typeface="Times New Roman" pitchFamily="18" charset="0"/>
                <a:cs typeface="Times New Roman" pitchFamily="18" charset="0"/>
              </a:rPr>
              <a:t> психология раннего возраста,</a:t>
            </a:r>
          </a:p>
          <a:p>
            <a:pPr>
              <a:buFontTx/>
              <a:buChar char="•"/>
            </a:pPr>
            <a:r>
              <a:rPr lang="ru-RU" altLang="ru-RU" sz="1800">
                <a:solidFill>
                  <a:srgbClr val="663300"/>
                </a:solidFill>
                <a:latin typeface="Times New Roman" pitchFamily="18" charset="0"/>
                <a:cs typeface="Times New Roman" pitchFamily="18" charset="0"/>
              </a:rPr>
              <a:t> дошкольная психология,</a:t>
            </a:r>
          </a:p>
          <a:p>
            <a:pPr>
              <a:buFontTx/>
              <a:buChar char="•"/>
            </a:pPr>
            <a:r>
              <a:rPr lang="ru-RU" altLang="ru-RU" sz="1800">
                <a:solidFill>
                  <a:srgbClr val="663300"/>
                </a:solidFill>
                <a:latin typeface="Times New Roman" pitchFamily="18" charset="0"/>
                <a:cs typeface="Times New Roman" pitchFamily="18" charset="0"/>
              </a:rPr>
              <a:t> психология младшего школьника,</a:t>
            </a:r>
          </a:p>
          <a:p>
            <a:pPr>
              <a:buFontTx/>
              <a:buChar char="•"/>
            </a:pPr>
            <a:r>
              <a:rPr lang="ru-RU" altLang="ru-RU" sz="1800">
                <a:solidFill>
                  <a:srgbClr val="663300"/>
                </a:solidFill>
                <a:latin typeface="Times New Roman" pitchFamily="18" charset="0"/>
                <a:cs typeface="Times New Roman" pitchFamily="18" charset="0"/>
              </a:rPr>
              <a:t> психология подростка,</a:t>
            </a:r>
          </a:p>
          <a:p>
            <a:pPr>
              <a:buFontTx/>
              <a:buChar char="•"/>
            </a:pPr>
            <a:r>
              <a:rPr lang="ru-RU" altLang="ru-RU" sz="1800">
                <a:solidFill>
                  <a:srgbClr val="663300"/>
                </a:solidFill>
                <a:latin typeface="Times New Roman" pitchFamily="18" charset="0"/>
                <a:cs typeface="Times New Roman" pitchFamily="18" charset="0"/>
              </a:rPr>
              <a:t> психология юношеского возраста,</a:t>
            </a:r>
          </a:p>
          <a:p>
            <a:pPr>
              <a:buFontTx/>
              <a:buChar char="•"/>
            </a:pPr>
            <a:r>
              <a:rPr lang="ru-RU" altLang="ru-RU" sz="1800">
                <a:solidFill>
                  <a:srgbClr val="663300"/>
                </a:solidFill>
                <a:latin typeface="Times New Roman" pitchFamily="18" charset="0"/>
                <a:cs typeface="Times New Roman" pitchFamily="18" charset="0"/>
              </a:rPr>
              <a:t> психология среднего возраста,</a:t>
            </a:r>
          </a:p>
          <a:p>
            <a:pPr>
              <a:buFontTx/>
              <a:buChar char="•"/>
            </a:pPr>
            <a:r>
              <a:rPr lang="ru-RU" altLang="ru-RU" sz="1800">
                <a:solidFill>
                  <a:srgbClr val="663300"/>
                </a:solidFill>
                <a:latin typeface="Times New Roman" pitchFamily="18" charset="0"/>
                <a:cs typeface="Times New Roman" pitchFamily="18" charset="0"/>
              </a:rPr>
              <a:t> геронтопсихология - психология старости.</a:t>
            </a:r>
          </a:p>
          <a:p>
            <a:endParaRPr lang="ru-RU" altLang="ru-RU" sz="1800" b="1">
              <a:solidFill>
                <a:srgbClr val="800000"/>
              </a:solidFill>
              <a:latin typeface="Times New Roman" pitchFamily="18" charset="0"/>
              <a:cs typeface="Times New Roman" pitchFamily="18" charset="0"/>
            </a:endParaRPr>
          </a:p>
        </p:txBody>
      </p:sp>
      <p:sp>
        <p:nvSpPr>
          <p:cNvPr id="2053" name="AutoShape 9"/>
          <p:cNvSpPr>
            <a:spLocks noChangeArrowheads="1"/>
          </p:cNvSpPr>
          <p:nvPr/>
        </p:nvSpPr>
        <p:spPr bwMode="auto">
          <a:xfrm rot="5400000">
            <a:off x="6119813" y="2816225"/>
            <a:ext cx="1655762" cy="3024188"/>
          </a:xfrm>
          <a:prstGeom prst="wedgeRoundRectCallout">
            <a:avLst>
              <a:gd name="adj1" fmla="val -112417"/>
              <a:gd name="adj2" fmla="val 54458"/>
              <a:gd name="adj3" fmla="val 16667"/>
            </a:avLst>
          </a:prstGeom>
          <a:solidFill>
            <a:srgbClr val="FCFEAE"/>
          </a:solidFill>
          <a:ln w="9525">
            <a:solidFill>
              <a:schemeClr val="tx1"/>
            </a:solidFill>
            <a:miter lim="800000"/>
            <a:headEnd/>
            <a:tailEnd/>
          </a:ln>
        </p:spPr>
        <p:txBody>
          <a:bodyPr rot="10800000" vert="eaVert"/>
          <a:lstStyle/>
          <a:p>
            <a:pPr algn="ctr"/>
            <a:r>
              <a:rPr lang="ru-RU" altLang="ru-RU" sz="1400" b="1">
                <a:latin typeface="Times New Roman" pitchFamily="18" charset="0"/>
                <a:cs typeface="Times New Roman" pitchFamily="18" charset="0"/>
              </a:rPr>
              <a:t>Онтогенез </a:t>
            </a:r>
            <a:r>
              <a:rPr lang="ru-RU" altLang="ru-RU" sz="1400">
                <a:latin typeface="Times New Roman" pitchFamily="18" charset="0"/>
                <a:cs typeface="Times New Roman" pitchFamily="18" charset="0"/>
              </a:rPr>
              <a:t>( от </a:t>
            </a:r>
            <a:r>
              <a:rPr lang="en-US" altLang="ru-RU" sz="1400">
                <a:latin typeface="Times New Roman" pitchFamily="18" charset="0"/>
                <a:cs typeface="Times New Roman" pitchFamily="18" charset="0"/>
              </a:rPr>
              <a:t> </a:t>
            </a:r>
            <a:r>
              <a:rPr lang="ru-RU" altLang="ru-RU" sz="1400">
                <a:latin typeface="Times New Roman" pitchFamily="18" charset="0"/>
                <a:cs typeface="Times New Roman" pitchFamily="18" charset="0"/>
              </a:rPr>
              <a:t>греч </a:t>
            </a:r>
            <a:r>
              <a:rPr lang="en-US" altLang="ru-RU" sz="1400">
                <a:latin typeface="Times New Roman" pitchFamily="18" charset="0"/>
                <a:cs typeface="Times New Roman" pitchFamily="18" charset="0"/>
              </a:rPr>
              <a:t>on</a:t>
            </a:r>
            <a:r>
              <a:rPr lang="ru-RU" altLang="ru-RU" sz="1400">
                <a:latin typeface="Times New Roman" pitchFamily="18" charset="0"/>
                <a:cs typeface="Times New Roman" pitchFamily="18" charset="0"/>
              </a:rPr>
              <a:t>,</a:t>
            </a:r>
            <a:r>
              <a:rPr lang="en-US" altLang="ru-RU" sz="1400">
                <a:latin typeface="Times New Roman" pitchFamily="18" charset="0"/>
                <a:cs typeface="Times New Roman" pitchFamily="18" charset="0"/>
              </a:rPr>
              <a:t> </a:t>
            </a:r>
            <a:r>
              <a:rPr lang="ru-RU" altLang="ru-RU" sz="1400">
                <a:latin typeface="Times New Roman" pitchFamily="18" charset="0"/>
                <a:cs typeface="Times New Roman" pitchFamily="18" charset="0"/>
              </a:rPr>
              <a:t>род. падеж</a:t>
            </a:r>
            <a:r>
              <a:rPr lang="en-US" altLang="ru-RU" sz="1400">
                <a:latin typeface="Times New Roman" pitchFamily="18" charset="0"/>
                <a:cs typeface="Times New Roman" pitchFamily="18" charset="0"/>
              </a:rPr>
              <a:t> ontos </a:t>
            </a:r>
            <a:r>
              <a:rPr lang="ru-RU" altLang="ru-RU" sz="1400">
                <a:latin typeface="Times New Roman" pitchFamily="18" charset="0"/>
                <a:cs typeface="Times New Roman" pitchFamily="18" charset="0"/>
              </a:rPr>
              <a:t>– сущее, </a:t>
            </a:r>
            <a:r>
              <a:rPr lang="en-US" altLang="ru-RU" sz="1400">
                <a:latin typeface="Times New Roman" pitchFamily="18" charset="0"/>
                <a:cs typeface="Times New Roman" pitchFamily="18" charset="0"/>
              </a:rPr>
              <a:t>genesis </a:t>
            </a:r>
            <a:r>
              <a:rPr lang="ru-RU" altLang="ru-RU" sz="1400">
                <a:latin typeface="Times New Roman" pitchFamily="18" charset="0"/>
                <a:cs typeface="Times New Roman" pitchFamily="18" charset="0"/>
              </a:rPr>
              <a:t>- рождение, происхождение) - процесс развития индивидуального организма. </a:t>
            </a:r>
          </a:p>
        </p:txBody>
      </p:sp>
      <p:sp>
        <p:nvSpPr>
          <p:cNvPr id="2054" name="AutoShape 10"/>
          <p:cNvSpPr>
            <a:spLocks noChangeArrowheads="1"/>
          </p:cNvSpPr>
          <p:nvPr/>
        </p:nvSpPr>
        <p:spPr bwMode="auto">
          <a:xfrm rot="5400000">
            <a:off x="6804819" y="908844"/>
            <a:ext cx="1943100" cy="2376488"/>
          </a:xfrm>
          <a:prstGeom prst="wedgeRoundRectCallout">
            <a:avLst>
              <a:gd name="adj1" fmla="val -70833"/>
              <a:gd name="adj2" fmla="val 65093"/>
              <a:gd name="adj3" fmla="val 16667"/>
            </a:avLst>
          </a:prstGeom>
          <a:solidFill>
            <a:srgbClr val="FCFEAE"/>
          </a:solidFill>
          <a:ln w="9525">
            <a:solidFill>
              <a:schemeClr val="tx1"/>
            </a:solidFill>
            <a:miter lim="800000"/>
            <a:headEnd/>
            <a:tailEnd/>
          </a:ln>
        </p:spPr>
        <p:txBody>
          <a:bodyPr rot="10800000" vert="eaVert"/>
          <a:lstStyle/>
          <a:p>
            <a:pPr algn="ctr"/>
            <a:r>
              <a:rPr lang="ru-RU" altLang="ru-RU" sz="1400" b="1">
                <a:latin typeface="Times New Roman" pitchFamily="18" charset="0"/>
                <a:cs typeface="Times New Roman" pitchFamily="18" charset="0"/>
              </a:rPr>
              <a:t>Возрастная психология</a:t>
            </a:r>
            <a:r>
              <a:rPr lang="ru-RU" altLang="ru-RU" sz="1400">
                <a:latin typeface="Times New Roman" pitchFamily="18" charset="0"/>
                <a:cs typeface="Times New Roman" pitchFamily="18" charset="0"/>
              </a:rPr>
              <a:t> – это отрасль психологической науки, изучающая факты и закономерности развития человека, возрастную динамику его психики</a:t>
            </a:r>
            <a:r>
              <a:rPr lang="ru-RU" altLang="ru-RU" sz="1400"/>
              <a:t>.</a:t>
            </a:r>
          </a:p>
        </p:txBody>
      </p:sp>
    </p:spTree>
  </p:cSld>
  <p:clrMapOvr>
    <a:masterClrMapping/>
  </p:clrMapOvr>
  <p:transition>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250825" y="188913"/>
            <a:ext cx="8713788" cy="620712"/>
          </a:xfrm>
          <a:prstGeom prst="rect">
            <a:avLst/>
          </a:prstGeom>
          <a:solidFill>
            <a:srgbClr val="FFFF99"/>
          </a:solidFill>
          <a:ln w="9525">
            <a:solidFill>
              <a:schemeClr val="tx1"/>
            </a:solidFill>
            <a:miter lim="800000"/>
            <a:headEnd/>
            <a:tailEnd/>
          </a:ln>
        </p:spPr>
        <p:txBody>
          <a:bodyPr wrap="none" anchor="ctr"/>
          <a:lstStyle/>
          <a:p>
            <a:pPr algn="ctr"/>
            <a:r>
              <a:rPr lang="ru-RU" altLang="ru-RU" sz="2000" b="1">
                <a:solidFill>
                  <a:srgbClr val="CC0000"/>
                </a:solidFill>
              </a:rPr>
              <a:t>Развитие идей Л.С. Выготского в отечественной психологии</a:t>
            </a:r>
          </a:p>
        </p:txBody>
      </p:sp>
      <p:sp>
        <p:nvSpPr>
          <p:cNvPr id="11267" name="AutoShape 6"/>
          <p:cNvSpPr>
            <a:spLocks noChangeArrowheads="1"/>
          </p:cNvSpPr>
          <p:nvPr/>
        </p:nvSpPr>
        <p:spPr bwMode="auto">
          <a:xfrm>
            <a:off x="468313" y="3429000"/>
            <a:ext cx="8280400" cy="3024188"/>
          </a:xfrm>
          <a:prstGeom prst="roundRect">
            <a:avLst>
              <a:gd name="adj" fmla="val 16667"/>
            </a:avLst>
          </a:prstGeom>
          <a:solidFill>
            <a:srgbClr val="FCFEAE"/>
          </a:solidFill>
          <a:ln w="9525">
            <a:solidFill>
              <a:schemeClr val="tx1"/>
            </a:solidFill>
            <a:round/>
            <a:headEnd/>
            <a:tailEnd/>
          </a:ln>
        </p:spPr>
        <p:txBody>
          <a:bodyPr wrap="none" anchor="ctr"/>
          <a:lstStyle/>
          <a:p>
            <a:pPr algn="ctr"/>
            <a:endParaRPr lang="ru-RU" altLang="ru-RU" sz="1800" b="1">
              <a:solidFill>
                <a:srgbClr val="CC0000"/>
              </a:solidFill>
            </a:endParaRPr>
          </a:p>
          <a:p>
            <a:pPr algn="ctr"/>
            <a:r>
              <a:rPr lang="ru-RU" altLang="ru-RU" sz="1800" b="1">
                <a:solidFill>
                  <a:srgbClr val="CC0000"/>
                </a:solidFill>
              </a:rPr>
              <a:t>Психолого-педагогические идеи Д.Б. Эльконина. </a:t>
            </a:r>
          </a:p>
          <a:p>
            <a:pPr algn="ctr"/>
            <a:r>
              <a:rPr lang="ru-RU" altLang="ru-RU" sz="1800" b="1">
                <a:solidFill>
                  <a:srgbClr val="800000"/>
                </a:solidFill>
              </a:rPr>
              <a:t>Одни виды деятельности имеют главную роль в развитии личности</a:t>
            </a:r>
          </a:p>
          <a:p>
            <a:pPr algn="ctr"/>
            <a:r>
              <a:rPr lang="ru-RU" altLang="ru-RU" sz="1800" b="1">
                <a:solidFill>
                  <a:srgbClr val="800000"/>
                </a:solidFill>
              </a:rPr>
              <a:t> другие нет – поэтому нужно говорить не о зависимости развития</a:t>
            </a:r>
          </a:p>
          <a:p>
            <a:pPr algn="ctr"/>
            <a:r>
              <a:rPr lang="ru-RU" altLang="ru-RU" sz="1800" b="1">
                <a:solidFill>
                  <a:srgbClr val="800000"/>
                </a:solidFill>
              </a:rPr>
              <a:t> личности от деятельности вообще, а от ведущей деятельности./:</a:t>
            </a:r>
          </a:p>
          <a:p>
            <a:pPr algn="ctr"/>
            <a:r>
              <a:rPr lang="ru-RU" altLang="ru-RU" sz="1800" b="1">
                <a:solidFill>
                  <a:schemeClr val="accent2"/>
                </a:solidFill>
              </a:rPr>
              <a:t>Младенческий возраст </a:t>
            </a:r>
            <a:r>
              <a:rPr lang="ru-RU" altLang="ru-RU" b="1">
                <a:solidFill>
                  <a:schemeClr val="accent2"/>
                </a:solidFill>
              </a:rPr>
              <a:t>–</a:t>
            </a:r>
            <a:r>
              <a:rPr lang="ru-RU" altLang="ru-RU" sz="1800" b="1">
                <a:solidFill>
                  <a:schemeClr val="accent2"/>
                </a:solidFill>
              </a:rPr>
              <a:t> эмоциональное общение со взрослым,</a:t>
            </a:r>
          </a:p>
          <a:p>
            <a:pPr algn="ctr"/>
            <a:r>
              <a:rPr lang="ru-RU" altLang="ru-RU" sz="1800" b="1">
                <a:solidFill>
                  <a:schemeClr val="accent2"/>
                </a:solidFill>
              </a:rPr>
              <a:t>Ранний детский возраст – предметно-орудийная деятельность, </a:t>
            </a:r>
          </a:p>
          <a:p>
            <a:pPr algn="ctr"/>
            <a:r>
              <a:rPr lang="ru-RU" altLang="ru-RU" sz="1800" b="1">
                <a:solidFill>
                  <a:schemeClr val="accent2"/>
                </a:solidFill>
              </a:rPr>
              <a:t>Дошкольный возраст – сюжетно-ролевая игра,</a:t>
            </a:r>
          </a:p>
          <a:p>
            <a:pPr algn="ctr"/>
            <a:r>
              <a:rPr lang="ru-RU" altLang="ru-RU" sz="1800" b="1">
                <a:solidFill>
                  <a:schemeClr val="accent2"/>
                </a:solidFill>
              </a:rPr>
              <a:t>младший школьный возраст – учебная деятельность,</a:t>
            </a:r>
          </a:p>
          <a:p>
            <a:pPr algn="ctr"/>
            <a:r>
              <a:rPr lang="ru-RU" altLang="ru-RU" sz="1800" b="1">
                <a:solidFill>
                  <a:schemeClr val="accent2"/>
                </a:solidFill>
              </a:rPr>
              <a:t>подросток </a:t>
            </a:r>
            <a:r>
              <a:rPr lang="ru-RU" altLang="ru-RU" b="1">
                <a:solidFill>
                  <a:schemeClr val="accent2"/>
                </a:solidFill>
              </a:rPr>
              <a:t>–</a:t>
            </a:r>
            <a:r>
              <a:rPr lang="ru-RU" altLang="ru-RU" sz="1800" b="1">
                <a:solidFill>
                  <a:schemeClr val="accent2"/>
                </a:solidFill>
              </a:rPr>
              <a:t> интимно-личностное общение,</a:t>
            </a:r>
          </a:p>
          <a:p>
            <a:pPr algn="ctr"/>
            <a:r>
              <a:rPr lang="ru-RU" altLang="ru-RU" sz="1800" b="1">
                <a:solidFill>
                  <a:schemeClr val="accent2"/>
                </a:solidFill>
              </a:rPr>
              <a:t>старшие классы </a:t>
            </a:r>
            <a:r>
              <a:rPr lang="ru-RU" altLang="ru-RU" b="1">
                <a:solidFill>
                  <a:schemeClr val="accent2"/>
                </a:solidFill>
              </a:rPr>
              <a:t>–</a:t>
            </a:r>
            <a:r>
              <a:rPr lang="ru-RU" altLang="ru-RU" sz="1800" b="1">
                <a:solidFill>
                  <a:schemeClr val="accent2"/>
                </a:solidFill>
              </a:rPr>
              <a:t> профессионально-учебная деятельность.</a:t>
            </a:r>
          </a:p>
          <a:p>
            <a:pPr algn="ctr"/>
            <a:endParaRPr lang="ru-RU" altLang="ru-RU" sz="1800" b="1"/>
          </a:p>
        </p:txBody>
      </p:sp>
      <p:sp>
        <p:nvSpPr>
          <p:cNvPr id="11268" name="AutoShape 7"/>
          <p:cNvSpPr>
            <a:spLocks noChangeArrowheads="1"/>
          </p:cNvSpPr>
          <p:nvPr/>
        </p:nvSpPr>
        <p:spPr bwMode="auto">
          <a:xfrm>
            <a:off x="539750" y="908050"/>
            <a:ext cx="3887788" cy="2354263"/>
          </a:xfrm>
          <a:prstGeom prst="roundRect">
            <a:avLst>
              <a:gd name="adj" fmla="val 16667"/>
            </a:avLst>
          </a:prstGeom>
          <a:solidFill>
            <a:srgbClr val="FCFEAE"/>
          </a:solidFill>
          <a:ln w="9525">
            <a:solidFill>
              <a:schemeClr val="tx1"/>
            </a:solidFill>
            <a:round/>
            <a:headEnd/>
            <a:tailEnd/>
          </a:ln>
        </p:spPr>
        <p:txBody>
          <a:bodyPr wrap="none" anchor="ctr"/>
          <a:lstStyle/>
          <a:p>
            <a:pPr algn="ctr"/>
            <a:r>
              <a:rPr lang="ru-RU" altLang="ru-RU" sz="1200" b="1">
                <a:solidFill>
                  <a:srgbClr val="CC0000"/>
                </a:solidFill>
              </a:rPr>
              <a:t>Деятельностная концепция А.Н.Леонтьева</a:t>
            </a:r>
          </a:p>
          <a:p>
            <a:pPr algn="ctr"/>
            <a:r>
              <a:rPr lang="ru-RU" altLang="ru-RU" sz="1200" b="1">
                <a:solidFill>
                  <a:srgbClr val="800000"/>
                </a:solidFill>
              </a:rPr>
              <a:t>В основе развития лежит собственная </a:t>
            </a:r>
          </a:p>
          <a:p>
            <a:pPr algn="ctr"/>
            <a:r>
              <a:rPr lang="ru-RU" altLang="ru-RU" sz="1200" b="1">
                <a:solidFill>
                  <a:srgbClr val="800000"/>
                </a:solidFill>
              </a:rPr>
              <a:t>деятельность субъекта. </a:t>
            </a:r>
          </a:p>
          <a:p>
            <a:pPr algn="ctr"/>
            <a:r>
              <a:rPr lang="ru-RU" altLang="ru-RU" sz="1200" b="1">
                <a:solidFill>
                  <a:schemeClr val="accent2"/>
                </a:solidFill>
              </a:rPr>
              <a:t>Никакое воздействие взрослого </a:t>
            </a:r>
          </a:p>
          <a:p>
            <a:pPr algn="ctr"/>
            <a:r>
              <a:rPr lang="ru-RU" altLang="ru-RU" sz="1200" b="1">
                <a:solidFill>
                  <a:schemeClr val="accent2"/>
                </a:solidFill>
              </a:rPr>
              <a:t>на ребенка, </a:t>
            </a:r>
          </a:p>
          <a:p>
            <a:pPr algn="ctr"/>
            <a:r>
              <a:rPr lang="ru-RU" altLang="ru-RU" sz="1200" b="1">
                <a:solidFill>
                  <a:schemeClr val="accent2"/>
                </a:solidFill>
              </a:rPr>
              <a:t>учителя на ученика не может </a:t>
            </a:r>
          </a:p>
          <a:p>
            <a:pPr algn="ctr"/>
            <a:r>
              <a:rPr lang="ru-RU" altLang="ru-RU" sz="1200" b="1">
                <a:solidFill>
                  <a:schemeClr val="accent2"/>
                </a:solidFill>
              </a:rPr>
              <a:t>быть осуществлено </a:t>
            </a:r>
          </a:p>
          <a:p>
            <a:pPr algn="ctr"/>
            <a:r>
              <a:rPr lang="ru-RU" altLang="ru-RU" sz="1200" b="1">
                <a:solidFill>
                  <a:schemeClr val="accent2"/>
                </a:solidFill>
              </a:rPr>
              <a:t>без реальной деятельности </a:t>
            </a:r>
          </a:p>
          <a:p>
            <a:pPr algn="ctr"/>
            <a:r>
              <a:rPr lang="ru-RU" altLang="ru-RU" sz="1200" b="1">
                <a:solidFill>
                  <a:schemeClr val="accent2"/>
                </a:solidFill>
              </a:rPr>
              <a:t>самого субъекта.</a:t>
            </a:r>
          </a:p>
          <a:p>
            <a:pPr algn="ctr"/>
            <a:r>
              <a:rPr lang="ru-RU" altLang="ru-RU" sz="1200" b="1">
                <a:solidFill>
                  <a:srgbClr val="800000"/>
                </a:solidFill>
              </a:rPr>
              <a:t>Введено понятие ВЕДУЩЕЙ ДЕЯТЕЛЬНОСТИ</a:t>
            </a:r>
          </a:p>
        </p:txBody>
      </p:sp>
      <p:sp>
        <p:nvSpPr>
          <p:cNvPr id="11269" name="AutoShape 8"/>
          <p:cNvSpPr>
            <a:spLocks noChangeArrowheads="1"/>
          </p:cNvSpPr>
          <p:nvPr/>
        </p:nvSpPr>
        <p:spPr bwMode="auto">
          <a:xfrm>
            <a:off x="4859338" y="981075"/>
            <a:ext cx="3887787" cy="2354263"/>
          </a:xfrm>
          <a:prstGeom prst="roundRect">
            <a:avLst>
              <a:gd name="adj" fmla="val 16667"/>
            </a:avLst>
          </a:prstGeom>
          <a:solidFill>
            <a:srgbClr val="FCFEAE"/>
          </a:solidFill>
          <a:ln w="9525">
            <a:solidFill>
              <a:schemeClr val="tx1"/>
            </a:solidFill>
            <a:round/>
            <a:headEnd/>
            <a:tailEnd/>
          </a:ln>
        </p:spPr>
        <p:txBody>
          <a:bodyPr wrap="none" anchor="ctr"/>
          <a:lstStyle/>
          <a:p>
            <a:pPr algn="ctr"/>
            <a:r>
              <a:rPr lang="ru-RU" altLang="ru-RU" sz="1200" b="1">
                <a:solidFill>
                  <a:srgbClr val="CC0000"/>
                </a:solidFill>
              </a:rPr>
              <a:t>Личностно-ориентированный подход</a:t>
            </a:r>
            <a:endParaRPr lang="en-US" altLang="ru-RU" sz="1200" b="1">
              <a:solidFill>
                <a:srgbClr val="CC0000"/>
              </a:solidFill>
            </a:endParaRPr>
          </a:p>
          <a:p>
            <a:pPr algn="ctr"/>
            <a:r>
              <a:rPr lang="ru-RU" altLang="ru-RU" sz="1200" b="1">
                <a:solidFill>
                  <a:srgbClr val="CC0000"/>
                </a:solidFill>
              </a:rPr>
              <a:t> /В.Я. Ляудис/</a:t>
            </a:r>
            <a:r>
              <a:rPr lang="ru-RU" altLang="ru-RU" sz="1200" b="1"/>
              <a:t> - </a:t>
            </a:r>
          </a:p>
          <a:p>
            <a:pPr algn="ctr"/>
            <a:r>
              <a:rPr lang="ru-RU" altLang="ru-RU" sz="1200" b="1">
                <a:solidFill>
                  <a:srgbClr val="800000"/>
                </a:solidFill>
              </a:rPr>
              <a:t>развитие личности в процессе обучения, </a:t>
            </a:r>
          </a:p>
          <a:p>
            <a:pPr algn="ctr"/>
            <a:r>
              <a:rPr lang="ru-RU" altLang="ru-RU" sz="1200" b="1">
                <a:solidFill>
                  <a:srgbClr val="800000"/>
                </a:solidFill>
              </a:rPr>
              <a:t>нужно не только давать новые знания, но </a:t>
            </a:r>
          </a:p>
          <a:p>
            <a:pPr algn="ctr"/>
            <a:r>
              <a:rPr lang="ru-RU" altLang="ru-RU" sz="1200" b="1">
                <a:solidFill>
                  <a:srgbClr val="800000"/>
                </a:solidFill>
              </a:rPr>
              <a:t>и формировать личность.</a:t>
            </a:r>
            <a:r>
              <a:rPr lang="ru-RU" altLang="ru-RU" sz="1200" b="1">
                <a:solidFill>
                  <a:schemeClr val="accent2"/>
                </a:solidFill>
              </a:rPr>
              <a:t> В процессе обучения </a:t>
            </a:r>
          </a:p>
          <a:p>
            <a:pPr algn="ctr"/>
            <a:r>
              <a:rPr lang="ru-RU" altLang="ru-RU" sz="1200" b="1">
                <a:solidFill>
                  <a:schemeClr val="accent2"/>
                </a:solidFill>
              </a:rPr>
              <a:t>вводятся творческие задачи, решая эти задачи, </a:t>
            </a:r>
          </a:p>
          <a:p>
            <a:pPr algn="ctr"/>
            <a:r>
              <a:rPr lang="ru-RU" altLang="ru-RU" sz="1200" b="1">
                <a:solidFill>
                  <a:schemeClr val="accent2"/>
                </a:solidFill>
              </a:rPr>
              <a:t>каждый человек делает для себя открытия. </a:t>
            </a:r>
          </a:p>
          <a:p>
            <a:pPr algn="ctr"/>
            <a:r>
              <a:rPr lang="ru-RU" altLang="ru-RU" sz="1200" b="1">
                <a:solidFill>
                  <a:schemeClr val="accent2"/>
                </a:solidFill>
              </a:rPr>
              <a:t>Не каждый человек способен к партнерству. </a:t>
            </a:r>
          </a:p>
          <a:p>
            <a:pPr algn="ctr"/>
            <a:r>
              <a:rPr lang="ru-RU" altLang="ru-RU" sz="1200" b="1">
                <a:solidFill>
                  <a:schemeClr val="accent2"/>
                </a:solidFill>
              </a:rPr>
              <a:t>Расширение смыслов и целей учебной </a:t>
            </a:r>
          </a:p>
          <a:p>
            <a:pPr algn="ctr"/>
            <a:r>
              <a:rPr lang="ru-RU" altLang="ru-RU" sz="1200" b="1">
                <a:solidFill>
                  <a:schemeClr val="accent2"/>
                </a:solidFill>
              </a:rPr>
              <a:t>деятельности. Подход совместил в себе </a:t>
            </a:r>
          </a:p>
          <a:p>
            <a:pPr algn="ctr"/>
            <a:r>
              <a:rPr lang="ru-RU" altLang="ru-RU" sz="1200" b="1">
                <a:solidFill>
                  <a:schemeClr val="accent2"/>
                </a:solidFill>
              </a:rPr>
              <a:t>Идеи А.Н. Леонтьева и Л.С. Выготского</a:t>
            </a:r>
            <a:r>
              <a:rPr lang="ru-RU" altLang="ru-RU" sz="1200">
                <a:solidFill>
                  <a:schemeClr val="accent2"/>
                </a:solidFill>
              </a:rPr>
              <a:t>.</a:t>
            </a:r>
          </a:p>
        </p:txBody>
      </p:sp>
    </p:spTree>
  </p:cSld>
  <p:clrMapOvr>
    <a:masterClrMapping/>
  </p:clrMapOvr>
  <p:transition>
    <p:cover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468313" y="115888"/>
            <a:ext cx="8229600" cy="561975"/>
          </a:xfrm>
        </p:spPr>
        <p:txBody>
          <a:bodyPr/>
          <a:lstStyle/>
          <a:p>
            <a:pPr eaLnBrk="1" hangingPunct="1"/>
            <a:r>
              <a:rPr lang="ru-RU" altLang="ru-RU" sz="2000" b="1" smtClean="0">
                <a:solidFill>
                  <a:srgbClr val="CC0000"/>
                </a:solidFill>
              </a:rPr>
              <a:t>Различия между представлениями зарубежных и отечественных ученых по проблемам психического развития</a:t>
            </a:r>
          </a:p>
        </p:txBody>
      </p:sp>
      <p:graphicFrame>
        <p:nvGraphicFramePr>
          <p:cNvPr id="218158" name="Group 46"/>
          <p:cNvGraphicFramePr>
            <a:graphicFrameLocks noGrp="1"/>
          </p:cNvGraphicFramePr>
          <p:nvPr>
            <p:ph idx="4294967295"/>
          </p:nvPr>
        </p:nvGraphicFramePr>
        <p:xfrm>
          <a:off x="457200" y="765175"/>
          <a:ext cx="8362950" cy="5826206"/>
        </p:xfrm>
        <a:graphic>
          <a:graphicData uri="http://schemas.openxmlformats.org/drawingml/2006/table">
            <a:tbl>
              <a:tblPr/>
              <a:tblGrid>
                <a:gridCol w="1019175"/>
                <a:gridCol w="3382963"/>
                <a:gridCol w="3960812"/>
              </a:tblGrid>
              <a:tr h="6735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1" i="0" u="none" strike="noStrike" cap="none" normalizeH="0" baseline="0" smtClean="0">
                          <a:ln>
                            <a:noFill/>
                          </a:ln>
                          <a:solidFill>
                            <a:srgbClr val="800000"/>
                          </a:solidFill>
                          <a:effectLst/>
                          <a:latin typeface="Arial" charset="0"/>
                          <a:cs typeface="Arial" charset="0"/>
                        </a:rPr>
                        <a:t>Зарубежная психология: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Arial" charset="0"/>
                          <a:cs typeface="Arial" charset="0"/>
                        </a:rPr>
                        <a:t>Ст. Холл, В. Штерн, З. Фрейд, Ж. Пиаже, Э. Эриксон </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400" b="1" i="0" u="none" strike="noStrike" cap="none" normalizeH="0" baseline="0" smtClean="0">
                          <a:ln>
                            <a:noFill/>
                          </a:ln>
                          <a:solidFill>
                            <a:srgbClr val="800000"/>
                          </a:solidFill>
                          <a:effectLst/>
                          <a:latin typeface="Arial" charset="0"/>
                          <a:cs typeface="Arial" charset="0"/>
                        </a:rPr>
                        <a:t>Отечественная психология: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Arial" charset="0"/>
                          <a:cs typeface="Arial" charset="0"/>
                        </a:rPr>
                        <a:t>Л.С. Выготский, А.Н. Леонтьев, Д.Б. Эльконин, П.Я. Гальперин,  В.В. Давыдов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9143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ход развития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от индивидуального к социальному (социализация)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800000"/>
                          </a:solidFill>
                          <a:effectLst/>
                          <a:latin typeface="Arial" charset="0"/>
                          <a:cs typeface="Arial" charset="0"/>
                        </a:rPr>
                        <a:t>от социального к индивидуальному</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800000"/>
                          </a:solidFill>
                          <a:effectLst/>
                          <a:latin typeface="Arial" charset="0"/>
                          <a:cs typeface="Arial" charset="0"/>
                        </a:rPr>
                        <a:t>(закон развития высших психических функций) </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8333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условия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наследственность и среда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морфо-физиологические особенности мозга и общение </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8349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источники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внутри индивида: в его природе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вне индивида: среда </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6698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форма развития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приспособление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присвоение</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0667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специфика развития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разные формы концепции рекапитуляции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800000"/>
                          </a:solidFill>
                          <a:effectLst/>
                          <a:latin typeface="Arial" charset="0"/>
                          <a:cs typeface="Arial" charset="0"/>
                        </a:rPr>
                        <a:t>развитие не подчиняется действию биологических законов, а починяется действию общественно-исторических законов </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8333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Arial" charset="0"/>
                          <a:cs typeface="Arial" charset="0"/>
                        </a:rPr>
                        <a:t>движущие силы развития </a:t>
                      </a:r>
                    </a:p>
                  </a:txBody>
                  <a:tcPr marT="45714" marB="4571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конвергенция двух факторов </a:t>
                      </a:r>
                    </a:p>
                  </a:txBody>
                  <a:tcPr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800000"/>
                          </a:solidFill>
                          <a:effectLst/>
                          <a:latin typeface="Arial" charset="0"/>
                          <a:cs typeface="Arial" charset="0"/>
                        </a:rPr>
                        <a:t>обучение, деятельность </a:t>
                      </a:r>
                    </a:p>
                  </a:txBody>
                  <a:tcPr marT="45714" marB="4571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99"/>
                    </a:solidFill>
                  </a:tcPr>
                </a:tc>
              </a:tr>
            </a:tbl>
          </a:graphicData>
        </a:graphic>
      </p:graphicFrame>
    </p:spTree>
  </p:cSld>
  <p:clrMapOvr>
    <a:masterClrMapping/>
  </p:clrMapOvr>
  <p:transition>
    <p:cover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179388" y="0"/>
            <a:ext cx="8713787" cy="476250"/>
          </a:xfrm>
          <a:prstGeom prst="rect">
            <a:avLst/>
          </a:prstGeom>
          <a:solidFill>
            <a:srgbClr val="FFFF99"/>
          </a:solidFill>
          <a:ln w="9525">
            <a:solidFill>
              <a:schemeClr val="tx1"/>
            </a:solidFill>
            <a:miter lim="800000"/>
            <a:headEnd/>
            <a:tailEnd/>
          </a:ln>
        </p:spPr>
        <p:txBody>
          <a:bodyPr wrap="none" anchor="ctr"/>
          <a:lstStyle/>
          <a:p>
            <a:pPr algn="ctr"/>
            <a:r>
              <a:rPr lang="ru-RU" altLang="ru-RU" sz="2000" b="1">
                <a:solidFill>
                  <a:srgbClr val="CC0000"/>
                </a:solidFill>
              </a:rPr>
              <a:t>Возрастная периодизация</a:t>
            </a:r>
          </a:p>
        </p:txBody>
      </p:sp>
      <p:sp>
        <p:nvSpPr>
          <p:cNvPr id="13315" name="Rectangle 5"/>
          <p:cNvSpPr>
            <a:spLocks noChangeArrowheads="1"/>
          </p:cNvSpPr>
          <p:nvPr/>
        </p:nvSpPr>
        <p:spPr bwMode="auto">
          <a:xfrm>
            <a:off x="107950" y="620713"/>
            <a:ext cx="5256213" cy="2016125"/>
          </a:xfrm>
          <a:prstGeom prst="rect">
            <a:avLst/>
          </a:prstGeom>
          <a:solidFill>
            <a:srgbClr val="FFCC99"/>
          </a:soli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p>
            <a:pPr algn="ctr">
              <a:defRPr/>
            </a:pPr>
            <a:r>
              <a:rPr lang="ru-RU" altLang="ru-RU" sz="1400" b="1">
                <a:solidFill>
                  <a:srgbClr val="CC0000"/>
                </a:solidFill>
              </a:rPr>
              <a:t>Возрастные периоды</a:t>
            </a:r>
            <a:r>
              <a:rPr lang="ru-RU" altLang="ru-RU" sz="1400" b="1"/>
              <a:t> отличаются относительностью, </a:t>
            </a:r>
          </a:p>
          <a:p>
            <a:pPr algn="ctr">
              <a:defRPr/>
            </a:pPr>
            <a:r>
              <a:rPr lang="ru-RU" altLang="ru-RU" sz="1400" b="1"/>
              <a:t>условностью, усредненностью, но каждый конкретный </a:t>
            </a:r>
          </a:p>
          <a:p>
            <a:pPr algn="ctr">
              <a:defRPr/>
            </a:pPr>
            <a:r>
              <a:rPr lang="ru-RU" altLang="ru-RU" sz="1400" b="1"/>
              <a:t>человек занимает свое место. </a:t>
            </a:r>
            <a:r>
              <a:rPr lang="ru-RU" altLang="ru-RU" sz="1400" b="1">
                <a:solidFill>
                  <a:schemeClr val="accent2"/>
                </a:solidFill>
              </a:rPr>
              <a:t>При переходе от </a:t>
            </a:r>
          </a:p>
          <a:p>
            <a:pPr algn="ctr">
              <a:defRPr/>
            </a:pPr>
            <a:r>
              <a:rPr lang="ru-RU" altLang="ru-RU" sz="1400" b="1">
                <a:solidFill>
                  <a:schemeClr val="accent2"/>
                </a:solidFill>
              </a:rPr>
              <a:t>одной ступени к другой могут возникать психологические </a:t>
            </a:r>
          </a:p>
          <a:p>
            <a:pPr algn="ctr">
              <a:defRPr/>
            </a:pPr>
            <a:r>
              <a:rPr lang="ru-RU" altLang="ru-RU" sz="1400" b="1">
                <a:solidFill>
                  <a:schemeClr val="accent2"/>
                </a:solidFill>
              </a:rPr>
              <a:t>кризисы развития</a:t>
            </a:r>
            <a:r>
              <a:rPr lang="ru-RU" altLang="ru-RU" sz="1400" b="1"/>
              <a:t> - </a:t>
            </a:r>
            <a:r>
              <a:rPr lang="ru-RU" altLang="ru-RU" sz="1400" b="1">
                <a:solidFill>
                  <a:schemeClr val="accent2"/>
                </a:solidFill>
              </a:rPr>
              <a:t>особые периоды онтогенеза, </a:t>
            </a:r>
          </a:p>
          <a:p>
            <a:pPr algn="ctr">
              <a:defRPr/>
            </a:pPr>
            <a:r>
              <a:rPr lang="ru-RU" altLang="ru-RU" sz="1400" b="1">
                <a:solidFill>
                  <a:schemeClr val="accent2"/>
                </a:solidFill>
              </a:rPr>
              <a:t>характеризующиеся психологическими изменениями.</a:t>
            </a:r>
            <a:r>
              <a:rPr lang="ru-RU" altLang="ru-RU" sz="1400" b="1"/>
              <a:t> </a:t>
            </a:r>
          </a:p>
          <a:p>
            <a:pPr algn="ctr">
              <a:defRPr/>
            </a:pPr>
            <a:r>
              <a:rPr lang="ru-RU" altLang="ru-RU" sz="1400" b="1"/>
              <a:t>Форма длительность, и острота протекания </a:t>
            </a:r>
          </a:p>
          <a:p>
            <a:pPr algn="ctr">
              <a:defRPr/>
            </a:pPr>
            <a:r>
              <a:rPr lang="ru-RU" altLang="ru-RU" sz="1400" b="1"/>
              <a:t>кризисов - индивидуальны.</a:t>
            </a:r>
          </a:p>
        </p:txBody>
      </p:sp>
      <p:sp>
        <p:nvSpPr>
          <p:cNvPr id="13316" name="Rectangle 6"/>
          <p:cNvSpPr>
            <a:spLocks noChangeArrowheads="1"/>
          </p:cNvSpPr>
          <p:nvPr/>
        </p:nvSpPr>
        <p:spPr bwMode="auto">
          <a:xfrm>
            <a:off x="5435600" y="620713"/>
            <a:ext cx="3529013" cy="1584325"/>
          </a:xfrm>
          <a:prstGeom prst="rect">
            <a:avLst/>
          </a:prstGeom>
          <a:solidFill>
            <a:srgbClr val="FFCC99"/>
          </a:solidFill>
          <a:ln w="9525">
            <a:solidFill>
              <a:schemeClr val="tx1"/>
            </a:solidFill>
            <a:miter lim="800000"/>
            <a:headEnd/>
            <a:tailEnd/>
          </a:ln>
          <a:effectLst>
            <a:outerShdw dist="107763" dir="18900000" algn="ctr" rotWithShape="0">
              <a:schemeClr val="bg2">
                <a:alpha val="50000"/>
              </a:schemeClr>
            </a:outerShdw>
          </a:effectLst>
        </p:spPr>
        <p:txBody>
          <a:bodyPr wrap="none" anchor="ctr"/>
          <a:lstStyle/>
          <a:p>
            <a:pPr algn="ctr">
              <a:defRPr/>
            </a:pPr>
            <a:r>
              <a:rPr lang="ru-RU" altLang="ru-RU" sz="1400" b="1">
                <a:solidFill>
                  <a:srgbClr val="CC0000"/>
                </a:solidFill>
              </a:rPr>
              <a:t>Сущность развития –</a:t>
            </a:r>
            <a:r>
              <a:rPr lang="ru-RU" altLang="ru-RU" sz="1400" b="1"/>
              <a:t> </a:t>
            </a:r>
          </a:p>
          <a:p>
            <a:pPr algn="ctr">
              <a:defRPr/>
            </a:pPr>
            <a:r>
              <a:rPr lang="ru-RU" altLang="ru-RU" sz="1400" b="1"/>
              <a:t>принципиальное отличие развития </a:t>
            </a:r>
          </a:p>
          <a:p>
            <a:pPr algn="ctr">
              <a:defRPr/>
            </a:pPr>
            <a:r>
              <a:rPr lang="ru-RU" altLang="ru-RU" sz="1400" b="1"/>
              <a:t>от других изменений - </a:t>
            </a:r>
            <a:r>
              <a:rPr lang="ru-RU" altLang="ru-RU" sz="1400" b="1">
                <a:solidFill>
                  <a:schemeClr val="accent2"/>
                </a:solidFill>
              </a:rPr>
              <a:t>наличие </a:t>
            </a:r>
          </a:p>
          <a:p>
            <a:pPr algn="ctr">
              <a:defRPr/>
            </a:pPr>
            <a:r>
              <a:rPr lang="ru-RU" altLang="ru-RU" sz="1400" b="1">
                <a:solidFill>
                  <a:schemeClr val="accent2"/>
                </a:solidFill>
              </a:rPr>
              <a:t>не только количественных, но </a:t>
            </a:r>
          </a:p>
          <a:p>
            <a:pPr algn="ctr">
              <a:defRPr/>
            </a:pPr>
            <a:r>
              <a:rPr lang="ru-RU" altLang="ru-RU" sz="1400" b="1">
                <a:solidFill>
                  <a:schemeClr val="accent2"/>
                </a:solidFill>
              </a:rPr>
              <a:t>и качественных </a:t>
            </a:r>
          </a:p>
          <a:p>
            <a:pPr algn="ctr">
              <a:defRPr/>
            </a:pPr>
            <a:r>
              <a:rPr lang="ru-RU" altLang="ru-RU" sz="1400" b="1">
                <a:solidFill>
                  <a:schemeClr val="accent2"/>
                </a:solidFill>
              </a:rPr>
              <a:t>изменений, появление </a:t>
            </a:r>
          </a:p>
          <a:p>
            <a:pPr algn="ctr">
              <a:defRPr/>
            </a:pPr>
            <a:r>
              <a:rPr lang="ru-RU" altLang="ru-RU" sz="1400" b="1">
                <a:solidFill>
                  <a:schemeClr val="accent2"/>
                </a:solidFill>
              </a:rPr>
              <a:t>новообразований - новых механизмов.</a:t>
            </a:r>
          </a:p>
        </p:txBody>
      </p:sp>
      <p:sp>
        <p:nvSpPr>
          <p:cNvPr id="13317" name="Rectangle 7"/>
          <p:cNvSpPr>
            <a:spLocks noChangeArrowheads="1"/>
          </p:cNvSpPr>
          <p:nvPr/>
        </p:nvSpPr>
        <p:spPr bwMode="auto">
          <a:xfrm>
            <a:off x="3924300" y="2708275"/>
            <a:ext cx="5040313"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свыше 90 долгожители.</a:t>
            </a:r>
          </a:p>
        </p:txBody>
      </p:sp>
      <p:sp>
        <p:nvSpPr>
          <p:cNvPr id="13318" name="Rectangle 8"/>
          <p:cNvSpPr>
            <a:spLocks noChangeArrowheads="1"/>
          </p:cNvSpPr>
          <p:nvPr/>
        </p:nvSpPr>
        <p:spPr bwMode="auto">
          <a:xfrm>
            <a:off x="3635375" y="2997200"/>
            <a:ext cx="5040313"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75-90	старческий возраст</a:t>
            </a:r>
          </a:p>
        </p:txBody>
      </p:sp>
      <p:sp>
        <p:nvSpPr>
          <p:cNvPr id="13319" name="Rectangle 9"/>
          <p:cNvSpPr>
            <a:spLocks noChangeArrowheads="1"/>
          </p:cNvSpPr>
          <p:nvPr/>
        </p:nvSpPr>
        <p:spPr bwMode="auto">
          <a:xfrm>
            <a:off x="3203575" y="3284538"/>
            <a:ext cx="5040313"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60-75	пожилой возраст</a:t>
            </a:r>
          </a:p>
        </p:txBody>
      </p:sp>
      <p:sp>
        <p:nvSpPr>
          <p:cNvPr id="13320" name="Rectangle 10"/>
          <p:cNvSpPr>
            <a:spLocks noChangeArrowheads="1"/>
          </p:cNvSpPr>
          <p:nvPr/>
        </p:nvSpPr>
        <p:spPr bwMode="auto">
          <a:xfrm>
            <a:off x="2843213" y="3573463"/>
            <a:ext cx="5040312"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35-60	2-й период зрелого возраста</a:t>
            </a:r>
          </a:p>
        </p:txBody>
      </p:sp>
      <p:sp>
        <p:nvSpPr>
          <p:cNvPr id="13321" name="Rectangle 11"/>
          <p:cNvSpPr>
            <a:spLocks noChangeArrowheads="1"/>
          </p:cNvSpPr>
          <p:nvPr/>
        </p:nvSpPr>
        <p:spPr bwMode="auto">
          <a:xfrm>
            <a:off x="2555875" y="3860800"/>
            <a:ext cx="5040313"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21-35	1-й период зрелого возраста</a:t>
            </a:r>
          </a:p>
        </p:txBody>
      </p:sp>
      <p:sp>
        <p:nvSpPr>
          <p:cNvPr id="13322" name="Rectangle 12"/>
          <p:cNvSpPr>
            <a:spLocks noChangeArrowheads="1"/>
          </p:cNvSpPr>
          <p:nvPr/>
        </p:nvSpPr>
        <p:spPr bwMode="auto">
          <a:xfrm>
            <a:off x="1979613" y="4437063"/>
            <a:ext cx="5040312"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15-17	ранняя юность</a:t>
            </a:r>
          </a:p>
        </p:txBody>
      </p:sp>
      <p:sp>
        <p:nvSpPr>
          <p:cNvPr id="13323" name="Rectangle 13"/>
          <p:cNvSpPr>
            <a:spLocks noChangeArrowheads="1"/>
          </p:cNvSpPr>
          <p:nvPr/>
        </p:nvSpPr>
        <p:spPr bwMode="auto">
          <a:xfrm>
            <a:off x="1692275" y="4724400"/>
            <a:ext cx="5040313"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11-15	подростковый возраст</a:t>
            </a:r>
          </a:p>
        </p:txBody>
      </p:sp>
      <p:sp>
        <p:nvSpPr>
          <p:cNvPr id="13324" name="Rectangle 14"/>
          <p:cNvSpPr>
            <a:spLocks noChangeArrowheads="1"/>
          </p:cNvSpPr>
          <p:nvPr/>
        </p:nvSpPr>
        <p:spPr bwMode="auto">
          <a:xfrm>
            <a:off x="2268538" y="4149725"/>
            <a:ext cx="5040312"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17-21	поздняя юность</a:t>
            </a:r>
          </a:p>
        </p:txBody>
      </p:sp>
      <p:sp>
        <p:nvSpPr>
          <p:cNvPr id="13325" name="Rectangle 16"/>
          <p:cNvSpPr>
            <a:spLocks noChangeArrowheads="1"/>
          </p:cNvSpPr>
          <p:nvPr/>
        </p:nvSpPr>
        <p:spPr bwMode="auto">
          <a:xfrm>
            <a:off x="1331913" y="5013325"/>
            <a:ext cx="5040312"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7-11	младший школьный возраст</a:t>
            </a:r>
          </a:p>
        </p:txBody>
      </p:sp>
      <p:sp>
        <p:nvSpPr>
          <p:cNvPr id="13326" name="Rectangle 17"/>
          <p:cNvSpPr>
            <a:spLocks noChangeArrowheads="1"/>
          </p:cNvSpPr>
          <p:nvPr/>
        </p:nvSpPr>
        <p:spPr bwMode="auto">
          <a:xfrm>
            <a:off x="971550" y="5300663"/>
            <a:ext cx="5040313"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3-7	дошкольный возраст</a:t>
            </a:r>
          </a:p>
        </p:txBody>
      </p:sp>
      <p:sp>
        <p:nvSpPr>
          <p:cNvPr id="13327" name="Rectangle 18"/>
          <p:cNvSpPr>
            <a:spLocks noChangeArrowheads="1"/>
          </p:cNvSpPr>
          <p:nvPr/>
        </p:nvSpPr>
        <p:spPr bwMode="auto">
          <a:xfrm>
            <a:off x="611188" y="5589588"/>
            <a:ext cx="5040312" cy="288925"/>
          </a:xfrm>
          <a:prstGeom prst="rect">
            <a:avLst/>
          </a:prstGeom>
          <a:solidFill>
            <a:srgbClr val="FFCC66"/>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1-3	ранний возраст</a:t>
            </a:r>
          </a:p>
        </p:txBody>
      </p:sp>
      <p:sp>
        <p:nvSpPr>
          <p:cNvPr id="13328" name="Rectangle 19"/>
          <p:cNvSpPr>
            <a:spLocks noChangeArrowheads="1"/>
          </p:cNvSpPr>
          <p:nvPr/>
        </p:nvSpPr>
        <p:spPr bwMode="auto">
          <a:xfrm>
            <a:off x="395288" y="5876925"/>
            <a:ext cx="5040312" cy="288925"/>
          </a:xfrm>
          <a:prstGeom prst="rect">
            <a:avLst/>
          </a:prstGeom>
          <a:solidFill>
            <a:srgbClr val="FFFF99"/>
          </a:solidFill>
          <a:ln w="9525">
            <a:noFill/>
            <a:miter lim="800000"/>
            <a:headEnd/>
            <a:tailEnd/>
          </a:ln>
          <a:effectLst>
            <a:prstShdw prst="shdw17" dist="129515" dir="678596">
              <a:schemeClr val="folHlink"/>
            </a:prstShdw>
          </a:effectLst>
        </p:spPr>
        <p:txBody>
          <a:bodyPr wrap="none" anchor="ctr"/>
          <a:lstStyle/>
          <a:p>
            <a:pPr algn="ctr"/>
            <a:r>
              <a:rPr lang="ru-RU" altLang="ru-RU" sz="1800" b="1">
                <a:solidFill>
                  <a:srgbClr val="660033"/>
                </a:solidFill>
              </a:rPr>
              <a:t>0-1	младенчество</a:t>
            </a:r>
          </a:p>
        </p:txBody>
      </p:sp>
      <p:sp>
        <p:nvSpPr>
          <p:cNvPr id="13329" name="WordArt 20" descr="Папирус"/>
          <p:cNvSpPr>
            <a:spLocks noChangeArrowheads="1" noChangeShapeType="1" noTextEdit="1"/>
          </p:cNvSpPr>
          <p:nvPr/>
        </p:nvSpPr>
        <p:spPr bwMode="auto">
          <a:xfrm rot="-1976836">
            <a:off x="-107950" y="3889375"/>
            <a:ext cx="3816350" cy="425450"/>
          </a:xfrm>
          <a:prstGeom prst="rect">
            <a:avLst/>
          </a:prstGeom>
        </p:spPr>
        <p:txBody>
          <a:bodyPr wrap="none" fromWordArt="1">
            <a:prstTxWarp prst="textCascadeUp">
              <a:avLst>
                <a:gd name="adj" fmla="val 44444"/>
              </a:avLst>
            </a:prstTxWarp>
            <a:scene3d>
              <a:camera prst="legacyPerspectiveFront">
                <a:rot lat="20519985"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1">
                  <a:gsLst>
                    <a:gs pos="0">
                      <a:srgbClr val="FFE701"/>
                    </a:gs>
                    <a:gs pos="100000">
                      <a:srgbClr val="FE3E02"/>
                    </a:gs>
                  </a:gsLst>
                  <a:lin ang="7320000" scaled="1"/>
                </a:gradFill>
                <a:latin typeface="Impact"/>
              </a:rPr>
              <a:t>ВОЗРАСТНАЯ ПЕРИОДИЗАЦИЯ</a:t>
            </a:r>
          </a:p>
        </p:txBody>
      </p:sp>
    </p:spTree>
  </p:cSld>
  <p:clrMapOvr>
    <a:masterClrMapping/>
  </p:clrMapOvr>
  <p:transition>
    <p:cover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5"/>
          <p:cNvSpPr>
            <a:spLocks noChangeArrowheads="1"/>
          </p:cNvSpPr>
          <p:nvPr/>
        </p:nvSpPr>
        <p:spPr bwMode="auto">
          <a:xfrm>
            <a:off x="2411413" y="-171450"/>
            <a:ext cx="6551612" cy="4464050"/>
          </a:xfrm>
          <a:prstGeom prst="cloudCallout">
            <a:avLst>
              <a:gd name="adj1" fmla="val -19759"/>
              <a:gd name="adj2" fmla="val 53843"/>
            </a:avLst>
          </a:prstGeom>
          <a:solidFill>
            <a:schemeClr val="accent1"/>
          </a:solidFill>
          <a:ln w="9525">
            <a:solidFill>
              <a:srgbClr val="66FFFF"/>
            </a:solidFill>
            <a:round/>
            <a:headEnd/>
            <a:tailEnd/>
          </a:ln>
        </p:spPr>
        <p:txBody>
          <a:bodyPr/>
          <a:lstStyle/>
          <a:p>
            <a:pPr algn="ctr"/>
            <a:r>
              <a:rPr lang="ru-RU" altLang="ru-RU" sz="1800">
                <a:latin typeface="Verdana" pitchFamily="34" charset="0"/>
              </a:rPr>
              <a:t>Подростковый возраст- период онтогенеза, занимающий промежуточное положение между детством и юностью (приблизительно от11-12 до 15-16 лет).</a:t>
            </a:r>
          </a:p>
          <a:p>
            <a:r>
              <a:rPr lang="ru-RU" altLang="ru-RU" sz="1800">
                <a:latin typeface="Verdana" pitchFamily="34" charset="0"/>
              </a:rPr>
              <a:t>Промежуточный переход между детством и взрослостью, возраст совмещает характеристики того и другого возраста, определяя маргинальность личности в этот период.</a:t>
            </a:r>
          </a:p>
          <a:p>
            <a:endParaRPr lang="ru-RU" altLang="ru-RU" sz="1800">
              <a:solidFill>
                <a:srgbClr val="FFFFFF"/>
              </a:solidFill>
              <a:latin typeface="Verdana" pitchFamily="34" charset="0"/>
            </a:endParaRPr>
          </a:p>
          <a:p>
            <a:pPr algn="ctr"/>
            <a:endParaRPr lang="ru-RU" altLang="ru-RU" sz="1800">
              <a:latin typeface="Verdana" pitchFamily="34" charset="0"/>
            </a:endParaRPr>
          </a:p>
        </p:txBody>
      </p:sp>
      <p:sp>
        <p:nvSpPr>
          <p:cNvPr id="14339" name="AutoShape 3"/>
          <p:cNvSpPr>
            <a:spLocks noChangeArrowheads="1"/>
          </p:cNvSpPr>
          <p:nvPr/>
        </p:nvSpPr>
        <p:spPr bwMode="auto">
          <a:xfrm>
            <a:off x="0" y="3278188"/>
            <a:ext cx="6840538" cy="3579812"/>
          </a:xfrm>
          <a:prstGeom prst="irregularSeal2">
            <a:avLst/>
          </a:prstGeom>
          <a:solidFill>
            <a:srgbClr val="FF9933"/>
          </a:solidFill>
          <a:ln w="9525">
            <a:solidFill>
              <a:schemeClr val="tx1"/>
            </a:solidFill>
            <a:miter lim="800000"/>
            <a:headEnd/>
            <a:tailEnd/>
          </a:ln>
        </p:spPr>
        <p:txBody>
          <a:bodyPr wrap="none" anchor="ctr"/>
          <a:lstStyle/>
          <a:p>
            <a:pPr algn="ctr"/>
            <a:r>
              <a:rPr lang="ru-RU" altLang="ru-RU">
                <a:latin typeface="Verdana" pitchFamily="34" charset="0"/>
              </a:rPr>
              <a:t>Подростковый возраст</a:t>
            </a:r>
          </a:p>
        </p:txBody>
      </p:sp>
    </p:spTree>
  </p:cSld>
  <p:clrMapOvr>
    <a:masterClrMapping/>
  </p:clrMapOvr>
  <p:transition>
    <p:cover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ерфолента 1"/>
          <p:cNvSpPr/>
          <p:nvPr/>
        </p:nvSpPr>
        <p:spPr>
          <a:xfrm>
            <a:off x="1000125" y="0"/>
            <a:ext cx="7215188" cy="235743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a:solidFill>
                  <a:schemeClr val="tx1"/>
                </a:solidFill>
                <a:latin typeface="Franklin Gothic Book" pitchFamily="34" charset="0"/>
              </a:rPr>
              <a:t>Основная характеристика подросткового возраста - его противоречивость, что находит выражение в следующих особенностях возраста:</a:t>
            </a:r>
          </a:p>
        </p:txBody>
      </p:sp>
      <p:sp>
        <p:nvSpPr>
          <p:cNvPr id="3" name="Стрелка вниз 2"/>
          <p:cNvSpPr/>
          <p:nvPr/>
        </p:nvSpPr>
        <p:spPr>
          <a:xfrm>
            <a:off x="2555875" y="2420938"/>
            <a:ext cx="428625" cy="638175"/>
          </a:xfrm>
          <a:prstGeom prst="downArrow">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ru-RU" sz="1800"/>
          </a:p>
        </p:txBody>
      </p:sp>
      <p:sp>
        <p:nvSpPr>
          <p:cNvPr id="4" name="Стрелка вниз 3"/>
          <p:cNvSpPr/>
          <p:nvPr/>
        </p:nvSpPr>
        <p:spPr>
          <a:xfrm>
            <a:off x="6659563" y="1916113"/>
            <a:ext cx="428625" cy="1069975"/>
          </a:xfrm>
          <a:prstGeom prst="downArrow">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endParaRPr lang="ru-RU" sz="1800"/>
          </a:p>
        </p:txBody>
      </p:sp>
      <p:sp>
        <p:nvSpPr>
          <p:cNvPr id="15365" name="Блок-схема: дисплей 4"/>
          <p:cNvSpPr>
            <a:spLocks noChangeArrowheads="1"/>
          </p:cNvSpPr>
          <p:nvPr/>
        </p:nvSpPr>
        <p:spPr bwMode="auto">
          <a:xfrm>
            <a:off x="0" y="3141663"/>
            <a:ext cx="4572000" cy="3071812"/>
          </a:xfrm>
          <a:prstGeom prst="flowChartDisplay">
            <a:avLst/>
          </a:prstGeom>
          <a:solidFill>
            <a:srgbClr val="FBFE8A"/>
          </a:solidFill>
          <a:ln w="9525" algn="ctr">
            <a:solidFill>
              <a:srgbClr val="B6DCDF"/>
            </a:solidFill>
            <a:miter lim="800000"/>
            <a:headEnd/>
            <a:tailEnd/>
          </a:ln>
          <a:effectLst>
            <a:outerShdw dist="20000" dir="5400000" rotWithShape="0">
              <a:srgbClr val="000000">
                <a:alpha val="37999"/>
              </a:srgbClr>
            </a:outerShdw>
          </a:effectLst>
        </p:spPr>
        <p:txBody>
          <a:bodyPr anchor="ctr"/>
          <a:lstStyle/>
          <a:p>
            <a:pPr algn="ctr">
              <a:defRPr/>
            </a:pPr>
            <a:r>
              <a:rPr lang="ru-RU" altLang="ru-RU" sz="1800">
                <a:latin typeface="Franklin Gothic Book" pitchFamily="34" charset="0"/>
              </a:rPr>
              <a:t>Гетерохронность развития отражена в несовпадении точек достижения морфологической, половой, интеллектуальной и социальной зрелости.</a:t>
            </a:r>
          </a:p>
          <a:p>
            <a:pPr algn="ctr">
              <a:defRPr/>
            </a:pPr>
            <a:endParaRPr lang="ru-RU" altLang="ru-RU" sz="1800">
              <a:latin typeface="Franklin Gothic Book" pitchFamily="34" charset="0"/>
            </a:endParaRPr>
          </a:p>
        </p:txBody>
      </p:sp>
      <p:sp>
        <p:nvSpPr>
          <p:cNvPr id="15366" name="Блок-схема: дисплей 5"/>
          <p:cNvSpPr>
            <a:spLocks noChangeArrowheads="1"/>
          </p:cNvSpPr>
          <p:nvPr/>
        </p:nvSpPr>
        <p:spPr bwMode="auto">
          <a:xfrm flipH="1">
            <a:off x="4572000" y="3068638"/>
            <a:ext cx="4572000" cy="3071812"/>
          </a:xfrm>
          <a:prstGeom prst="flowChartDisplay">
            <a:avLst/>
          </a:prstGeom>
          <a:solidFill>
            <a:srgbClr val="FBFE8A"/>
          </a:solidFill>
          <a:ln w="9525" algn="ctr">
            <a:solidFill>
              <a:srgbClr val="B6DCDF"/>
            </a:solidFill>
            <a:miter lim="800000"/>
            <a:headEnd/>
            <a:tailEnd/>
          </a:ln>
          <a:effectLst>
            <a:outerShdw dist="20000" dir="5400000" rotWithShape="0">
              <a:srgbClr val="000000">
                <a:alpha val="37999"/>
              </a:srgbClr>
            </a:outerShdw>
          </a:effectLst>
        </p:spPr>
        <p:txBody>
          <a:bodyPr anchor="ctr"/>
          <a:lstStyle/>
          <a:p>
            <a:pPr algn="ctr">
              <a:defRPr/>
            </a:pPr>
            <a:endParaRPr lang="ru-RU" altLang="ru-RU" sz="2000"/>
          </a:p>
          <a:p>
            <a:pPr algn="ctr">
              <a:defRPr/>
            </a:pPr>
            <a:r>
              <a:rPr lang="ru-RU" altLang="ru-RU" sz="1800">
                <a:latin typeface="Franklin Gothic Book" pitchFamily="34" charset="0"/>
              </a:rPr>
              <a:t>Подростничество является одновременно возрастом </a:t>
            </a:r>
            <a:r>
              <a:rPr lang="ru-RU" altLang="ru-RU" sz="1800"/>
              <a:t>с</a:t>
            </a:r>
            <a:r>
              <a:rPr lang="ru-RU" altLang="ru-RU" sz="1800">
                <a:latin typeface="Franklin Gothic Book" pitchFamily="34" charset="0"/>
              </a:rPr>
              <a:t>оциализации и индивидуализации (открытия и </a:t>
            </a:r>
            <a:r>
              <a:rPr lang="ru-RU" altLang="ru-RU" sz="1800"/>
              <a:t>у</a:t>
            </a:r>
            <a:r>
              <a:rPr lang="ru-RU" altLang="ru-RU" sz="1800">
                <a:latin typeface="Franklin Gothic Book" pitchFamily="34" charset="0"/>
              </a:rPr>
              <a:t>тверждения своего уникального «Я» в </a:t>
            </a:r>
            <a:r>
              <a:rPr lang="ru-RU" altLang="ru-RU" sz="1800"/>
              <a:t>ф</a:t>
            </a:r>
            <a:r>
              <a:rPr lang="ru-RU" altLang="ru-RU" sz="1800">
                <a:latin typeface="Franklin Gothic Book" pitchFamily="34" charset="0"/>
              </a:rPr>
              <a:t>орме развития самосознания и ЭГО- идентичности).</a:t>
            </a:r>
          </a:p>
          <a:p>
            <a:pPr algn="ctr">
              <a:defRPr/>
            </a:pPr>
            <a:endParaRPr lang="ru-RU" altLang="ru-RU" sz="1800">
              <a:solidFill>
                <a:srgbClr val="000000"/>
              </a:solidFill>
              <a:latin typeface="Franklin Gothic Book" pitchFamily="34" charset="0"/>
            </a:endParaRPr>
          </a:p>
        </p:txBody>
      </p:sp>
    </p:spTree>
  </p:cSld>
  <p:clrMapOvr>
    <a:masterClrMapping/>
  </p:clrMapOvr>
  <p:transition>
    <p:cover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Скругленный прямоугольник 1"/>
          <p:cNvSpPr>
            <a:spLocks noChangeArrowheads="1"/>
          </p:cNvSpPr>
          <p:nvPr/>
        </p:nvSpPr>
        <p:spPr bwMode="auto">
          <a:xfrm>
            <a:off x="250825" y="333375"/>
            <a:ext cx="8643938" cy="1057275"/>
          </a:xfrm>
          <a:prstGeom prst="roundRect">
            <a:avLst>
              <a:gd name="adj" fmla="val 16667"/>
            </a:avLst>
          </a:prstGeom>
          <a:solidFill>
            <a:srgbClr val="FF9933"/>
          </a:solidFill>
          <a:ln w="25400" algn="ctr">
            <a:solidFill>
              <a:srgbClr val="B0761F"/>
            </a:solidFill>
            <a:round/>
            <a:headEnd/>
            <a:tailEnd/>
          </a:ln>
        </p:spPr>
        <p:txBody>
          <a:bodyPr anchor="ctr"/>
          <a:lstStyle/>
          <a:p>
            <a:pPr algn="ctr"/>
            <a:r>
              <a:rPr lang="ru-RU" altLang="ru-RU" sz="2800">
                <a:latin typeface="Franklin Gothic Book" pitchFamily="34" charset="0"/>
              </a:rPr>
              <a:t>Подростковый возраст называют пубертатным возрастом, т.е. возрастом полового созревания.</a:t>
            </a:r>
          </a:p>
          <a:p>
            <a:pPr algn="ctr"/>
            <a:endParaRPr lang="ru-RU" altLang="ru-RU" sz="1800">
              <a:solidFill>
                <a:srgbClr val="FFFFFF"/>
              </a:solidFill>
              <a:latin typeface="Franklin Gothic Book" pitchFamily="34" charset="0"/>
            </a:endParaRPr>
          </a:p>
        </p:txBody>
      </p:sp>
      <p:sp>
        <p:nvSpPr>
          <p:cNvPr id="16387" name="Скругленный прямоугольник 2"/>
          <p:cNvSpPr>
            <a:spLocks noChangeArrowheads="1"/>
          </p:cNvSpPr>
          <p:nvPr/>
        </p:nvSpPr>
        <p:spPr bwMode="auto">
          <a:xfrm>
            <a:off x="428625" y="2000250"/>
            <a:ext cx="2487613" cy="1785938"/>
          </a:xfrm>
          <a:prstGeom prst="roundRect">
            <a:avLst>
              <a:gd name="adj" fmla="val 16667"/>
            </a:avLst>
          </a:prstGeom>
          <a:solidFill>
            <a:srgbClr val="FFCC66"/>
          </a:solidFill>
          <a:ln w="25400" algn="ctr">
            <a:solidFill>
              <a:srgbClr val="B0761F"/>
            </a:solidFill>
            <a:round/>
            <a:headEnd/>
            <a:tailEnd/>
          </a:ln>
        </p:spPr>
        <p:txBody>
          <a:bodyPr anchor="ctr"/>
          <a:lstStyle/>
          <a:p>
            <a:pPr algn="ctr"/>
            <a:r>
              <a:rPr lang="ru-RU" altLang="ru-RU" sz="1200">
                <a:latin typeface="Franklin Gothic Book" pitchFamily="34" charset="0"/>
              </a:rPr>
              <a:t>С. Холл определял подростковый возраст как период «бури и натиска», обусловленный разрывом между наступлением социальной и сексуальной зрелости.</a:t>
            </a:r>
          </a:p>
        </p:txBody>
      </p:sp>
      <p:sp>
        <p:nvSpPr>
          <p:cNvPr id="16388" name="Скругленный прямоугольник 3"/>
          <p:cNvSpPr>
            <a:spLocks noChangeArrowheads="1"/>
          </p:cNvSpPr>
          <p:nvPr/>
        </p:nvSpPr>
        <p:spPr bwMode="auto">
          <a:xfrm>
            <a:off x="428625" y="4572000"/>
            <a:ext cx="8143875" cy="1785938"/>
          </a:xfrm>
          <a:prstGeom prst="roundRect">
            <a:avLst>
              <a:gd name="adj" fmla="val 16667"/>
            </a:avLst>
          </a:prstGeom>
          <a:solidFill>
            <a:srgbClr val="FFCC66"/>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r>
              <a:rPr lang="ru-RU" altLang="ru-RU">
                <a:latin typeface="Franklin Gothic Book" pitchFamily="34" charset="0"/>
              </a:rPr>
              <a:t>По З.Фрейду, возраст 12-15 лет</a:t>
            </a:r>
            <a:r>
              <a:rPr lang="ru-RU" altLang="ru-RU"/>
              <a:t> -</a:t>
            </a:r>
            <a:r>
              <a:rPr lang="ru-RU" altLang="ru-RU">
                <a:latin typeface="Franklin Gothic Book" pitchFamily="34" charset="0"/>
              </a:rPr>
              <a:t> период полового созревания, для которого характерна влюблённость, способность к гетеросексуальным, интимным отношениям.</a:t>
            </a:r>
          </a:p>
        </p:txBody>
      </p:sp>
      <p:sp>
        <p:nvSpPr>
          <p:cNvPr id="16389" name="AutoShape 6"/>
          <p:cNvSpPr>
            <a:spLocks noChangeArrowheads="1"/>
          </p:cNvSpPr>
          <p:nvPr/>
        </p:nvSpPr>
        <p:spPr bwMode="auto">
          <a:xfrm rot="5400000">
            <a:off x="4212431" y="619920"/>
            <a:ext cx="2879725" cy="4608512"/>
          </a:xfrm>
          <a:prstGeom prst="wedgeRoundRectCallout">
            <a:avLst>
              <a:gd name="adj1" fmla="val -3639"/>
              <a:gd name="adj2" fmla="val 59542"/>
              <a:gd name="adj3" fmla="val 16667"/>
            </a:avLst>
          </a:prstGeom>
          <a:solidFill>
            <a:srgbClr val="FCFEAE"/>
          </a:solidFill>
          <a:ln w="9525">
            <a:solidFill>
              <a:srgbClr val="FFCC66"/>
            </a:solidFill>
            <a:miter lim="800000"/>
            <a:headEnd/>
            <a:tailEnd/>
          </a:ln>
        </p:spPr>
        <p:txBody>
          <a:bodyPr rot="10800000" vert="eaVert"/>
          <a:lstStyle/>
          <a:p>
            <a:pPr algn="ctr"/>
            <a:r>
              <a:rPr lang="ru-RU" altLang="ru-RU" sz="1200"/>
              <a:t>Он впервые описал амбивалентность и парадоксальность характера подростка. С. Холл выделил следующие противоречия, присущие подростковому возрасту. У подростков : чрезмерная активность может привести к изнурению; безумная весёлость сменяется унынием; </a:t>
            </a:r>
          </a:p>
          <a:p>
            <a:pPr algn="ctr"/>
            <a:r>
              <a:rPr lang="ru-RU" altLang="ru-RU" sz="1200"/>
              <a:t>уверенность в себе переходит в застенчивость и трусость; эгоизм чередуется с альтруистичностью;</a:t>
            </a:r>
          </a:p>
          <a:p>
            <a:pPr algn="ctr"/>
            <a:r>
              <a:rPr lang="ru-RU" altLang="ru-RU" sz="1200"/>
              <a:t>высокие нравственные стремления сменяются низкими побуждениями; страсть к общению сменяется замкнутостью; высокая чувствительность переходит в апатию; живая любознательность в умственное равнодушие; страсть к чтению – в пренебрежение к нему;</a:t>
            </a:r>
          </a:p>
          <a:p>
            <a:pPr algn="ctr"/>
            <a:r>
              <a:rPr lang="ru-RU" altLang="ru-RU" sz="1200"/>
              <a:t>стремление к реформаторству – в любовь к рутине;</a:t>
            </a:r>
          </a:p>
          <a:p>
            <a:pPr algn="ctr"/>
            <a:r>
              <a:rPr lang="ru-RU" altLang="ru-RU" sz="1200"/>
              <a:t> увлечение наблюдениями  - в бесконечные рассуждения.</a:t>
            </a:r>
          </a:p>
        </p:txBody>
      </p:sp>
    </p:spTree>
  </p:cSld>
  <p:clrMapOvr>
    <a:masterClrMapping/>
  </p:clrMapOvr>
  <p:transition>
    <p:cover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4"/>
          <p:cNvSpPr>
            <a:spLocks noChangeArrowheads="1"/>
          </p:cNvSpPr>
          <p:nvPr/>
        </p:nvSpPr>
        <p:spPr bwMode="auto">
          <a:xfrm>
            <a:off x="323850" y="260350"/>
            <a:ext cx="8353425" cy="754063"/>
          </a:xfrm>
          <a:prstGeom prst="ribbon2">
            <a:avLst>
              <a:gd name="adj1" fmla="val 12500"/>
              <a:gd name="adj2" fmla="val 50000"/>
            </a:avLst>
          </a:prstGeom>
          <a:solidFill>
            <a:srgbClr val="FF9933"/>
          </a:solidFill>
          <a:ln w="9525">
            <a:solidFill>
              <a:schemeClr val="tx1"/>
            </a:solidFill>
            <a:round/>
            <a:headEnd/>
            <a:tailEnd/>
          </a:ln>
        </p:spPr>
        <p:txBody>
          <a:bodyPr wrap="none" anchor="ctr"/>
          <a:lstStyle/>
          <a:p>
            <a:pPr algn="ctr"/>
            <a:r>
              <a:rPr lang="ru-RU" altLang="ru-RU" sz="1800">
                <a:latin typeface="Times New Roman" pitchFamily="18" charset="0"/>
                <a:cs typeface="Times New Roman" pitchFamily="18" charset="0"/>
              </a:rPr>
              <a:t>Культурно-историческая концепция</a:t>
            </a:r>
          </a:p>
          <a:p>
            <a:pPr algn="ctr"/>
            <a:r>
              <a:rPr lang="ru-RU" altLang="ru-RU" sz="1800">
                <a:latin typeface="Times New Roman" pitchFamily="18" charset="0"/>
                <a:cs typeface="Times New Roman" pitchFamily="18" charset="0"/>
              </a:rPr>
              <a:t> подросткового возраста Э. Шпрангера.</a:t>
            </a:r>
          </a:p>
        </p:txBody>
      </p:sp>
      <p:sp>
        <p:nvSpPr>
          <p:cNvPr id="17411" name="AutoShape 6"/>
          <p:cNvSpPr>
            <a:spLocks noChangeArrowheads="1"/>
          </p:cNvSpPr>
          <p:nvPr/>
        </p:nvSpPr>
        <p:spPr bwMode="auto">
          <a:xfrm>
            <a:off x="179388" y="3068638"/>
            <a:ext cx="2808287" cy="3578225"/>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200"/>
              <a:t>Типы развития отрочества.</a:t>
            </a:r>
          </a:p>
          <a:p>
            <a:pPr algn="ctr"/>
            <a:r>
              <a:rPr lang="ru-RU" altLang="ru-RU" sz="1200"/>
              <a:t>Первый тип характеризуется</a:t>
            </a:r>
          </a:p>
          <a:p>
            <a:pPr algn="ctr"/>
            <a:r>
              <a:rPr lang="ru-RU" altLang="ru-RU" sz="1200"/>
              <a:t> резким, бурным, кризисным </a:t>
            </a:r>
          </a:p>
          <a:p>
            <a:pPr algn="ctr"/>
            <a:r>
              <a:rPr lang="ru-RU" altLang="ru-RU" sz="1200"/>
              <a:t>течением, когда отрочество </a:t>
            </a:r>
          </a:p>
          <a:p>
            <a:pPr algn="ctr"/>
            <a:r>
              <a:rPr lang="ru-RU" altLang="ru-RU" sz="1200"/>
              <a:t>переживается как второе </a:t>
            </a:r>
          </a:p>
          <a:p>
            <a:pPr algn="ctr"/>
            <a:r>
              <a:rPr lang="ru-RU" altLang="ru-RU" sz="1200"/>
              <a:t>рождение «Я»;</a:t>
            </a:r>
          </a:p>
          <a:p>
            <a:pPr algn="ctr"/>
            <a:r>
              <a:rPr lang="ru-RU" altLang="ru-RU" sz="1200"/>
              <a:t>Второй тип развития – плавный, </a:t>
            </a:r>
          </a:p>
          <a:p>
            <a:pPr algn="ctr"/>
            <a:r>
              <a:rPr lang="ru-RU" altLang="ru-RU" sz="1200"/>
              <a:t>медленный, постепенный рост, </a:t>
            </a:r>
          </a:p>
          <a:p>
            <a:pPr algn="ctr"/>
            <a:r>
              <a:rPr lang="ru-RU" altLang="ru-RU" sz="1200"/>
              <a:t>когда подросток приобщается</a:t>
            </a:r>
          </a:p>
          <a:p>
            <a:pPr algn="ctr"/>
            <a:r>
              <a:rPr lang="ru-RU" altLang="ru-RU" sz="1200"/>
              <a:t> к взрослой жизни без глубоких</a:t>
            </a:r>
          </a:p>
          <a:p>
            <a:pPr algn="ctr"/>
            <a:r>
              <a:rPr lang="ru-RU" altLang="ru-RU" sz="1200"/>
              <a:t> и серьёзных сдвигов в собственно</a:t>
            </a:r>
          </a:p>
          <a:p>
            <a:pPr algn="ctr"/>
            <a:r>
              <a:rPr lang="ru-RU" altLang="ru-RU" sz="1200"/>
              <a:t>й личности;</a:t>
            </a:r>
          </a:p>
          <a:p>
            <a:pPr algn="ctr"/>
            <a:r>
              <a:rPr lang="ru-RU" altLang="ru-RU" sz="1200"/>
              <a:t>Третий тип представляет собой</a:t>
            </a:r>
          </a:p>
          <a:p>
            <a:pPr algn="ctr"/>
            <a:r>
              <a:rPr lang="ru-RU" altLang="ru-RU" sz="1200"/>
              <a:t> такой процесс развития, когда</a:t>
            </a:r>
          </a:p>
          <a:p>
            <a:pPr algn="ctr"/>
            <a:r>
              <a:rPr lang="ru-RU" altLang="ru-RU" sz="1200"/>
              <a:t>Подросток сам активно</a:t>
            </a:r>
          </a:p>
          <a:p>
            <a:pPr algn="ctr"/>
            <a:r>
              <a:rPr lang="ru-RU" altLang="ru-RU" sz="1200"/>
              <a:t>И сознательно формирует и</a:t>
            </a:r>
          </a:p>
          <a:p>
            <a:pPr algn="ctr"/>
            <a:r>
              <a:rPr lang="ru-RU" altLang="ru-RU" sz="1200"/>
              <a:t> воспитывает себя, преодолевая</a:t>
            </a:r>
          </a:p>
          <a:p>
            <a:pPr algn="ctr"/>
            <a:r>
              <a:rPr lang="ru-RU" altLang="ru-RU" sz="1200"/>
              <a:t> усилием воли внутренние тревоги</a:t>
            </a:r>
          </a:p>
          <a:p>
            <a:pPr algn="ctr"/>
            <a:r>
              <a:rPr lang="ru-RU" altLang="ru-RU" sz="1200"/>
              <a:t> и кризисы</a:t>
            </a:r>
          </a:p>
        </p:txBody>
      </p:sp>
      <p:sp>
        <p:nvSpPr>
          <p:cNvPr id="17412" name="AutoShape 7"/>
          <p:cNvSpPr>
            <a:spLocks noChangeArrowheads="1"/>
          </p:cNvSpPr>
          <p:nvPr/>
        </p:nvSpPr>
        <p:spPr bwMode="auto">
          <a:xfrm>
            <a:off x="3132138" y="3068638"/>
            <a:ext cx="2808287" cy="3578225"/>
          </a:xfrm>
          <a:prstGeom prst="roundRect">
            <a:avLst>
              <a:gd name="adj" fmla="val 16667"/>
            </a:avLst>
          </a:prstGeom>
          <a:solidFill>
            <a:srgbClr val="FCFEAE"/>
          </a:solidFill>
          <a:ln w="9525">
            <a:solidFill>
              <a:srgbClr val="FFCC66"/>
            </a:solidFill>
            <a:round/>
            <a:headEnd/>
            <a:tailEnd/>
          </a:ln>
        </p:spPr>
        <p:txBody>
          <a:bodyPr wrap="none" anchor="ctr"/>
          <a:lstStyle/>
          <a:p>
            <a:pPr marL="457200" indent="-457200" algn="ctr"/>
            <a:endParaRPr lang="ru-RU" altLang="ru-RU" sz="1200"/>
          </a:p>
          <a:p>
            <a:pPr marL="457200" indent="-457200" algn="ctr"/>
            <a:r>
              <a:rPr lang="ru-RU" altLang="ru-RU" sz="1200"/>
              <a:t>Он дал психологическое описание</a:t>
            </a:r>
          </a:p>
          <a:p>
            <a:pPr marL="457200" indent="-457200" algn="ctr"/>
            <a:r>
              <a:rPr lang="ru-RU" altLang="ru-RU" sz="1200"/>
              <a:t> двух сторон любви – эротики и </a:t>
            </a:r>
          </a:p>
          <a:p>
            <a:pPr marL="457200" indent="-457200" algn="ctr"/>
            <a:r>
              <a:rPr lang="ru-RU" altLang="ru-RU" sz="1200"/>
              <a:t>сексуальности. Выделил три </a:t>
            </a:r>
          </a:p>
          <a:p>
            <a:pPr marL="457200" indent="-457200" algn="ctr"/>
            <a:r>
              <a:rPr lang="ru-RU" altLang="ru-RU" sz="1200"/>
              <a:t>ступени эротических переживаний:</a:t>
            </a:r>
          </a:p>
          <a:p>
            <a:pPr marL="457200" indent="-457200" algn="ctr">
              <a:buFontTx/>
              <a:buAutoNum type="arabicParenR"/>
            </a:pPr>
            <a:r>
              <a:rPr lang="ru-RU" altLang="ru-RU" sz="1200"/>
              <a:t>вчувствование, когда юный </a:t>
            </a:r>
          </a:p>
          <a:p>
            <a:pPr marL="457200" indent="-457200" algn="ctr"/>
            <a:r>
              <a:rPr lang="ru-RU" altLang="ru-RU" sz="1200"/>
              <a:t>человек по мере своего созревания </a:t>
            </a:r>
          </a:p>
          <a:p>
            <a:pPr marL="457200" indent="-457200" algn="ctr"/>
            <a:r>
              <a:rPr lang="ru-RU" altLang="ru-RU" sz="1200"/>
              <a:t>научается воспринимать внутреннюю </a:t>
            </a:r>
          </a:p>
          <a:p>
            <a:pPr marL="457200" indent="-457200" algn="ctr"/>
            <a:r>
              <a:rPr lang="ru-RU" altLang="ru-RU" sz="1200"/>
              <a:t>одухотворённую красоту;</a:t>
            </a:r>
          </a:p>
          <a:p>
            <a:pPr marL="457200" indent="-457200" algn="ctr"/>
            <a:r>
              <a:rPr lang="ru-RU" altLang="ru-RU" sz="1200"/>
              <a:t>2) психическое понимание, которое </a:t>
            </a:r>
          </a:p>
          <a:p>
            <a:pPr marL="457200" indent="-457200" algn="ctr"/>
            <a:r>
              <a:rPr lang="ru-RU" altLang="ru-RU" sz="1200"/>
              <a:t>«воспринимает другого как духовное </a:t>
            </a:r>
          </a:p>
          <a:p>
            <a:pPr marL="457200" indent="-457200" algn="ctr"/>
            <a:r>
              <a:rPr lang="ru-RU" altLang="ru-RU" sz="1200"/>
              <a:t>образование, как определённую</a:t>
            </a:r>
          </a:p>
          <a:p>
            <a:pPr marL="457200" indent="-457200" algn="ctr"/>
            <a:r>
              <a:rPr lang="ru-RU" altLang="ru-RU" sz="1200"/>
              <a:t> осмысленную форму»;</a:t>
            </a:r>
          </a:p>
          <a:p>
            <a:pPr marL="457200" indent="-457200" algn="ctr"/>
            <a:r>
              <a:rPr lang="ru-RU" altLang="ru-RU" sz="1200"/>
              <a:t>3) понимающая симпатия или </a:t>
            </a:r>
          </a:p>
          <a:p>
            <a:pPr marL="457200" indent="-457200" algn="ctr"/>
            <a:r>
              <a:rPr lang="ru-RU" altLang="ru-RU" sz="1200"/>
              <a:t>«созвучие душ, покоящееся на </a:t>
            </a:r>
          </a:p>
          <a:p>
            <a:pPr marL="457200" indent="-457200" algn="ctr"/>
            <a:r>
              <a:rPr lang="ru-RU" altLang="ru-RU" sz="1200"/>
              <a:t>эстетическом отношении, но </a:t>
            </a:r>
          </a:p>
          <a:p>
            <a:pPr marL="457200" indent="-457200" algn="ctr"/>
            <a:r>
              <a:rPr lang="ru-RU" altLang="ru-RU" sz="1200"/>
              <a:t>основывающееся также на </a:t>
            </a:r>
          </a:p>
          <a:p>
            <a:pPr marL="457200" indent="-457200" algn="ctr"/>
            <a:r>
              <a:rPr lang="ru-RU" altLang="ru-RU" sz="1200"/>
              <a:t>совместном переживании </a:t>
            </a:r>
          </a:p>
          <a:p>
            <a:pPr marL="457200" indent="-457200" algn="ctr"/>
            <a:r>
              <a:rPr lang="ru-RU" altLang="ru-RU" sz="1200"/>
              <a:t>глубоких ценностей».</a:t>
            </a:r>
          </a:p>
          <a:p>
            <a:pPr marL="457200" indent="-457200" algn="ctr">
              <a:buFontTx/>
              <a:buAutoNum type="arabicParenR"/>
            </a:pPr>
            <a:endParaRPr lang="ru-RU" altLang="ru-RU" sz="1200"/>
          </a:p>
          <a:p>
            <a:pPr marL="457200" indent="-457200" algn="ctr"/>
            <a:endParaRPr lang="ru-RU" altLang="ru-RU" sz="1200"/>
          </a:p>
        </p:txBody>
      </p:sp>
      <p:sp>
        <p:nvSpPr>
          <p:cNvPr id="17413" name="AutoShape 8"/>
          <p:cNvSpPr>
            <a:spLocks noChangeArrowheads="1"/>
          </p:cNvSpPr>
          <p:nvPr/>
        </p:nvSpPr>
        <p:spPr bwMode="auto">
          <a:xfrm>
            <a:off x="6156325" y="3068638"/>
            <a:ext cx="2808288" cy="3578225"/>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200"/>
              <a:t>Сексуальность, по Шпрангеру, </a:t>
            </a:r>
          </a:p>
          <a:p>
            <a:pPr algn="ctr"/>
            <a:r>
              <a:rPr lang="ru-RU" altLang="ru-RU" sz="1200"/>
              <a:t>означает комплекс телесных </a:t>
            </a:r>
          </a:p>
          <a:p>
            <a:pPr algn="ctr"/>
            <a:r>
              <a:rPr lang="ru-RU" altLang="ru-RU" sz="1200"/>
              <a:t>переживаний и влечений,</a:t>
            </a:r>
          </a:p>
          <a:p>
            <a:pPr algn="ctr"/>
            <a:r>
              <a:rPr lang="ru-RU" altLang="ru-RU" sz="1200"/>
              <a:t> характеризующихся специфическим</a:t>
            </a:r>
          </a:p>
          <a:p>
            <a:pPr algn="ctr"/>
            <a:r>
              <a:rPr lang="ru-RU" altLang="ru-RU" sz="1200"/>
              <a:t> чувственным  наслаждением.,</a:t>
            </a:r>
          </a:p>
          <a:p>
            <a:pPr algn="ctr"/>
            <a:r>
              <a:rPr lang="ru-RU" altLang="ru-RU" sz="1200"/>
              <a:t>По его мнению, сексуальность</a:t>
            </a:r>
          </a:p>
          <a:p>
            <a:pPr algn="ctr"/>
            <a:r>
              <a:rPr lang="ru-RU" altLang="ru-RU" sz="1200"/>
              <a:t> и эротика в переживании подростка</a:t>
            </a:r>
          </a:p>
          <a:p>
            <a:pPr algn="ctr"/>
            <a:r>
              <a:rPr lang="ru-RU" altLang="ru-RU" sz="1200"/>
              <a:t> резко отделены друг от друга.</a:t>
            </a:r>
          </a:p>
          <a:p>
            <a:pPr algn="ctr"/>
            <a:r>
              <a:rPr lang="ru-RU" altLang="ru-RU" sz="1200"/>
              <a:t>Первое появление сексуально</a:t>
            </a:r>
          </a:p>
          <a:p>
            <a:pPr algn="ctr"/>
            <a:r>
              <a:rPr lang="ru-RU" altLang="ru-RU" sz="1200"/>
              <a:t> окрашенных переживаний связано</a:t>
            </a:r>
          </a:p>
          <a:p>
            <a:pPr algn="ctr"/>
            <a:r>
              <a:rPr lang="ru-RU" altLang="ru-RU" sz="1200"/>
              <a:t> с чувством ужаса, страха перед чем-то </a:t>
            </a:r>
          </a:p>
          <a:p>
            <a:pPr algn="ctr"/>
            <a:r>
              <a:rPr lang="ru-RU" altLang="ru-RU" sz="1200"/>
              <a:t>таинственным и незнакомым. Сюда</a:t>
            </a:r>
          </a:p>
          <a:p>
            <a:pPr algn="ctr"/>
            <a:r>
              <a:rPr lang="ru-RU" altLang="ru-RU" sz="1200"/>
              <a:t> же примешивается чувство стыда,</a:t>
            </a:r>
          </a:p>
          <a:p>
            <a:pPr algn="ctr"/>
            <a:r>
              <a:rPr lang="ru-RU" altLang="ru-RU" sz="1200"/>
              <a:t> связанное с переживанием, хотя</a:t>
            </a:r>
          </a:p>
          <a:p>
            <a:pPr algn="ctr"/>
            <a:r>
              <a:rPr lang="ru-RU" altLang="ru-RU" sz="1200"/>
              <a:t> и не совсем ясных, но </a:t>
            </a:r>
          </a:p>
          <a:p>
            <a:pPr algn="ctr"/>
            <a:r>
              <a:rPr lang="ru-RU" altLang="ru-RU" sz="1200"/>
              <a:t>запрещённых вещей. Помочь </a:t>
            </a:r>
          </a:p>
          <a:p>
            <a:pPr algn="ctr"/>
            <a:r>
              <a:rPr lang="ru-RU" altLang="ru-RU" sz="1200"/>
              <a:t>подростку со страхами может </a:t>
            </a:r>
          </a:p>
          <a:p>
            <a:pPr algn="ctr"/>
            <a:r>
              <a:rPr lang="ru-RU" altLang="ru-RU" sz="1200"/>
              <a:t>большая и чистая любовь.</a:t>
            </a:r>
          </a:p>
        </p:txBody>
      </p:sp>
      <p:sp>
        <p:nvSpPr>
          <p:cNvPr id="17414" name="AutoShape 9"/>
          <p:cNvSpPr>
            <a:spLocks noChangeArrowheads="1"/>
          </p:cNvSpPr>
          <p:nvPr/>
        </p:nvSpPr>
        <p:spPr bwMode="auto">
          <a:xfrm rot="10800000">
            <a:off x="539750" y="1125538"/>
            <a:ext cx="3889375" cy="1800225"/>
          </a:xfrm>
          <a:prstGeom prst="wedgeRoundRectCallout">
            <a:avLst>
              <a:gd name="adj1" fmla="val -45880"/>
              <a:gd name="adj2" fmla="val 64546"/>
              <a:gd name="adj3" fmla="val 16667"/>
            </a:avLst>
          </a:prstGeom>
          <a:solidFill>
            <a:srgbClr val="FFCC66"/>
          </a:solidFill>
          <a:ln w="9525">
            <a:solidFill>
              <a:srgbClr val="FFCC66"/>
            </a:solidFill>
            <a:miter lim="800000"/>
            <a:headEnd/>
            <a:tailEnd/>
          </a:ln>
        </p:spPr>
        <p:txBody>
          <a:bodyPr rot="10800000"/>
          <a:lstStyle/>
          <a:p>
            <a:pPr algn="ctr"/>
            <a:r>
              <a:rPr lang="ru-RU" altLang="ru-RU" sz="1200"/>
              <a:t>В 1924 г. Э.Шпрангер выпустил книгу «Психология юношеского возраста». Он рассматривал подростковый возраст внутри юношеского, границы которого он определял между 13-19 годами у девушек и 14-21 годами у юношей. Первая фаза этого возраста – собственно подростковая ограничивается 14-17 годами. Содержанием этого возраста является освобождение от детской зависимости.</a:t>
            </a:r>
          </a:p>
        </p:txBody>
      </p:sp>
      <p:sp>
        <p:nvSpPr>
          <p:cNvPr id="17415" name="AutoShape 10"/>
          <p:cNvSpPr>
            <a:spLocks noChangeArrowheads="1"/>
          </p:cNvSpPr>
          <p:nvPr/>
        </p:nvSpPr>
        <p:spPr bwMode="auto">
          <a:xfrm rot="10800000">
            <a:off x="5003798" y="1071545"/>
            <a:ext cx="3382963" cy="2000263"/>
          </a:xfrm>
          <a:prstGeom prst="wedgeRoundRectCallout">
            <a:avLst>
              <a:gd name="adj1" fmla="val 52718"/>
              <a:gd name="adj2" fmla="val 69653"/>
              <a:gd name="adj3" fmla="val 16667"/>
            </a:avLst>
          </a:prstGeom>
          <a:solidFill>
            <a:srgbClr val="FFCC66"/>
          </a:solidFill>
          <a:ln w="9525">
            <a:solidFill>
              <a:srgbClr val="FFCC66"/>
            </a:solidFill>
            <a:miter lim="800000"/>
            <a:headEnd/>
            <a:tailEnd/>
          </a:ln>
        </p:spPr>
        <p:txBody>
          <a:bodyPr rot="10800000"/>
          <a:lstStyle/>
          <a:p>
            <a:pPr algn="ctr"/>
            <a:r>
              <a:rPr lang="ru-RU" altLang="ru-RU" sz="1200" dirty="0" err="1">
                <a:latin typeface="Times New Roman" pitchFamily="18" charset="0"/>
                <a:cs typeface="Times New Roman" pitchFamily="18" charset="0"/>
              </a:rPr>
              <a:t>Э.Шпрангер</a:t>
            </a:r>
            <a:r>
              <a:rPr lang="ru-RU" altLang="ru-RU" sz="1200" dirty="0">
                <a:latin typeface="Times New Roman" pitchFamily="18" charset="0"/>
                <a:cs typeface="Times New Roman" pitchFamily="18" charset="0"/>
              </a:rPr>
              <a:t> разработал культурно-историческую концепцию подросткового возраста. Подростковый возраст. По его мнению. – это возраст врастания в культуру. Психическое развитие есть врастание индивидуальной психики в объективный и нормативный дух данной эпохи</a:t>
            </a:r>
            <a:r>
              <a:rPr lang="ru-RU" altLang="ru-RU" sz="1200" dirty="0" smtClean="0">
                <a:latin typeface="Times New Roman" pitchFamily="18" charset="0"/>
                <a:cs typeface="Times New Roman" pitchFamily="18" charset="0"/>
              </a:rPr>
              <a:t>.</a:t>
            </a:r>
            <a:r>
              <a:rPr lang="en-US" altLang="ru-RU" sz="1200" dirty="0" smtClean="0">
                <a:latin typeface="Times New Roman" pitchFamily="18" charset="0"/>
                <a:cs typeface="Times New Roman" pitchFamily="18" charset="0"/>
              </a:rPr>
              <a:t> </a:t>
            </a:r>
            <a:r>
              <a:rPr lang="ru-RU" altLang="ru-RU" sz="1200" dirty="0" smtClean="0">
                <a:latin typeface="Times New Roman" pitchFamily="18" charset="0"/>
                <a:cs typeface="Times New Roman" pitchFamily="18" charset="0"/>
              </a:rPr>
              <a:t>Главное новообразование – возникновение рефлексии, открытие «Я», формирование самосознания подростков, ценностных ориентаций.</a:t>
            </a:r>
            <a:endParaRPr lang="ru-RU" altLang="ru-RU" sz="1200" dirty="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7"/>
          <p:cNvSpPr>
            <a:spLocks noChangeArrowheads="1"/>
          </p:cNvSpPr>
          <p:nvPr/>
        </p:nvSpPr>
        <p:spPr bwMode="auto">
          <a:xfrm>
            <a:off x="5929322" y="1500174"/>
            <a:ext cx="3000396" cy="3000396"/>
          </a:xfrm>
          <a:prstGeom prst="foldedCorner">
            <a:avLst>
              <a:gd name="adj" fmla="val 12500"/>
            </a:avLst>
          </a:prstGeom>
          <a:solidFill>
            <a:srgbClr val="FCFEAE"/>
          </a:solidFill>
          <a:ln w="9525">
            <a:solidFill>
              <a:srgbClr val="FFCC66"/>
            </a:solidFill>
            <a:round/>
            <a:headEnd/>
            <a:tailEnd/>
          </a:ln>
        </p:spPr>
        <p:txBody>
          <a:bodyPr wrap="none" anchor="ctr"/>
          <a:lstStyle/>
          <a:p>
            <a:pPr algn="ctr"/>
            <a:r>
              <a:rPr lang="ru-RU" altLang="ru-RU" sz="1400" dirty="0"/>
              <a:t>Психическая </a:t>
            </a:r>
            <a:r>
              <a:rPr lang="ru-RU" altLang="ru-RU" sz="1400" dirty="0" err="1"/>
              <a:t>пубертатность</a:t>
            </a:r>
            <a:endParaRPr lang="ru-RU" altLang="ru-RU" sz="1400" dirty="0"/>
          </a:p>
          <a:p>
            <a:pPr algn="ctr"/>
            <a:r>
              <a:rPr lang="ru-RU" altLang="ru-RU" sz="1400" dirty="0"/>
              <a:t> связана с вызреванием </a:t>
            </a:r>
          </a:p>
          <a:p>
            <a:pPr algn="ctr"/>
            <a:r>
              <a:rPr lang="ru-RU" altLang="ru-RU" sz="1400" dirty="0"/>
              <a:t>особой биологической</a:t>
            </a:r>
          </a:p>
          <a:p>
            <a:pPr algn="ctr"/>
            <a:r>
              <a:rPr lang="ru-RU" altLang="ru-RU" sz="1400" dirty="0"/>
              <a:t> потребности – «</a:t>
            </a:r>
            <a:r>
              <a:rPr lang="ru-RU" altLang="ru-RU" sz="1400" dirty="0" err="1"/>
              <a:t>потребности</a:t>
            </a:r>
            <a:endParaRPr lang="ru-RU" altLang="ru-RU" sz="1400" dirty="0"/>
          </a:p>
          <a:p>
            <a:pPr algn="ctr"/>
            <a:r>
              <a:rPr lang="ru-RU" altLang="ru-RU" sz="1400" dirty="0"/>
              <a:t> в дополнении</a:t>
            </a:r>
            <a:r>
              <a:rPr lang="ru-RU" altLang="ru-RU" sz="1400" dirty="0" smtClean="0"/>
              <a:t>».</a:t>
            </a:r>
            <a:r>
              <a:rPr lang="en-US" altLang="ru-RU" sz="1400" dirty="0" smtClean="0"/>
              <a:t> </a:t>
            </a:r>
            <a:r>
              <a:rPr lang="ru-RU" altLang="ru-RU" sz="1400" dirty="0" smtClean="0"/>
              <a:t>Внешнее </a:t>
            </a:r>
            <a:r>
              <a:rPr lang="ru-RU" altLang="ru-RU" sz="1400" dirty="0"/>
              <a:t>и </a:t>
            </a:r>
          </a:p>
          <a:p>
            <a:pPr algn="ctr"/>
            <a:r>
              <a:rPr lang="ru-RU" altLang="ru-RU" sz="1400" dirty="0" smtClean="0"/>
              <a:t>внутреннее </a:t>
            </a:r>
            <a:r>
              <a:rPr lang="ru-RU" altLang="ru-RU" sz="1400" dirty="0"/>
              <a:t>возбуждение, которым</a:t>
            </a:r>
          </a:p>
          <a:p>
            <a:pPr algn="ctr"/>
            <a:r>
              <a:rPr lang="ru-RU" altLang="ru-RU" sz="1400" dirty="0"/>
              <a:t> сопровождается созревание </a:t>
            </a:r>
          </a:p>
          <a:p>
            <a:pPr algn="ctr"/>
            <a:r>
              <a:rPr lang="ru-RU" altLang="ru-RU" sz="1400" dirty="0"/>
              <a:t>должно вывести подростка из</a:t>
            </a:r>
          </a:p>
          <a:p>
            <a:pPr algn="ctr"/>
            <a:r>
              <a:rPr lang="ru-RU" altLang="ru-RU" sz="1400" dirty="0"/>
              <a:t> состояния </a:t>
            </a:r>
            <a:r>
              <a:rPr lang="ru-RU" altLang="ru-RU" sz="1400" dirty="0" err="1"/>
              <a:t>самоудовлетворённости</a:t>
            </a:r>
            <a:endParaRPr lang="ru-RU" altLang="ru-RU" sz="1400" dirty="0"/>
          </a:p>
          <a:p>
            <a:pPr algn="ctr"/>
            <a:r>
              <a:rPr lang="ru-RU" altLang="ru-RU" sz="1400" dirty="0"/>
              <a:t> и спокойствия, побудить его к </a:t>
            </a:r>
          </a:p>
          <a:p>
            <a:pPr algn="ctr"/>
            <a:r>
              <a:rPr lang="ru-RU" altLang="ru-RU" sz="1400" dirty="0"/>
              <a:t>поискам и сближению с существом </a:t>
            </a:r>
          </a:p>
          <a:p>
            <a:pPr algn="ctr"/>
            <a:r>
              <a:rPr lang="ru-RU" altLang="ru-RU" sz="1400" dirty="0"/>
              <a:t>противоположного пола.</a:t>
            </a:r>
          </a:p>
        </p:txBody>
      </p:sp>
      <p:sp>
        <p:nvSpPr>
          <p:cNvPr id="18435" name="AutoShape 8"/>
          <p:cNvSpPr>
            <a:spLocks noChangeArrowheads="1"/>
          </p:cNvSpPr>
          <p:nvPr/>
        </p:nvSpPr>
        <p:spPr bwMode="auto">
          <a:xfrm rot="5400000">
            <a:off x="741339" y="2116125"/>
            <a:ext cx="2592388" cy="1503363"/>
          </a:xfrm>
          <a:prstGeom prst="wedgeRoundRectCallout">
            <a:avLst>
              <a:gd name="adj1" fmla="val -58574"/>
              <a:gd name="adj2" fmla="val 81889"/>
              <a:gd name="adj3" fmla="val 16667"/>
            </a:avLst>
          </a:prstGeom>
          <a:solidFill>
            <a:srgbClr val="FCFEAE"/>
          </a:solidFill>
          <a:ln w="9525">
            <a:solidFill>
              <a:srgbClr val="FFCC66"/>
            </a:solidFill>
            <a:miter lim="800000"/>
            <a:headEnd/>
            <a:tailEnd/>
          </a:ln>
        </p:spPr>
        <p:txBody>
          <a:bodyPr rot="10800000" vert="eaVert"/>
          <a:lstStyle/>
          <a:p>
            <a:pPr algn="ctr"/>
            <a:r>
              <a:rPr lang="ru-RU" altLang="ru-RU" sz="1200" dirty="0"/>
              <a:t>Пубертатный период – это период созревания, это стадия в которой человек становится половозрелым, хотя после этого физический рост у человека ещё продолжается</a:t>
            </a:r>
          </a:p>
          <a:p>
            <a:pPr algn="ctr"/>
            <a:endParaRPr lang="ru-RU" altLang="ru-RU" sz="1200" dirty="0"/>
          </a:p>
        </p:txBody>
      </p:sp>
      <p:sp>
        <p:nvSpPr>
          <p:cNvPr id="18436" name="AutoShape 9"/>
          <p:cNvSpPr>
            <a:spLocks noChangeArrowheads="1"/>
          </p:cNvSpPr>
          <p:nvPr/>
        </p:nvSpPr>
        <p:spPr bwMode="auto">
          <a:xfrm>
            <a:off x="3000364" y="1500174"/>
            <a:ext cx="2878140" cy="2641600"/>
          </a:xfrm>
          <a:prstGeom prst="foldedCorner">
            <a:avLst>
              <a:gd name="adj" fmla="val 12500"/>
            </a:avLst>
          </a:prstGeom>
          <a:solidFill>
            <a:srgbClr val="FCFEAE"/>
          </a:solidFill>
          <a:ln w="9525">
            <a:solidFill>
              <a:srgbClr val="FFCC66"/>
            </a:solidFill>
            <a:round/>
            <a:headEnd/>
            <a:tailEnd/>
          </a:ln>
        </p:spPr>
        <p:txBody>
          <a:bodyPr wrap="none" anchor="ctr"/>
          <a:lstStyle/>
          <a:p>
            <a:pPr algn="ctr"/>
            <a:r>
              <a:rPr lang="ru-RU" altLang="ru-RU" sz="1400" dirty="0"/>
              <a:t>Физическая </a:t>
            </a:r>
            <a:r>
              <a:rPr lang="ru-RU" altLang="ru-RU" sz="1400" dirty="0" err="1"/>
              <a:t>пубертатность</a:t>
            </a:r>
            <a:endParaRPr lang="ru-RU" altLang="ru-RU" sz="1400" dirty="0"/>
          </a:p>
          <a:p>
            <a:pPr algn="ctr"/>
            <a:r>
              <a:rPr lang="ru-RU" altLang="ru-RU" sz="1400" dirty="0"/>
              <a:t> протекает у мальчиков в среднем</a:t>
            </a:r>
          </a:p>
          <a:p>
            <a:pPr algn="ctr"/>
            <a:r>
              <a:rPr lang="ru-RU" altLang="ru-RU" sz="1400" dirty="0"/>
              <a:t> между 14-16 годами, у девочек –</a:t>
            </a:r>
          </a:p>
          <a:p>
            <a:pPr algn="ctr"/>
            <a:r>
              <a:rPr lang="ru-RU" altLang="ru-RU" sz="1400" dirty="0"/>
              <a:t>между 13-15 годами. </a:t>
            </a:r>
            <a:endParaRPr lang="ru-RU" altLang="ru-RU" sz="1400" dirty="0" smtClean="0"/>
          </a:p>
          <a:p>
            <a:pPr algn="ctr"/>
            <a:r>
              <a:rPr lang="ru-RU" altLang="ru-RU" sz="1400" dirty="0" smtClean="0"/>
              <a:t>Нижней</a:t>
            </a:r>
            <a:endParaRPr lang="ru-RU" altLang="ru-RU" sz="1400" dirty="0"/>
          </a:p>
          <a:p>
            <a:pPr algn="ctr"/>
            <a:r>
              <a:rPr lang="ru-RU" altLang="ru-RU" sz="1400" dirty="0"/>
              <a:t> границей нормального</a:t>
            </a:r>
          </a:p>
          <a:p>
            <a:pPr algn="ctr"/>
            <a:r>
              <a:rPr lang="ru-RU" altLang="ru-RU" sz="1400" dirty="0"/>
              <a:t> начала </a:t>
            </a:r>
            <a:r>
              <a:rPr lang="ru-RU" altLang="ru-RU" sz="1400" dirty="0" err="1"/>
              <a:t>пубертатности</a:t>
            </a:r>
            <a:endParaRPr lang="ru-RU" altLang="ru-RU" sz="1400" dirty="0"/>
          </a:p>
          <a:p>
            <a:pPr algn="ctr"/>
            <a:r>
              <a:rPr lang="ru-RU" altLang="ru-RU" sz="1400" dirty="0"/>
              <a:t> следует считать 10-11 лет,</a:t>
            </a:r>
          </a:p>
          <a:p>
            <a:pPr algn="ctr"/>
            <a:r>
              <a:rPr lang="ru-RU" altLang="ru-RU" sz="1400" dirty="0"/>
              <a:t> верхней – 18 лет.</a:t>
            </a:r>
          </a:p>
        </p:txBody>
      </p:sp>
      <p:sp>
        <p:nvSpPr>
          <p:cNvPr id="18437" name="AutoShape 11"/>
          <p:cNvSpPr>
            <a:spLocks noChangeArrowheads="1"/>
          </p:cNvSpPr>
          <p:nvPr/>
        </p:nvSpPr>
        <p:spPr bwMode="auto">
          <a:xfrm rot="5400000">
            <a:off x="1242991" y="4471993"/>
            <a:ext cx="1928802" cy="2843212"/>
          </a:xfrm>
          <a:prstGeom prst="wedgeRoundRectCallout">
            <a:avLst>
              <a:gd name="adj1" fmla="val -68097"/>
              <a:gd name="adj2" fmla="val 1199"/>
              <a:gd name="adj3" fmla="val 16667"/>
            </a:avLst>
          </a:prstGeom>
          <a:solidFill>
            <a:srgbClr val="FCFEAE"/>
          </a:solidFill>
          <a:ln w="9525">
            <a:solidFill>
              <a:srgbClr val="FFCC66"/>
            </a:solidFill>
            <a:miter lim="800000"/>
            <a:headEnd/>
            <a:tailEnd/>
          </a:ln>
        </p:spPr>
        <p:txBody>
          <a:bodyPr rot="10800000" vert="eaVert"/>
          <a:lstStyle/>
          <a:p>
            <a:pPr algn="ctr"/>
            <a:r>
              <a:rPr lang="ru-RU" altLang="ru-RU" sz="1200" dirty="0"/>
              <a:t>Негативная фаза </a:t>
            </a:r>
            <a:r>
              <a:rPr lang="ru-RU" altLang="ru-RU" sz="1200" dirty="0" err="1"/>
              <a:t>пубертатности</a:t>
            </a:r>
            <a:r>
              <a:rPr lang="ru-RU" altLang="ru-RU" sz="1200" dirty="0"/>
              <a:t> проявляется в чувствительности и раздражительности., в беспокойном и легковозбудимом состоянии, в физическом и душевном недомогании, которое выражается в драчливости капризах.</a:t>
            </a:r>
          </a:p>
        </p:txBody>
      </p:sp>
      <p:sp>
        <p:nvSpPr>
          <p:cNvPr id="18438" name="AutoShape 12"/>
          <p:cNvSpPr>
            <a:spLocks noChangeArrowheads="1"/>
          </p:cNvSpPr>
          <p:nvPr/>
        </p:nvSpPr>
        <p:spPr bwMode="auto">
          <a:xfrm rot="5400000">
            <a:off x="3643305" y="4572008"/>
            <a:ext cx="1928826" cy="2214578"/>
          </a:xfrm>
          <a:prstGeom prst="wedgeRoundRectCallout">
            <a:avLst>
              <a:gd name="adj1" fmla="val -78088"/>
              <a:gd name="adj2" fmla="val 76759"/>
              <a:gd name="adj3" fmla="val 16667"/>
            </a:avLst>
          </a:prstGeom>
          <a:solidFill>
            <a:srgbClr val="FCFEAE"/>
          </a:solidFill>
          <a:ln w="9525">
            <a:solidFill>
              <a:srgbClr val="FFCC66"/>
            </a:solidFill>
            <a:miter lim="800000"/>
            <a:headEnd/>
            <a:tailEnd/>
          </a:ln>
        </p:spPr>
        <p:txBody>
          <a:bodyPr rot="10800000" vert="eaVert"/>
          <a:lstStyle/>
          <a:p>
            <a:pPr algn="ctr"/>
            <a:r>
              <a:rPr lang="ru-RU" altLang="ru-RU" sz="1200" dirty="0"/>
              <a:t>Позитивная фаза </a:t>
            </a:r>
            <a:r>
              <a:rPr lang="ru-RU" altLang="ru-RU" sz="1200" dirty="0" err="1"/>
              <a:t>пубертатности</a:t>
            </a:r>
            <a:r>
              <a:rPr lang="ru-RU" altLang="ru-RU" sz="1200" dirty="0"/>
              <a:t> связана с переживанием прекрасного. Источником переживаний может быть природа, наука, искусство </a:t>
            </a:r>
          </a:p>
        </p:txBody>
      </p:sp>
      <p:sp>
        <p:nvSpPr>
          <p:cNvPr id="18439" name="AutoShape 4"/>
          <p:cNvSpPr>
            <a:spLocks noChangeArrowheads="1"/>
          </p:cNvSpPr>
          <p:nvPr/>
        </p:nvSpPr>
        <p:spPr bwMode="auto">
          <a:xfrm>
            <a:off x="971550" y="188913"/>
            <a:ext cx="6910388" cy="1223962"/>
          </a:xfrm>
          <a:prstGeom prst="bevel">
            <a:avLst>
              <a:gd name="adj" fmla="val 12500"/>
            </a:avLst>
          </a:prstGeom>
          <a:solidFill>
            <a:srgbClr val="FF9933"/>
          </a:solidFill>
          <a:ln w="9525">
            <a:solidFill>
              <a:schemeClr val="tx1"/>
            </a:solidFill>
            <a:miter lim="800000"/>
            <a:headEnd/>
            <a:tailEnd/>
          </a:ln>
        </p:spPr>
        <p:txBody>
          <a:bodyPr wrap="none" anchor="ctr"/>
          <a:lstStyle/>
          <a:p>
            <a:pPr algn="ctr"/>
            <a:endParaRPr lang="ru-RU" altLang="ru-RU" sz="1800"/>
          </a:p>
          <a:p>
            <a:pPr algn="ctr"/>
            <a:r>
              <a:rPr lang="ru-RU" altLang="ru-RU" sz="1800"/>
              <a:t>Поиск биологического смысла подросткового возраста </a:t>
            </a:r>
          </a:p>
          <a:p>
            <a:pPr algn="ctr"/>
            <a:r>
              <a:rPr lang="ru-RU" altLang="ru-RU" sz="1800"/>
              <a:t>представлен в работах Ш.Бюлер. Подростковый возраст </a:t>
            </a:r>
          </a:p>
          <a:p>
            <a:pPr algn="ctr"/>
            <a:r>
              <a:rPr lang="ru-RU" altLang="ru-RU" sz="1800"/>
              <a:t>определяется ею на основе пубертатности.</a:t>
            </a:r>
          </a:p>
          <a:p>
            <a:pPr algn="ctr"/>
            <a:endParaRPr lang="ru-RU" altLang="ru-RU" sz="1800"/>
          </a:p>
        </p:txBody>
      </p:sp>
      <p:sp>
        <p:nvSpPr>
          <p:cNvPr id="18440" name="Rectangle 5"/>
          <p:cNvSpPr>
            <a:spLocks noChangeArrowheads="1"/>
          </p:cNvSpPr>
          <p:nvPr/>
        </p:nvSpPr>
        <p:spPr bwMode="auto">
          <a:xfrm>
            <a:off x="6072198" y="5214950"/>
            <a:ext cx="2857520" cy="1439863"/>
          </a:xfrm>
          <a:prstGeom prst="rect">
            <a:avLst/>
          </a:prstGeom>
          <a:solidFill>
            <a:srgbClr val="FF9933"/>
          </a:solidFill>
          <a:ln w="9525">
            <a:solidFill>
              <a:srgbClr val="FFCC66"/>
            </a:solidFill>
            <a:miter lim="800000"/>
            <a:headEnd/>
            <a:tailEnd/>
          </a:ln>
        </p:spPr>
        <p:txBody>
          <a:bodyPr wrap="none" anchor="ctr"/>
          <a:lstStyle/>
          <a:p>
            <a:pPr algn="ctr"/>
            <a:r>
              <a:rPr lang="ru-RU" altLang="ru-RU" sz="1200" b="1" dirty="0">
                <a:latin typeface="Times New Roman" pitchFamily="18" charset="0"/>
                <a:cs typeface="Times New Roman" pitchFamily="18" charset="0"/>
              </a:rPr>
              <a:t>В работах </a:t>
            </a:r>
            <a:r>
              <a:rPr lang="ru-RU" altLang="ru-RU" sz="1200" b="1" dirty="0" err="1">
                <a:latin typeface="Times New Roman" pitchFamily="18" charset="0"/>
                <a:cs typeface="Times New Roman" pitchFamily="18" charset="0"/>
              </a:rPr>
              <a:t>Ш.Бюлер</a:t>
            </a:r>
            <a:r>
              <a:rPr lang="ru-RU" altLang="ru-RU" sz="1200" b="1" dirty="0">
                <a:latin typeface="Times New Roman" pitchFamily="18" charset="0"/>
                <a:cs typeface="Times New Roman" pitchFamily="18" charset="0"/>
              </a:rPr>
              <a:t> сделана попытка </a:t>
            </a:r>
          </a:p>
          <a:p>
            <a:pPr algn="ctr"/>
            <a:r>
              <a:rPr lang="ru-RU" altLang="ru-RU" sz="1200" b="1" dirty="0">
                <a:latin typeface="Times New Roman" pitchFamily="18" charset="0"/>
                <a:cs typeface="Times New Roman" pitchFamily="18" charset="0"/>
              </a:rPr>
              <a:t>рассмотреть</a:t>
            </a:r>
            <a:r>
              <a:rPr lang="ru-RU" altLang="ru-RU" sz="1200" b="1" dirty="0"/>
              <a:t> пубертатный возраст</a:t>
            </a:r>
          </a:p>
          <a:p>
            <a:pPr algn="ctr"/>
            <a:r>
              <a:rPr lang="ru-RU" altLang="ru-RU" sz="1200" b="1" dirty="0"/>
              <a:t> в единстве</a:t>
            </a:r>
          </a:p>
          <a:p>
            <a:pPr algn="ctr"/>
            <a:r>
              <a:rPr lang="ru-RU" altLang="ru-RU" sz="1200" b="1" dirty="0"/>
              <a:t> органического созревания и </a:t>
            </a:r>
          </a:p>
          <a:p>
            <a:pPr algn="ctr"/>
            <a:r>
              <a:rPr lang="ru-RU" altLang="ru-RU" sz="1200" b="1" dirty="0"/>
              <a:t>психического развития</a:t>
            </a:r>
            <a:r>
              <a:rPr lang="ru-RU" altLang="ru-RU" sz="1200" dirty="0"/>
              <a:t>.</a:t>
            </a:r>
          </a:p>
        </p:txBody>
      </p:sp>
      <p:sp>
        <p:nvSpPr>
          <p:cNvPr id="14" name="Овальная выноска 13"/>
          <p:cNvSpPr/>
          <p:nvPr/>
        </p:nvSpPr>
        <p:spPr>
          <a:xfrm>
            <a:off x="142844" y="3929066"/>
            <a:ext cx="1500166" cy="121444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Box 15"/>
          <p:cNvSpPr txBox="1"/>
          <p:nvPr/>
        </p:nvSpPr>
        <p:spPr>
          <a:xfrm>
            <a:off x="285720" y="4214818"/>
            <a:ext cx="1000132" cy="285752"/>
          </a:xfrm>
          <a:prstGeom prst="rect">
            <a:avLst/>
          </a:prstGeom>
          <a:noFill/>
        </p:spPr>
        <p:txBody>
          <a:bodyPr wrap="square" rtlCol="0">
            <a:spAutoFit/>
          </a:bodyPr>
          <a:lstStyle/>
          <a:p>
            <a:r>
              <a:rPr lang="ru-RU" sz="1200" dirty="0" smtClean="0"/>
              <a:t>Прелюдия</a:t>
            </a:r>
            <a:endParaRPr lang="ru-RU" sz="1200" dirty="0"/>
          </a:p>
        </p:txBody>
      </p:sp>
    </p:spTree>
  </p:cSld>
  <p:clrMapOvr>
    <a:masterClrMapping/>
  </p:clrMapOvr>
  <p:transition>
    <p:cover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4"/>
          <p:cNvSpPr>
            <a:spLocks noChangeArrowheads="1"/>
          </p:cNvSpPr>
          <p:nvPr/>
        </p:nvSpPr>
        <p:spPr bwMode="auto">
          <a:xfrm>
            <a:off x="539750" y="333375"/>
            <a:ext cx="8207375" cy="1042988"/>
          </a:xfrm>
          <a:prstGeom prst="bevel">
            <a:avLst>
              <a:gd name="adj" fmla="val 12500"/>
            </a:avLst>
          </a:prstGeom>
          <a:solidFill>
            <a:srgbClr val="FF9933"/>
          </a:solidFill>
          <a:ln w="9525">
            <a:solidFill>
              <a:schemeClr val="tx1"/>
            </a:solidFill>
            <a:miter lim="800000"/>
            <a:headEnd/>
            <a:tailEnd/>
          </a:ln>
        </p:spPr>
        <p:txBody>
          <a:bodyPr wrap="none" anchor="ctr"/>
          <a:lstStyle/>
          <a:p>
            <a:pPr algn="ctr"/>
            <a:r>
              <a:rPr lang="ru-RU" altLang="ru-RU" dirty="0">
                <a:solidFill>
                  <a:schemeClr val="tx2"/>
                </a:solidFill>
              </a:rPr>
              <a:t>Классические исследования подросткового возраста</a:t>
            </a:r>
            <a:endParaRPr lang="en-US" altLang="ru-RU" dirty="0">
              <a:solidFill>
                <a:schemeClr val="tx2"/>
              </a:solidFill>
            </a:endParaRPr>
          </a:p>
          <a:p>
            <a:pPr algn="ctr"/>
            <a:r>
              <a:rPr lang="ru-RU" altLang="ru-RU" dirty="0">
                <a:solidFill>
                  <a:schemeClr val="tx2"/>
                </a:solidFill>
              </a:rPr>
              <a:t> во второй половине </a:t>
            </a:r>
            <a:r>
              <a:rPr lang="en-US" altLang="ru-RU" dirty="0">
                <a:solidFill>
                  <a:schemeClr val="tx2"/>
                </a:solidFill>
              </a:rPr>
              <a:t>XX </a:t>
            </a:r>
            <a:r>
              <a:rPr lang="ru-RU" altLang="ru-RU" dirty="0">
                <a:solidFill>
                  <a:schemeClr val="tx2"/>
                </a:solidFill>
              </a:rPr>
              <a:t>века</a:t>
            </a:r>
          </a:p>
        </p:txBody>
      </p:sp>
      <p:sp>
        <p:nvSpPr>
          <p:cNvPr id="19459" name="AutoShape 6"/>
          <p:cNvSpPr>
            <a:spLocks noChangeArrowheads="1"/>
          </p:cNvSpPr>
          <p:nvPr/>
        </p:nvSpPr>
        <p:spPr bwMode="auto">
          <a:xfrm>
            <a:off x="142844" y="1557338"/>
            <a:ext cx="3000396" cy="5086372"/>
          </a:xfrm>
          <a:prstGeom prst="foldedCorner">
            <a:avLst>
              <a:gd name="adj" fmla="val 12500"/>
            </a:avLst>
          </a:prstGeom>
          <a:solidFill>
            <a:srgbClr val="FCFEAE"/>
          </a:solidFill>
          <a:ln w="9525">
            <a:solidFill>
              <a:srgbClr val="FFCC66"/>
            </a:solidFill>
            <a:round/>
            <a:headEnd/>
            <a:tailEnd/>
          </a:ln>
        </p:spPr>
        <p:txBody>
          <a:bodyPr wrap="none" anchor="ctr"/>
          <a:lstStyle/>
          <a:p>
            <a:pPr algn="ctr"/>
            <a:endParaRPr lang="ru-RU" altLang="ru-RU" sz="1200" dirty="0">
              <a:latin typeface="Times New Roman" pitchFamily="18" charset="0"/>
              <a:cs typeface="Times New Roman" pitchFamily="18" charset="0"/>
            </a:endParaRPr>
          </a:p>
          <a:p>
            <a:pPr algn="ctr"/>
            <a:endParaRPr lang="ru-RU" altLang="ru-RU" sz="1200" dirty="0">
              <a:latin typeface="Times New Roman" pitchFamily="18" charset="0"/>
              <a:cs typeface="Times New Roman" pitchFamily="18" charset="0"/>
            </a:endParaRPr>
          </a:p>
          <a:p>
            <a:pPr algn="ctr"/>
            <a:r>
              <a:rPr lang="ru-RU" altLang="ru-RU" sz="1600" b="1" dirty="0" err="1">
                <a:solidFill>
                  <a:srgbClr val="FF0000"/>
                </a:solidFill>
                <a:latin typeface="Times New Roman" pitchFamily="18" charset="0"/>
                <a:cs typeface="Times New Roman" pitchFamily="18" charset="0"/>
              </a:rPr>
              <a:t>Э.Эриксон</a:t>
            </a:r>
            <a:r>
              <a:rPr lang="ru-RU" altLang="ru-RU" sz="1200" dirty="0">
                <a:latin typeface="Times New Roman" pitchFamily="18" charset="0"/>
                <a:cs typeface="Times New Roman" pitchFamily="18" charset="0"/>
              </a:rPr>
              <a:t> считал подростковый</a:t>
            </a:r>
          </a:p>
          <a:p>
            <a:pPr algn="ctr"/>
            <a:r>
              <a:rPr lang="ru-RU" altLang="ru-RU" sz="1200" dirty="0">
                <a:latin typeface="Times New Roman" pitchFamily="18" charset="0"/>
                <a:cs typeface="Times New Roman" pitchFamily="18" charset="0"/>
              </a:rPr>
              <a:t> возраст самым трудным периодом </a:t>
            </a:r>
          </a:p>
          <a:p>
            <a:pPr algn="ctr"/>
            <a:r>
              <a:rPr lang="ru-RU" altLang="ru-RU" sz="1200" dirty="0">
                <a:latin typeface="Times New Roman" pitchFamily="18" charset="0"/>
                <a:cs typeface="Times New Roman" pitchFamily="18" charset="0"/>
              </a:rPr>
              <a:t>человеческой жизни.</a:t>
            </a:r>
          </a:p>
          <a:p>
            <a:pPr algn="ctr"/>
            <a:r>
              <a:rPr lang="ru-RU" altLang="ru-RU" sz="1200" dirty="0">
                <a:latin typeface="Times New Roman" pitchFamily="18" charset="0"/>
                <a:cs typeface="Times New Roman" pitchFamily="18" charset="0"/>
              </a:rPr>
              <a:t> </a:t>
            </a:r>
            <a:r>
              <a:rPr lang="ru-RU" altLang="ru-RU" sz="1200" b="1" dirty="0">
                <a:latin typeface="Times New Roman" pitchFamily="18" charset="0"/>
                <a:cs typeface="Times New Roman" pitchFamily="18" charset="0"/>
              </a:rPr>
              <a:t>Психологическая напряжённость, </a:t>
            </a:r>
          </a:p>
          <a:p>
            <a:pPr algn="ctr"/>
            <a:r>
              <a:rPr lang="ru-RU" altLang="ru-RU" sz="1200" b="1" dirty="0">
                <a:latin typeface="Times New Roman" pitchFamily="18" charset="0"/>
                <a:cs typeface="Times New Roman" pitchFamily="18" charset="0"/>
              </a:rPr>
              <a:t>которая сопутствует формированию</a:t>
            </a:r>
          </a:p>
          <a:p>
            <a:pPr algn="ctr"/>
            <a:r>
              <a:rPr lang="ru-RU" altLang="ru-RU" sz="1200" b="1" dirty="0">
                <a:latin typeface="Times New Roman" pitchFamily="18" charset="0"/>
                <a:cs typeface="Times New Roman" pitchFamily="18" charset="0"/>
              </a:rPr>
              <a:t> целостности личности зависит не </a:t>
            </a:r>
          </a:p>
          <a:p>
            <a:pPr algn="ctr"/>
            <a:r>
              <a:rPr lang="ru-RU" altLang="ru-RU" sz="1200" b="1" dirty="0">
                <a:latin typeface="Times New Roman" pitchFamily="18" charset="0"/>
                <a:cs typeface="Times New Roman" pitchFamily="18" charset="0"/>
              </a:rPr>
              <a:t>только от биологического созревания,</a:t>
            </a:r>
          </a:p>
          <a:p>
            <a:pPr algn="ctr"/>
            <a:r>
              <a:rPr lang="ru-RU" altLang="ru-RU" sz="1200" b="1" dirty="0">
                <a:latin typeface="Times New Roman" pitchFamily="18" charset="0"/>
                <a:cs typeface="Times New Roman" pitchFamily="18" charset="0"/>
              </a:rPr>
              <a:t> личной биографии, но и </a:t>
            </a:r>
            <a:r>
              <a:rPr lang="ru-RU" altLang="ru-RU" sz="1200" b="1" u="sng" dirty="0">
                <a:latin typeface="Times New Roman" pitchFamily="18" charset="0"/>
                <a:cs typeface="Times New Roman" pitchFamily="18" charset="0"/>
              </a:rPr>
              <a:t>от духовной</a:t>
            </a:r>
          </a:p>
          <a:p>
            <a:pPr algn="ctr"/>
            <a:r>
              <a:rPr lang="ru-RU" altLang="ru-RU" sz="1200" b="1" u="sng" dirty="0">
                <a:latin typeface="Times New Roman" pitchFamily="18" charset="0"/>
                <a:cs typeface="Times New Roman" pitchFamily="18" charset="0"/>
              </a:rPr>
              <a:t> атмосферы общества</a:t>
            </a:r>
            <a:r>
              <a:rPr lang="ru-RU" altLang="ru-RU" sz="1200" b="1" dirty="0">
                <a:latin typeface="Times New Roman" pitchFamily="18" charset="0"/>
                <a:cs typeface="Times New Roman" pitchFamily="18" charset="0"/>
              </a:rPr>
              <a:t>, в котором человек</a:t>
            </a:r>
          </a:p>
          <a:p>
            <a:pPr algn="ctr"/>
            <a:r>
              <a:rPr lang="ru-RU" altLang="ru-RU" sz="1200" b="1" dirty="0">
                <a:latin typeface="Times New Roman" pitchFamily="18" charset="0"/>
                <a:cs typeface="Times New Roman" pitchFamily="18" charset="0"/>
              </a:rPr>
              <a:t> живёт, от внутренней противоречивости </a:t>
            </a:r>
          </a:p>
          <a:p>
            <a:pPr algn="ctr"/>
            <a:r>
              <a:rPr lang="ru-RU" altLang="ru-RU" sz="1200" b="1" dirty="0">
                <a:latin typeface="Times New Roman" pitchFamily="18" charset="0"/>
                <a:cs typeface="Times New Roman" pitchFamily="18" charset="0"/>
              </a:rPr>
              <a:t>общественной идеологии.</a:t>
            </a:r>
            <a:r>
              <a:rPr lang="ru-RU" altLang="ru-RU" sz="1200" dirty="0">
                <a:latin typeface="Times New Roman" pitchFamily="18" charset="0"/>
                <a:cs typeface="Times New Roman" pitchFamily="18" charset="0"/>
              </a:rPr>
              <a:t> </a:t>
            </a:r>
            <a:endParaRPr lang="ru-RU" altLang="ru-RU" sz="1200" dirty="0" smtClean="0">
              <a:latin typeface="Times New Roman" pitchFamily="18" charset="0"/>
              <a:cs typeface="Times New Roman" pitchFamily="18" charset="0"/>
            </a:endParaRPr>
          </a:p>
          <a:p>
            <a:r>
              <a:rPr lang="ru-RU" altLang="ru-RU" sz="1200" dirty="0" smtClean="0">
                <a:latin typeface="Times New Roman" pitchFamily="18" charset="0"/>
                <a:cs typeface="Times New Roman" pitchFamily="18" charset="0"/>
              </a:rPr>
              <a:t>Он </a:t>
            </a:r>
            <a:r>
              <a:rPr lang="ru-RU" altLang="ru-RU" sz="1200" dirty="0">
                <a:latin typeface="Times New Roman" pitchFamily="18" charset="0"/>
                <a:cs typeface="Times New Roman" pitchFamily="18" charset="0"/>
              </a:rPr>
              <a:t>считал, </a:t>
            </a:r>
            <a:r>
              <a:rPr lang="ru-RU" altLang="ru-RU" sz="1200" dirty="0" smtClean="0">
                <a:latin typeface="Times New Roman" pitchFamily="18" charset="0"/>
                <a:cs typeface="Times New Roman" pitchFamily="18" charset="0"/>
              </a:rPr>
              <a:t>что </a:t>
            </a:r>
            <a:r>
              <a:rPr lang="ru-RU" altLang="ru-RU" sz="1200" dirty="0">
                <a:latin typeface="Times New Roman" pitchFamily="18" charset="0"/>
                <a:cs typeface="Times New Roman" pitchFamily="18" charset="0"/>
              </a:rPr>
              <a:t>человек нуждается в новой</a:t>
            </a:r>
          </a:p>
          <a:p>
            <a:r>
              <a:rPr lang="ru-RU" altLang="ru-RU" sz="1200" dirty="0">
                <a:latin typeface="Times New Roman" pitchFamily="18" charset="0"/>
                <a:cs typeface="Times New Roman" pitchFamily="18" charset="0"/>
              </a:rPr>
              <a:t> идеологической ориентации. </a:t>
            </a:r>
            <a:endParaRPr lang="ru-RU" altLang="ru-RU" sz="1200" dirty="0" smtClean="0">
              <a:latin typeface="Times New Roman" pitchFamily="18" charset="0"/>
              <a:cs typeface="Times New Roman" pitchFamily="18" charset="0"/>
            </a:endParaRPr>
          </a:p>
          <a:p>
            <a:r>
              <a:rPr lang="ru-RU" altLang="ru-RU" sz="1200" dirty="0" smtClean="0">
                <a:latin typeface="Times New Roman" pitchFamily="18" charset="0"/>
                <a:cs typeface="Times New Roman" pitchFamily="18" charset="0"/>
              </a:rPr>
              <a:t>Под  </a:t>
            </a:r>
            <a:r>
              <a:rPr lang="ru-RU" altLang="ru-RU" sz="1200" dirty="0">
                <a:latin typeface="Times New Roman" pitchFamily="18" charset="0"/>
                <a:cs typeface="Times New Roman" pitchFamily="18" charset="0"/>
              </a:rPr>
              <a:t>идеологией </a:t>
            </a:r>
            <a:r>
              <a:rPr lang="ru-RU" altLang="ru-RU" sz="1200" dirty="0" err="1">
                <a:latin typeface="Times New Roman" pitchFamily="18" charset="0"/>
                <a:cs typeface="Times New Roman" pitchFamily="18" charset="0"/>
              </a:rPr>
              <a:t>Эриксон</a:t>
            </a:r>
            <a:r>
              <a:rPr lang="ru-RU" altLang="ru-RU" sz="1200" dirty="0">
                <a:latin typeface="Times New Roman" pitchFamily="18" charset="0"/>
                <a:cs typeface="Times New Roman" pitchFamily="18" charset="0"/>
              </a:rPr>
              <a:t> </a:t>
            </a:r>
            <a:r>
              <a:rPr lang="ru-RU" altLang="ru-RU" sz="1200" dirty="0" smtClean="0">
                <a:latin typeface="Times New Roman" pitchFamily="18" charset="0"/>
                <a:cs typeface="Times New Roman" pitchFamily="18" charset="0"/>
              </a:rPr>
              <a:t>понимал  </a:t>
            </a:r>
            <a:endParaRPr lang="ru-RU" altLang="ru-RU" sz="1200" dirty="0">
              <a:latin typeface="Times New Roman" pitchFamily="18" charset="0"/>
              <a:cs typeface="Times New Roman" pitchFamily="18" charset="0"/>
            </a:endParaRPr>
          </a:p>
          <a:p>
            <a:r>
              <a:rPr lang="ru-RU" altLang="ru-RU" sz="1200" dirty="0">
                <a:latin typeface="Times New Roman" pitchFamily="18" charset="0"/>
                <a:cs typeface="Times New Roman" pitchFamily="18" charset="0"/>
              </a:rPr>
              <a:t>бессознательную </a:t>
            </a:r>
            <a:r>
              <a:rPr lang="ru-RU" altLang="ru-RU" sz="1200" dirty="0" smtClean="0">
                <a:latin typeface="Times New Roman" pitchFamily="18" charset="0"/>
                <a:cs typeface="Times New Roman" pitchFamily="18" charset="0"/>
              </a:rPr>
              <a:t>тенденцию человека</a:t>
            </a:r>
          </a:p>
          <a:p>
            <a:r>
              <a:rPr lang="ru-RU" altLang="ru-RU" sz="1200" dirty="0" smtClean="0">
                <a:latin typeface="Times New Roman" pitchFamily="18" charset="0"/>
                <a:cs typeface="Times New Roman" pitchFamily="18" charset="0"/>
              </a:rPr>
              <a:t> подгонять  </a:t>
            </a:r>
            <a:r>
              <a:rPr lang="ru-RU" altLang="ru-RU" sz="1200" dirty="0">
                <a:latin typeface="Times New Roman" pitchFamily="18" charset="0"/>
                <a:cs typeface="Times New Roman" pitchFamily="18" charset="0"/>
              </a:rPr>
              <a:t>факты к идеям, идеи к фактам, </a:t>
            </a:r>
          </a:p>
          <a:p>
            <a:r>
              <a:rPr lang="ru-RU" altLang="ru-RU" sz="1200" dirty="0">
                <a:latin typeface="Times New Roman" pitchFamily="18" charset="0"/>
                <a:cs typeface="Times New Roman" pitchFamily="18" charset="0"/>
              </a:rPr>
              <a:t>чтобы создать картину мира, </a:t>
            </a:r>
            <a:r>
              <a:rPr lang="ru-RU" altLang="ru-RU" sz="1200" dirty="0" smtClean="0">
                <a:latin typeface="Times New Roman" pitchFamily="18" charset="0"/>
                <a:cs typeface="Times New Roman" pitchFamily="18" charset="0"/>
              </a:rPr>
              <a:t>достаточно </a:t>
            </a:r>
          </a:p>
          <a:p>
            <a:r>
              <a:rPr lang="ru-RU" altLang="ru-RU" sz="1200" dirty="0" smtClean="0">
                <a:latin typeface="Times New Roman" pitchFamily="18" charset="0"/>
                <a:cs typeface="Times New Roman" pitchFamily="18" charset="0"/>
              </a:rPr>
              <a:t>убедительную </a:t>
            </a:r>
            <a:r>
              <a:rPr lang="ru-RU" altLang="ru-RU" sz="1200" dirty="0">
                <a:latin typeface="Times New Roman" pitchFamily="18" charset="0"/>
                <a:cs typeface="Times New Roman" pitchFamily="18" charset="0"/>
              </a:rPr>
              <a:t>для </a:t>
            </a:r>
            <a:r>
              <a:rPr lang="ru-RU" altLang="ru-RU" sz="1200" dirty="0" smtClean="0">
                <a:latin typeface="Times New Roman" pitchFamily="18" charset="0"/>
                <a:cs typeface="Times New Roman" pitchFamily="18" charset="0"/>
              </a:rPr>
              <a:t> поддержания </a:t>
            </a:r>
            <a:r>
              <a:rPr lang="ru-RU" altLang="ru-RU" sz="1200" dirty="0">
                <a:latin typeface="Times New Roman" pitchFamily="18" charset="0"/>
                <a:cs typeface="Times New Roman" pitchFamily="18" charset="0"/>
              </a:rPr>
              <a:t>чувства </a:t>
            </a:r>
            <a:endParaRPr lang="ru-RU" altLang="ru-RU" sz="1200" dirty="0" smtClean="0">
              <a:latin typeface="Times New Roman" pitchFamily="18" charset="0"/>
              <a:cs typeface="Times New Roman" pitchFamily="18" charset="0"/>
            </a:endParaRPr>
          </a:p>
          <a:p>
            <a:r>
              <a:rPr lang="ru-RU" altLang="ru-RU" sz="1200" dirty="0" smtClean="0">
                <a:latin typeface="Times New Roman" pitchFamily="18" charset="0"/>
                <a:cs typeface="Times New Roman" pitchFamily="18" charset="0"/>
              </a:rPr>
              <a:t>Коллективной  </a:t>
            </a:r>
            <a:r>
              <a:rPr lang="ru-RU" altLang="ru-RU" sz="1200" dirty="0">
                <a:latin typeface="Times New Roman" pitchFamily="18" charset="0"/>
                <a:cs typeface="Times New Roman" pitchFamily="18" charset="0"/>
              </a:rPr>
              <a:t>и индивидуальной </a:t>
            </a:r>
            <a:endParaRPr lang="ru-RU" altLang="ru-RU" sz="1200" dirty="0" smtClean="0">
              <a:latin typeface="Times New Roman" pitchFamily="18" charset="0"/>
              <a:cs typeface="Times New Roman" pitchFamily="18" charset="0"/>
            </a:endParaRPr>
          </a:p>
          <a:p>
            <a:r>
              <a:rPr lang="ru-RU" altLang="ru-RU" sz="1200" dirty="0" smtClean="0">
                <a:latin typeface="Times New Roman" pitchFamily="18" charset="0"/>
                <a:cs typeface="Times New Roman" pitchFamily="18" charset="0"/>
              </a:rPr>
              <a:t>идентичности</a:t>
            </a:r>
            <a:r>
              <a:rPr lang="ru-RU" altLang="ru-RU" sz="1200" dirty="0">
                <a:latin typeface="Times New Roman" pitchFamily="18" charset="0"/>
                <a:cs typeface="Times New Roman" pitchFamily="18" charset="0"/>
              </a:rPr>
              <a:t>.</a:t>
            </a:r>
          </a:p>
          <a:p>
            <a:r>
              <a:rPr lang="ru-RU" altLang="ru-RU" sz="1200" dirty="0" smtClean="0">
                <a:latin typeface="Times New Roman" pitchFamily="18" charset="0"/>
                <a:cs typeface="Times New Roman" pitchFamily="18" charset="0"/>
              </a:rPr>
              <a:t>   Идентичность </a:t>
            </a:r>
            <a:r>
              <a:rPr lang="ru-RU" altLang="ru-RU" sz="1200" dirty="0">
                <a:latin typeface="Times New Roman" pitchFamily="18" charset="0"/>
                <a:cs typeface="Times New Roman" pitchFamily="18" charset="0"/>
              </a:rPr>
              <a:t>он понимал как</a:t>
            </a:r>
          </a:p>
          <a:p>
            <a:r>
              <a:rPr lang="ru-RU" altLang="ru-RU" sz="1200" dirty="0">
                <a:latin typeface="Times New Roman" pitchFamily="18" charset="0"/>
                <a:cs typeface="Times New Roman" pitchFamily="18" charset="0"/>
              </a:rPr>
              <a:t> чувство внутренней </a:t>
            </a:r>
            <a:r>
              <a:rPr lang="ru-RU" altLang="ru-RU" sz="1200" dirty="0" smtClean="0">
                <a:latin typeface="Times New Roman" pitchFamily="18" charset="0"/>
                <a:cs typeface="Times New Roman" pitchFamily="18" charset="0"/>
              </a:rPr>
              <a:t>преемственности,</a:t>
            </a:r>
            <a:endParaRPr lang="ru-RU" altLang="ru-RU" sz="1200" dirty="0">
              <a:latin typeface="Times New Roman" pitchFamily="18" charset="0"/>
              <a:cs typeface="Times New Roman" pitchFamily="18" charset="0"/>
            </a:endParaRPr>
          </a:p>
          <a:p>
            <a:r>
              <a:rPr lang="ru-RU" altLang="ru-RU" sz="1200" dirty="0">
                <a:latin typeface="Times New Roman" pitchFamily="18" charset="0"/>
                <a:cs typeface="Times New Roman" pitchFamily="18" charset="0"/>
              </a:rPr>
              <a:t>константность самости в потоке</a:t>
            </a:r>
          </a:p>
          <a:p>
            <a:r>
              <a:rPr lang="ru-RU" altLang="ru-RU" sz="1200" dirty="0">
                <a:latin typeface="Times New Roman" pitchFamily="18" charset="0"/>
                <a:cs typeface="Times New Roman" pitchFamily="18" charset="0"/>
              </a:rPr>
              <a:t>постоянных временных изменений, </a:t>
            </a:r>
          </a:p>
          <a:p>
            <a:r>
              <a:rPr lang="ru-RU" altLang="ru-RU" sz="1200" dirty="0">
                <a:latin typeface="Times New Roman" pitchFamily="18" charset="0"/>
                <a:cs typeface="Times New Roman" pitchFamily="18" charset="0"/>
              </a:rPr>
              <a:t>метаморфоз личностного развития. </a:t>
            </a:r>
          </a:p>
        </p:txBody>
      </p:sp>
      <p:sp>
        <p:nvSpPr>
          <p:cNvPr id="19460" name="AutoShape 7"/>
          <p:cNvSpPr>
            <a:spLocks noChangeArrowheads="1"/>
          </p:cNvSpPr>
          <p:nvPr/>
        </p:nvSpPr>
        <p:spPr bwMode="auto">
          <a:xfrm>
            <a:off x="6443663" y="1557338"/>
            <a:ext cx="2376487" cy="4943496"/>
          </a:xfrm>
          <a:prstGeom prst="foldedCorner">
            <a:avLst>
              <a:gd name="adj" fmla="val 12500"/>
            </a:avLst>
          </a:prstGeom>
          <a:solidFill>
            <a:srgbClr val="FCFEAE"/>
          </a:solidFill>
          <a:ln w="9525">
            <a:solidFill>
              <a:srgbClr val="FFCC66"/>
            </a:solidFill>
            <a:round/>
            <a:headEnd/>
            <a:tailEnd/>
          </a:ln>
        </p:spPr>
        <p:txBody>
          <a:bodyPr wrap="none" anchor="ctr"/>
          <a:lstStyle/>
          <a:p>
            <a:pPr algn="ctr"/>
            <a:endParaRPr lang="ru-RU" altLang="ru-RU" sz="1200" dirty="0">
              <a:latin typeface="Times New Roman" pitchFamily="18" charset="0"/>
              <a:cs typeface="Times New Roman" pitchFamily="18" charset="0"/>
            </a:endParaRPr>
          </a:p>
          <a:p>
            <a:pPr algn="ctr"/>
            <a:endParaRPr lang="ru-RU" altLang="ru-RU" sz="1200" dirty="0">
              <a:latin typeface="Times New Roman" pitchFamily="18" charset="0"/>
              <a:cs typeface="Times New Roman" pitchFamily="18" charset="0"/>
            </a:endParaRPr>
          </a:p>
          <a:p>
            <a:pPr algn="ctr"/>
            <a:r>
              <a:rPr lang="ru-RU" altLang="ru-RU" sz="1600" b="1" dirty="0">
                <a:solidFill>
                  <a:srgbClr val="FF0000"/>
                </a:solidFill>
                <a:latin typeface="Times New Roman" pitchFamily="18" charset="0"/>
                <a:cs typeface="Times New Roman" pitchFamily="18" charset="0"/>
              </a:rPr>
              <a:t>Ж. Пиаже </a:t>
            </a:r>
            <a:r>
              <a:rPr lang="ru-RU" altLang="ru-RU" sz="1200" dirty="0">
                <a:latin typeface="Times New Roman" pitchFamily="18" charset="0"/>
                <a:cs typeface="Times New Roman" pitchFamily="18" charset="0"/>
              </a:rPr>
              <a:t>считал, что </a:t>
            </a:r>
          </a:p>
          <a:p>
            <a:pPr algn="ctr"/>
            <a:r>
              <a:rPr lang="ru-RU" altLang="ru-RU" sz="1200" dirty="0">
                <a:latin typeface="Times New Roman" pitchFamily="18" charset="0"/>
                <a:cs typeface="Times New Roman" pitchFamily="18" charset="0"/>
              </a:rPr>
              <a:t>в подростковом возрасте</a:t>
            </a:r>
          </a:p>
          <a:p>
            <a:pPr algn="ctr"/>
            <a:r>
              <a:rPr lang="ru-RU" altLang="ru-RU" sz="1200" dirty="0">
                <a:latin typeface="Times New Roman" pitchFamily="18" charset="0"/>
                <a:cs typeface="Times New Roman" pitchFamily="18" charset="0"/>
              </a:rPr>
              <a:t> окончательно формируется</a:t>
            </a:r>
          </a:p>
          <a:p>
            <a:pPr algn="ctr"/>
            <a:r>
              <a:rPr lang="ru-RU" altLang="ru-RU" sz="1200" dirty="0">
                <a:latin typeface="Times New Roman" pitchFamily="18" charset="0"/>
                <a:cs typeface="Times New Roman" pitchFamily="18" charset="0"/>
              </a:rPr>
              <a:t> личность, строится программа </a:t>
            </a:r>
          </a:p>
          <a:p>
            <a:pPr algn="ctr"/>
            <a:r>
              <a:rPr lang="ru-RU" altLang="ru-RU" sz="1200" dirty="0">
                <a:latin typeface="Times New Roman" pitchFamily="18" charset="0"/>
                <a:cs typeface="Times New Roman" pitchFamily="18" charset="0"/>
              </a:rPr>
              <a:t>жизни. Для создания программы </a:t>
            </a:r>
          </a:p>
          <a:p>
            <a:pPr algn="ctr"/>
            <a:r>
              <a:rPr lang="ru-RU" altLang="ru-RU" sz="1200" dirty="0">
                <a:latin typeface="Times New Roman" pitchFamily="18" charset="0"/>
                <a:cs typeface="Times New Roman" pitchFamily="18" charset="0"/>
              </a:rPr>
              <a:t>жизни необходимо развитие </a:t>
            </a:r>
          </a:p>
          <a:p>
            <a:pPr algn="ctr"/>
            <a:r>
              <a:rPr lang="ru-RU" altLang="ru-RU" sz="1200" b="1" u="sng" dirty="0">
                <a:latin typeface="Times New Roman" pitchFamily="18" charset="0"/>
                <a:cs typeface="Times New Roman" pitchFamily="18" charset="0"/>
              </a:rPr>
              <a:t>гипотетико-дедуктивного</a:t>
            </a:r>
          </a:p>
          <a:p>
            <a:pPr algn="ctr"/>
            <a:r>
              <a:rPr lang="ru-RU" altLang="ru-RU" sz="1200" b="1" u="sng" dirty="0">
                <a:latin typeface="Times New Roman" pitchFamily="18" charset="0"/>
                <a:cs typeface="Times New Roman" pitchFamily="18" charset="0"/>
              </a:rPr>
              <a:t> мышления</a:t>
            </a:r>
            <a:r>
              <a:rPr lang="ru-RU" altLang="ru-RU" sz="1200" dirty="0">
                <a:latin typeface="Times New Roman" pitchFamily="18" charset="0"/>
                <a:cs typeface="Times New Roman" pitchFamily="18" charset="0"/>
              </a:rPr>
              <a:t>. Строя план своей</a:t>
            </a:r>
          </a:p>
          <a:p>
            <a:pPr algn="ctr"/>
            <a:r>
              <a:rPr lang="ru-RU" altLang="ru-RU" sz="1200" dirty="0">
                <a:latin typeface="Times New Roman" pitchFamily="18" charset="0"/>
                <a:cs typeface="Times New Roman" pitchFamily="18" charset="0"/>
              </a:rPr>
              <a:t> будущей жизни, подросток </a:t>
            </a:r>
          </a:p>
          <a:p>
            <a:pPr algn="ctr"/>
            <a:r>
              <a:rPr lang="ru-RU" altLang="ru-RU" sz="1200" dirty="0">
                <a:latin typeface="Times New Roman" pitchFamily="18" charset="0"/>
                <a:cs typeface="Times New Roman" pitchFamily="18" charset="0"/>
              </a:rPr>
              <a:t>приписывает себе существенную</a:t>
            </a:r>
          </a:p>
          <a:p>
            <a:pPr algn="ctr"/>
            <a:r>
              <a:rPr lang="ru-RU" altLang="ru-RU" sz="1200" dirty="0">
                <a:latin typeface="Times New Roman" pitchFamily="18" charset="0"/>
                <a:cs typeface="Times New Roman" pitchFamily="18" charset="0"/>
              </a:rPr>
              <a:t> роль в спасении человечества и </a:t>
            </a:r>
          </a:p>
          <a:p>
            <a:pPr algn="ctr"/>
            <a:r>
              <a:rPr lang="ru-RU" altLang="ru-RU" sz="1200" dirty="0">
                <a:latin typeface="Times New Roman" pitchFamily="18" charset="0"/>
                <a:cs typeface="Times New Roman" pitchFamily="18" charset="0"/>
              </a:rPr>
              <a:t>организует свой план жизни в </a:t>
            </a:r>
          </a:p>
          <a:p>
            <a:pPr algn="ctr"/>
            <a:r>
              <a:rPr lang="ru-RU" altLang="ru-RU" sz="1200" dirty="0">
                <a:latin typeface="Times New Roman" pitchFamily="18" charset="0"/>
                <a:cs typeface="Times New Roman" pitchFamily="18" charset="0"/>
              </a:rPr>
              <a:t>зависимости от подобной цели. </a:t>
            </a:r>
          </a:p>
          <a:p>
            <a:pPr algn="ctr"/>
            <a:r>
              <a:rPr lang="ru-RU" altLang="ru-RU" sz="1200" dirty="0">
                <a:latin typeface="Times New Roman" pitchFamily="18" charset="0"/>
                <a:cs typeface="Times New Roman" pitchFamily="18" charset="0"/>
              </a:rPr>
              <a:t>В возрасте от 11-12 и до 14-15 лет</a:t>
            </a:r>
          </a:p>
          <a:p>
            <a:pPr algn="ctr"/>
            <a:r>
              <a:rPr lang="ru-RU" altLang="ru-RU" sz="1200" b="1" u="sng" dirty="0">
                <a:latin typeface="Times New Roman" pitchFamily="18" charset="0"/>
                <a:cs typeface="Times New Roman" pitchFamily="18" charset="0"/>
              </a:rPr>
              <a:t>возникает новая форма</a:t>
            </a:r>
          </a:p>
          <a:p>
            <a:pPr algn="ctr"/>
            <a:r>
              <a:rPr lang="ru-RU" altLang="ru-RU" sz="1200" b="1" u="sng" dirty="0">
                <a:latin typeface="Times New Roman" pitchFamily="18" charset="0"/>
                <a:cs typeface="Times New Roman" pitchFamily="18" charset="0"/>
              </a:rPr>
              <a:t> эгоцентризма</a:t>
            </a:r>
            <a:r>
              <a:rPr lang="ru-RU" altLang="ru-RU" sz="1200" dirty="0">
                <a:latin typeface="Times New Roman" pitchFamily="18" charset="0"/>
                <a:cs typeface="Times New Roman" pitchFamily="18" charset="0"/>
              </a:rPr>
              <a:t>. Пиаже назвал её </a:t>
            </a:r>
          </a:p>
          <a:p>
            <a:pPr algn="ctr"/>
            <a:r>
              <a:rPr lang="ru-RU" altLang="ru-RU" sz="1200" b="1" u="sng" dirty="0">
                <a:latin typeface="Times New Roman" pitchFamily="18" charset="0"/>
                <a:cs typeface="Times New Roman" pitchFamily="18" charset="0"/>
              </a:rPr>
              <a:t>«наивным идеализмом» </a:t>
            </a:r>
            <a:r>
              <a:rPr lang="ru-RU" altLang="ru-RU" sz="1200" dirty="0">
                <a:latin typeface="Times New Roman" pitchFamily="18" charset="0"/>
                <a:cs typeface="Times New Roman" pitchFamily="18" charset="0"/>
              </a:rPr>
              <a:t>подростка, </a:t>
            </a:r>
          </a:p>
          <a:p>
            <a:pPr algn="ctr"/>
            <a:r>
              <a:rPr lang="ru-RU" altLang="ru-RU" sz="1200" b="1" dirty="0" smtClean="0">
                <a:latin typeface="Times New Roman" pitchFamily="18" charset="0"/>
                <a:cs typeface="Times New Roman" pitchFamily="18" charset="0"/>
              </a:rPr>
              <a:t>стремящегося </a:t>
            </a:r>
            <a:r>
              <a:rPr lang="ru-RU" altLang="ru-RU" sz="1200" b="1" dirty="0">
                <a:latin typeface="Times New Roman" pitchFamily="18" charset="0"/>
                <a:cs typeface="Times New Roman" pitchFamily="18" charset="0"/>
              </a:rPr>
              <a:t>к переустройству </a:t>
            </a:r>
          </a:p>
          <a:p>
            <a:r>
              <a:rPr lang="ru-RU" altLang="ru-RU" sz="1200" b="1" dirty="0">
                <a:latin typeface="Times New Roman" pitchFamily="18" charset="0"/>
                <a:cs typeface="Times New Roman" pitchFamily="18" charset="0"/>
              </a:rPr>
              <a:t>мира. </a:t>
            </a:r>
            <a:r>
              <a:rPr lang="ru-RU" altLang="ru-RU" sz="1200" b="1" dirty="0" smtClean="0">
                <a:latin typeface="Times New Roman" pitchFamily="18" charset="0"/>
                <a:cs typeface="Times New Roman" pitchFamily="18" charset="0"/>
              </a:rPr>
              <a:t>  </a:t>
            </a:r>
            <a:r>
              <a:rPr lang="ru-RU" altLang="ru-RU" sz="1200" dirty="0" smtClean="0">
                <a:latin typeface="Times New Roman" pitchFamily="18" charset="0"/>
                <a:cs typeface="Times New Roman" pitchFamily="18" charset="0"/>
              </a:rPr>
              <a:t>Достигнув </a:t>
            </a:r>
            <a:endParaRPr lang="ru-RU" altLang="ru-RU" sz="1200" dirty="0">
              <a:latin typeface="Times New Roman" pitchFamily="18" charset="0"/>
              <a:cs typeface="Times New Roman" pitchFamily="18" charset="0"/>
            </a:endParaRPr>
          </a:p>
          <a:p>
            <a:pPr algn="ctr"/>
            <a:r>
              <a:rPr lang="ru-RU" altLang="ru-RU" sz="1200" dirty="0" err="1">
                <a:latin typeface="Times New Roman" pitchFamily="18" charset="0"/>
                <a:cs typeface="Times New Roman" pitchFamily="18" charset="0"/>
              </a:rPr>
              <a:t>формально-операциональной</a:t>
            </a:r>
            <a:r>
              <a:rPr lang="ru-RU" altLang="ru-RU" sz="1200" dirty="0">
                <a:latin typeface="Times New Roman" pitchFamily="18" charset="0"/>
                <a:cs typeface="Times New Roman" pitchFamily="18" charset="0"/>
              </a:rPr>
              <a:t> стадии</a:t>
            </a:r>
          </a:p>
          <a:p>
            <a:pPr algn="ctr"/>
            <a:r>
              <a:rPr lang="ru-RU" altLang="ru-RU" sz="1200" dirty="0">
                <a:latin typeface="Times New Roman" pitchFamily="18" charset="0"/>
                <a:cs typeface="Times New Roman" pitchFamily="18" charset="0"/>
              </a:rPr>
              <a:t>в развитии мышления, подросток</a:t>
            </a:r>
          </a:p>
          <a:p>
            <a:pPr algn="ctr"/>
            <a:r>
              <a:rPr lang="ru-RU" altLang="ru-RU" sz="1200" dirty="0">
                <a:latin typeface="Times New Roman" pitchFamily="18" charset="0"/>
                <a:cs typeface="Times New Roman" pitchFamily="18" charset="0"/>
              </a:rPr>
              <a:t> </a:t>
            </a:r>
            <a:r>
              <a:rPr lang="ru-RU" altLang="ru-RU" sz="1200" b="1" dirty="0">
                <a:latin typeface="Times New Roman" pitchFamily="18" charset="0"/>
                <a:cs typeface="Times New Roman" pitchFamily="18" charset="0"/>
              </a:rPr>
              <a:t>начинает рассуждать на основе</a:t>
            </a:r>
          </a:p>
          <a:p>
            <a:pPr algn="ctr"/>
            <a:r>
              <a:rPr lang="ru-RU" altLang="ru-RU" sz="1200" b="1" dirty="0">
                <a:latin typeface="Times New Roman" pitchFamily="18" charset="0"/>
                <a:cs typeface="Times New Roman" pitchFamily="18" charset="0"/>
              </a:rPr>
              <a:t> гипотез и предположений.</a:t>
            </a:r>
          </a:p>
          <a:p>
            <a:pPr algn="ctr"/>
            <a:r>
              <a:rPr lang="ru-RU" altLang="ru-RU" sz="1200" b="1" dirty="0">
                <a:latin typeface="Times New Roman" pitchFamily="18" charset="0"/>
                <a:cs typeface="Times New Roman" pitchFamily="18" charset="0"/>
              </a:rPr>
              <a:t>Он освобождается от привязанности</a:t>
            </a:r>
          </a:p>
          <a:p>
            <a:pPr algn="ctr"/>
            <a:r>
              <a:rPr lang="ru-RU" altLang="ru-RU" sz="1200" b="1" dirty="0">
                <a:latin typeface="Times New Roman" pitchFamily="18" charset="0"/>
                <a:cs typeface="Times New Roman" pitchFamily="18" charset="0"/>
              </a:rPr>
              <a:t> к конкретным предметам</a:t>
            </a:r>
            <a:r>
              <a:rPr lang="ru-RU" altLang="ru-RU" sz="1200" dirty="0">
                <a:latin typeface="Times New Roman" pitchFamily="18" charset="0"/>
                <a:cs typeface="Times New Roman" pitchFamily="18" charset="0"/>
              </a:rPr>
              <a:t>..</a:t>
            </a:r>
          </a:p>
        </p:txBody>
      </p:sp>
      <p:sp>
        <p:nvSpPr>
          <p:cNvPr id="19461" name="AutoShape 8"/>
          <p:cNvSpPr>
            <a:spLocks noChangeArrowheads="1"/>
          </p:cNvSpPr>
          <p:nvPr/>
        </p:nvSpPr>
        <p:spPr bwMode="auto">
          <a:xfrm>
            <a:off x="3348038" y="1557338"/>
            <a:ext cx="3009912" cy="4824412"/>
          </a:xfrm>
          <a:prstGeom prst="foldedCorner">
            <a:avLst>
              <a:gd name="adj" fmla="val 12500"/>
            </a:avLst>
          </a:prstGeom>
          <a:solidFill>
            <a:srgbClr val="FCFEAE"/>
          </a:solidFill>
          <a:ln w="9525">
            <a:solidFill>
              <a:srgbClr val="FFCC66"/>
            </a:solidFill>
            <a:round/>
            <a:headEnd/>
            <a:tailEnd/>
          </a:ln>
        </p:spPr>
        <p:txBody>
          <a:bodyPr wrap="none" anchor="ctr"/>
          <a:lstStyle/>
          <a:p>
            <a:pPr algn="ctr"/>
            <a:endParaRPr lang="ru-RU" altLang="ru-RU" sz="1200" dirty="0"/>
          </a:p>
          <a:p>
            <a:pPr algn="ctr"/>
            <a:endParaRPr lang="ru-RU" altLang="ru-RU" sz="1200" dirty="0"/>
          </a:p>
          <a:p>
            <a:pPr algn="ctr"/>
            <a:endParaRPr lang="ru-RU" altLang="ru-RU" sz="1200" dirty="0"/>
          </a:p>
          <a:p>
            <a:pPr algn="ctr"/>
            <a:r>
              <a:rPr lang="ru-RU" altLang="ru-RU" sz="1200" dirty="0"/>
              <a:t>Развивая идеи </a:t>
            </a:r>
            <a:r>
              <a:rPr lang="ru-RU" altLang="ru-RU" sz="1200" dirty="0" err="1"/>
              <a:t>Э.Эриксона</a:t>
            </a:r>
            <a:r>
              <a:rPr lang="ru-RU" altLang="ru-RU" sz="1200" dirty="0"/>
              <a:t>,</a:t>
            </a:r>
          </a:p>
          <a:p>
            <a:pPr algn="ctr"/>
            <a:r>
              <a:rPr lang="ru-RU" altLang="ru-RU" sz="1200" dirty="0"/>
              <a:t> американский психолог </a:t>
            </a:r>
            <a:r>
              <a:rPr lang="ru-RU" altLang="ru-RU" sz="1600" b="1" dirty="0" err="1">
                <a:solidFill>
                  <a:srgbClr val="FF0000"/>
                </a:solidFill>
              </a:rPr>
              <a:t>Дж.Марсиа</a:t>
            </a:r>
            <a:endParaRPr lang="ru-RU" altLang="ru-RU" sz="1600" b="1" dirty="0">
              <a:solidFill>
                <a:srgbClr val="FF0000"/>
              </a:solidFill>
            </a:endParaRPr>
          </a:p>
          <a:p>
            <a:pPr algn="ctr"/>
            <a:r>
              <a:rPr lang="ru-RU" altLang="ru-RU" sz="1200" dirty="0"/>
              <a:t> </a:t>
            </a:r>
            <a:r>
              <a:rPr lang="ru-RU" altLang="ru-RU" sz="1200" b="1" dirty="0">
                <a:solidFill>
                  <a:srgbClr val="FF0000"/>
                </a:solidFill>
              </a:rPr>
              <a:t>(Марша) </a:t>
            </a:r>
            <a:r>
              <a:rPr lang="ru-RU" altLang="ru-RU" sz="1200" dirty="0"/>
              <a:t>выделил четыре варианта</a:t>
            </a:r>
          </a:p>
          <a:p>
            <a:pPr algn="ctr"/>
            <a:r>
              <a:rPr lang="ru-RU" altLang="ru-RU" sz="1200" dirty="0"/>
              <a:t> развития идентичности:</a:t>
            </a:r>
          </a:p>
          <a:p>
            <a:pPr algn="ctr"/>
            <a:r>
              <a:rPr lang="ru-RU" altLang="ru-RU" sz="1200" b="1" u="sng" dirty="0"/>
              <a:t>Неопределённая идентичность </a:t>
            </a:r>
          </a:p>
          <a:p>
            <a:pPr algn="ctr"/>
            <a:r>
              <a:rPr lang="ru-RU" altLang="ru-RU" sz="1200" dirty="0"/>
              <a:t>характеризуется тем, что </a:t>
            </a:r>
          </a:p>
          <a:p>
            <a:pPr algn="ctr"/>
            <a:r>
              <a:rPr lang="ru-RU" altLang="ru-RU" sz="1200" dirty="0"/>
              <a:t>человек ещё не приобрёл чётких</a:t>
            </a:r>
          </a:p>
          <a:p>
            <a:pPr algn="ctr"/>
            <a:r>
              <a:rPr lang="ru-RU" altLang="ru-RU" sz="1200" dirty="0"/>
              <a:t> убеждений и не пережил кризис </a:t>
            </a:r>
          </a:p>
          <a:p>
            <a:pPr algn="ctr"/>
            <a:r>
              <a:rPr lang="ru-RU" altLang="ru-RU" sz="1200" dirty="0"/>
              <a:t>идентичности;</a:t>
            </a:r>
          </a:p>
          <a:p>
            <a:pPr algn="ctr"/>
            <a:r>
              <a:rPr lang="ru-RU" altLang="ru-RU" sz="1200" b="1" u="sng" dirty="0"/>
              <a:t>Предрешённая идентичность </a:t>
            </a:r>
          </a:p>
          <a:p>
            <a:pPr algn="ctr"/>
            <a:r>
              <a:rPr lang="ru-RU" altLang="ru-RU" sz="1200" dirty="0"/>
              <a:t>характеризуется  тем, что</a:t>
            </a:r>
          </a:p>
          <a:p>
            <a:pPr algn="ctr"/>
            <a:r>
              <a:rPr lang="ru-RU" altLang="ru-RU" sz="1200" dirty="0"/>
              <a:t> подросток выбирает свой</a:t>
            </a:r>
          </a:p>
          <a:p>
            <a:pPr algn="ctr"/>
            <a:r>
              <a:rPr lang="ru-RU" altLang="ru-RU" sz="1200" dirty="0"/>
              <a:t> жизненный путь не самостоятельно,</a:t>
            </a:r>
          </a:p>
          <a:p>
            <a:pPr algn="ctr"/>
            <a:r>
              <a:rPr lang="ru-RU" altLang="ru-RU" sz="1200" dirty="0"/>
              <a:t> а под влиянием других людей , </a:t>
            </a:r>
          </a:p>
          <a:p>
            <a:pPr algn="ctr"/>
            <a:r>
              <a:rPr lang="ru-RU" altLang="ru-RU" sz="1200" dirty="0"/>
              <a:t>чаще всего родителей;</a:t>
            </a:r>
          </a:p>
          <a:p>
            <a:pPr algn="ctr"/>
            <a:r>
              <a:rPr lang="ru-RU" altLang="ru-RU" sz="1200" b="1" u="sng" dirty="0"/>
              <a:t>Психосоциальный мораторий </a:t>
            </a:r>
          </a:p>
          <a:p>
            <a:pPr algn="ctr"/>
            <a:r>
              <a:rPr lang="ru-RU" altLang="ru-RU" sz="1200" dirty="0" smtClean="0"/>
              <a:t>состоит </a:t>
            </a:r>
            <a:r>
              <a:rPr lang="ru-RU" altLang="ru-RU" sz="1200" dirty="0"/>
              <a:t>в том, что подросток </a:t>
            </a:r>
          </a:p>
          <a:p>
            <a:pPr algn="ctr"/>
            <a:r>
              <a:rPr lang="ru-RU" altLang="ru-RU" sz="1200" dirty="0"/>
              <a:t>переживает кризис</a:t>
            </a:r>
          </a:p>
          <a:p>
            <a:pPr algn="ctr"/>
            <a:r>
              <a:rPr lang="ru-RU" altLang="ru-RU" sz="1200" dirty="0"/>
              <a:t> самоопределения и выбирает из </a:t>
            </a:r>
          </a:p>
          <a:p>
            <a:pPr algn="ctr"/>
            <a:r>
              <a:rPr lang="ru-RU" altLang="ru-RU" sz="1200" dirty="0"/>
              <a:t>многочисленных вариантов </a:t>
            </a:r>
          </a:p>
          <a:p>
            <a:pPr algn="ctr"/>
            <a:r>
              <a:rPr lang="ru-RU" altLang="ru-RU" sz="1200" dirty="0"/>
              <a:t>развития свой собственный путь;</a:t>
            </a:r>
          </a:p>
          <a:p>
            <a:pPr algn="ctr"/>
            <a:r>
              <a:rPr lang="ru-RU" altLang="ru-RU" sz="1200" b="1" u="sng" dirty="0"/>
              <a:t>Зрелая идентичность </a:t>
            </a:r>
            <a:r>
              <a:rPr lang="ru-RU" altLang="ru-RU" sz="1200" dirty="0"/>
              <a:t>означает,</a:t>
            </a:r>
          </a:p>
          <a:p>
            <a:pPr algn="ctr"/>
            <a:r>
              <a:rPr lang="ru-RU" altLang="ru-RU" sz="1200" dirty="0"/>
              <a:t> что кризис завершён и человек </a:t>
            </a:r>
          </a:p>
          <a:p>
            <a:pPr algn="ctr"/>
            <a:r>
              <a:rPr lang="ru-RU" altLang="ru-RU" sz="1200" dirty="0"/>
              <a:t>с полной ответственностью</a:t>
            </a:r>
          </a:p>
          <a:p>
            <a:pPr algn="ctr"/>
            <a:r>
              <a:rPr lang="ru-RU" altLang="ru-RU" sz="1200" dirty="0"/>
              <a:t> переходит к самореализации </a:t>
            </a:r>
          </a:p>
          <a:p>
            <a:pPr algn="ctr"/>
            <a:r>
              <a:rPr lang="ru-RU" altLang="ru-RU" sz="1200" dirty="0"/>
              <a:t>в практической деятельности.</a:t>
            </a:r>
          </a:p>
          <a:p>
            <a:pPr algn="ctr"/>
            <a:endParaRPr lang="ru-RU" altLang="ru-RU" sz="1200" dirty="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4"/>
          <p:cNvSpPr>
            <a:spLocks noChangeArrowheads="1"/>
          </p:cNvSpPr>
          <p:nvPr/>
        </p:nvSpPr>
        <p:spPr bwMode="auto">
          <a:xfrm>
            <a:off x="611188" y="404813"/>
            <a:ext cx="7777162" cy="1042987"/>
          </a:xfrm>
          <a:prstGeom prst="bevel">
            <a:avLst>
              <a:gd name="adj" fmla="val 12500"/>
            </a:avLst>
          </a:prstGeom>
          <a:solidFill>
            <a:srgbClr val="FF9933"/>
          </a:solidFill>
          <a:ln w="9525">
            <a:solidFill>
              <a:schemeClr val="tx1"/>
            </a:solidFill>
            <a:miter lim="800000"/>
            <a:headEnd/>
            <a:tailEnd/>
          </a:ln>
        </p:spPr>
        <p:txBody>
          <a:bodyPr wrap="none" anchor="ctr"/>
          <a:lstStyle/>
          <a:p>
            <a:pPr algn="ctr"/>
            <a:r>
              <a:rPr lang="ru-RU" altLang="ru-RU" sz="1800"/>
              <a:t>Новые тенденции в изучении отрочества ( Л.С. Выготский, </a:t>
            </a:r>
          </a:p>
          <a:p>
            <a:pPr algn="ctr"/>
            <a:r>
              <a:rPr lang="ru-RU" altLang="ru-RU" sz="1800"/>
              <a:t>А.Н. Леонтьев, Д.Б. Эльконин, Л.И. Божович)</a:t>
            </a:r>
          </a:p>
        </p:txBody>
      </p:sp>
      <p:sp>
        <p:nvSpPr>
          <p:cNvPr id="20483" name="AutoShape 5"/>
          <p:cNvSpPr>
            <a:spLocks noChangeArrowheads="1"/>
          </p:cNvSpPr>
          <p:nvPr/>
        </p:nvSpPr>
        <p:spPr bwMode="auto">
          <a:xfrm>
            <a:off x="179388" y="1628775"/>
            <a:ext cx="2879725" cy="4895850"/>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800" b="1" dirty="0">
                <a:latin typeface="Times New Roman" pitchFamily="18" charset="0"/>
                <a:cs typeface="Times New Roman" pitchFamily="18" charset="0"/>
              </a:rPr>
              <a:t>Л.С. </a:t>
            </a:r>
            <a:r>
              <a:rPr lang="ru-RU" altLang="ru-RU" sz="1800" b="1" dirty="0" err="1">
                <a:latin typeface="Times New Roman" pitchFamily="18" charset="0"/>
                <a:cs typeface="Times New Roman" pitchFamily="18" charset="0"/>
              </a:rPr>
              <a:t>Выготский</a:t>
            </a:r>
            <a:r>
              <a:rPr lang="ru-RU" altLang="ru-RU" sz="1800" b="1" dirty="0">
                <a:latin typeface="Times New Roman" pitchFamily="18" charset="0"/>
                <a:cs typeface="Times New Roman" pitchFamily="18" charset="0"/>
              </a:rPr>
              <a:t> </a:t>
            </a:r>
            <a:endParaRPr lang="en-US" altLang="ru-RU" sz="1800" b="1" dirty="0">
              <a:latin typeface="Times New Roman" pitchFamily="18" charset="0"/>
              <a:cs typeface="Times New Roman" pitchFamily="18" charset="0"/>
            </a:endParaRPr>
          </a:p>
          <a:p>
            <a:pPr algn="ctr"/>
            <a:r>
              <a:rPr lang="ru-RU" altLang="ru-RU" sz="1200" dirty="0">
                <a:latin typeface="Times New Roman" pitchFamily="18" charset="0"/>
                <a:cs typeface="Times New Roman" pitchFamily="18" charset="0"/>
              </a:rPr>
              <a:t>подробно рассматривал</a:t>
            </a:r>
          </a:p>
          <a:p>
            <a:pPr algn="ctr"/>
            <a:r>
              <a:rPr lang="ru-RU" altLang="ru-RU" sz="1200" dirty="0">
                <a:latin typeface="Times New Roman" pitchFamily="18" charset="0"/>
                <a:cs typeface="Times New Roman" pitchFamily="18" charset="0"/>
              </a:rPr>
              <a:t>проблему интересов  в переходном </a:t>
            </a:r>
          </a:p>
          <a:p>
            <a:pPr algn="ctr"/>
            <a:r>
              <a:rPr lang="ru-RU" altLang="ru-RU" sz="1200" dirty="0">
                <a:latin typeface="Times New Roman" pitchFamily="18" charset="0"/>
                <a:cs typeface="Times New Roman" pitchFamily="18" charset="0"/>
              </a:rPr>
              <a:t>возрасте. Он перечислил несколько</a:t>
            </a:r>
          </a:p>
          <a:p>
            <a:pPr algn="ctr"/>
            <a:r>
              <a:rPr lang="ru-RU" altLang="ru-RU" sz="1200" dirty="0">
                <a:latin typeface="Times New Roman" pitchFamily="18" charset="0"/>
                <a:cs typeface="Times New Roman" pitchFamily="18" charset="0"/>
              </a:rPr>
              <a:t> основных групп наиболее ярких</a:t>
            </a:r>
          </a:p>
          <a:p>
            <a:pPr algn="ctr"/>
            <a:r>
              <a:rPr lang="ru-RU" altLang="ru-RU" sz="1200" dirty="0">
                <a:latin typeface="Times New Roman" pitchFamily="18" charset="0"/>
                <a:cs typeface="Times New Roman" pitchFamily="18" charset="0"/>
              </a:rPr>
              <a:t> интересов подростков, которые</a:t>
            </a:r>
          </a:p>
          <a:p>
            <a:pPr algn="ctr"/>
            <a:r>
              <a:rPr lang="ru-RU" altLang="ru-RU" sz="1200" dirty="0">
                <a:latin typeface="Times New Roman" pitchFamily="18" charset="0"/>
                <a:cs typeface="Times New Roman" pitchFamily="18" charset="0"/>
              </a:rPr>
              <a:t> вслед за А.Б. </a:t>
            </a:r>
            <a:r>
              <a:rPr lang="ru-RU" altLang="ru-RU" sz="1200" dirty="0" err="1">
                <a:latin typeface="Times New Roman" pitchFamily="18" charset="0"/>
                <a:cs typeface="Times New Roman" pitchFamily="18" charset="0"/>
              </a:rPr>
              <a:t>Залкиндом</a:t>
            </a:r>
            <a:r>
              <a:rPr lang="ru-RU" altLang="ru-RU" sz="1200" dirty="0">
                <a:latin typeface="Times New Roman" pitchFamily="18" charset="0"/>
                <a:cs typeface="Times New Roman" pitchFamily="18" charset="0"/>
              </a:rPr>
              <a:t> он назвал </a:t>
            </a:r>
          </a:p>
          <a:p>
            <a:pPr algn="ctr"/>
            <a:r>
              <a:rPr lang="ru-RU" altLang="ru-RU" sz="1200" dirty="0" smtClean="0">
                <a:latin typeface="Times New Roman" pitchFamily="18" charset="0"/>
                <a:cs typeface="Times New Roman" pitchFamily="18" charset="0"/>
              </a:rPr>
              <a:t>доминантами.</a:t>
            </a:r>
            <a:endParaRPr lang="ru-RU" altLang="ru-RU" sz="1200" dirty="0">
              <a:latin typeface="Times New Roman" pitchFamily="18" charset="0"/>
              <a:cs typeface="Times New Roman" pitchFamily="18" charset="0"/>
            </a:endParaRPr>
          </a:p>
          <a:p>
            <a:pPr algn="ctr"/>
            <a:r>
              <a:rPr lang="ru-RU" altLang="ru-RU" sz="1200" b="1" dirty="0" smtClean="0">
                <a:solidFill>
                  <a:schemeClr val="accent2"/>
                </a:solidFill>
                <a:latin typeface="Times New Roman" pitchFamily="18" charset="0"/>
                <a:cs typeface="Times New Roman" pitchFamily="18" charset="0"/>
              </a:rPr>
              <a:t>«Эгоцентрическая </a:t>
            </a:r>
            <a:r>
              <a:rPr lang="ru-RU" altLang="ru-RU" sz="1200" b="1" dirty="0">
                <a:solidFill>
                  <a:schemeClr val="accent2"/>
                </a:solidFill>
                <a:latin typeface="Times New Roman" pitchFamily="18" charset="0"/>
                <a:cs typeface="Times New Roman" pitchFamily="18" charset="0"/>
              </a:rPr>
              <a:t>доминанта»</a:t>
            </a:r>
            <a:r>
              <a:rPr lang="ru-RU" altLang="ru-RU" sz="1200" dirty="0">
                <a:latin typeface="Times New Roman" pitchFamily="18" charset="0"/>
                <a:cs typeface="Times New Roman" pitchFamily="18" charset="0"/>
              </a:rPr>
              <a:t> – интерес</a:t>
            </a:r>
          </a:p>
          <a:p>
            <a:pPr algn="ctr"/>
            <a:r>
              <a:rPr lang="ru-RU" altLang="ru-RU" sz="1200" dirty="0">
                <a:latin typeface="Times New Roman" pitchFamily="18" charset="0"/>
                <a:cs typeface="Times New Roman" pitchFamily="18" charset="0"/>
              </a:rPr>
              <a:t> подростка к собственной личности;</a:t>
            </a:r>
          </a:p>
          <a:p>
            <a:pPr algn="ctr"/>
            <a:r>
              <a:rPr lang="ru-RU" altLang="ru-RU" sz="1200" b="1" dirty="0" smtClean="0">
                <a:solidFill>
                  <a:schemeClr val="accent2"/>
                </a:solidFill>
                <a:latin typeface="Times New Roman" pitchFamily="18" charset="0"/>
                <a:cs typeface="Times New Roman" pitchFamily="18" charset="0"/>
              </a:rPr>
              <a:t>«Доминанта </a:t>
            </a:r>
            <a:r>
              <a:rPr lang="ru-RU" altLang="ru-RU" sz="1200" b="1" dirty="0">
                <a:solidFill>
                  <a:schemeClr val="accent2"/>
                </a:solidFill>
                <a:latin typeface="Times New Roman" pitchFamily="18" charset="0"/>
                <a:cs typeface="Times New Roman" pitchFamily="18" charset="0"/>
              </a:rPr>
              <a:t>дали»</a:t>
            </a:r>
            <a:r>
              <a:rPr lang="ru-RU" altLang="ru-RU" sz="1200" dirty="0">
                <a:latin typeface="Times New Roman" pitchFamily="18" charset="0"/>
                <a:cs typeface="Times New Roman" pitchFamily="18" charset="0"/>
              </a:rPr>
              <a:t> -  установка</a:t>
            </a:r>
          </a:p>
          <a:p>
            <a:pPr algn="ctr"/>
            <a:r>
              <a:rPr lang="ru-RU" altLang="ru-RU" sz="1200" dirty="0">
                <a:latin typeface="Times New Roman" pitchFamily="18" charset="0"/>
                <a:cs typeface="Times New Roman" pitchFamily="18" charset="0"/>
              </a:rPr>
              <a:t>подростка на обширные большие</a:t>
            </a:r>
          </a:p>
          <a:p>
            <a:pPr algn="ctr"/>
            <a:r>
              <a:rPr lang="ru-RU" altLang="ru-RU" sz="1200" dirty="0">
                <a:latin typeface="Times New Roman" pitchFamily="18" charset="0"/>
                <a:cs typeface="Times New Roman" pitchFamily="18" charset="0"/>
              </a:rPr>
              <a:t> масштабы, которые для него гораздо</a:t>
            </a:r>
          </a:p>
          <a:p>
            <a:pPr algn="ctr"/>
            <a:r>
              <a:rPr lang="ru-RU" altLang="ru-RU" sz="1200" dirty="0">
                <a:latin typeface="Times New Roman" pitchFamily="18" charset="0"/>
                <a:cs typeface="Times New Roman" pitchFamily="18" charset="0"/>
              </a:rPr>
              <a:t>более субъективно приемлемы, чем</a:t>
            </a:r>
          </a:p>
          <a:p>
            <a:pPr algn="ctr"/>
            <a:r>
              <a:rPr lang="ru-RU" altLang="ru-RU" sz="1200" dirty="0">
                <a:latin typeface="Times New Roman" pitchFamily="18" charset="0"/>
                <a:cs typeface="Times New Roman" pitchFamily="18" charset="0"/>
              </a:rPr>
              <a:t> ближние, текущие;</a:t>
            </a:r>
          </a:p>
          <a:p>
            <a:pPr algn="ctr"/>
            <a:r>
              <a:rPr lang="ru-RU" altLang="ru-RU" sz="1200" b="1" dirty="0" smtClean="0">
                <a:solidFill>
                  <a:schemeClr val="accent2"/>
                </a:solidFill>
                <a:latin typeface="Times New Roman" pitchFamily="18" charset="0"/>
                <a:cs typeface="Times New Roman" pitchFamily="18" charset="0"/>
              </a:rPr>
              <a:t>«Доминанта </a:t>
            </a:r>
            <a:r>
              <a:rPr lang="ru-RU" altLang="ru-RU" sz="1200" b="1" dirty="0">
                <a:solidFill>
                  <a:schemeClr val="accent2"/>
                </a:solidFill>
                <a:latin typeface="Times New Roman" pitchFamily="18" charset="0"/>
                <a:cs typeface="Times New Roman" pitchFamily="18" charset="0"/>
              </a:rPr>
              <a:t>усилия»</a:t>
            </a:r>
            <a:r>
              <a:rPr lang="ru-RU" altLang="ru-RU" sz="1200" dirty="0">
                <a:latin typeface="Times New Roman" pitchFamily="18" charset="0"/>
                <a:cs typeface="Times New Roman" pitchFamily="18" charset="0"/>
              </a:rPr>
              <a:t> - тяга подростка </a:t>
            </a:r>
          </a:p>
          <a:p>
            <a:pPr algn="ctr"/>
            <a:r>
              <a:rPr lang="ru-RU" altLang="ru-RU" sz="1200" dirty="0">
                <a:latin typeface="Times New Roman" pitchFamily="18" charset="0"/>
                <a:cs typeface="Times New Roman" pitchFamily="18" charset="0"/>
              </a:rPr>
              <a:t>к сопротивлению, преодолению,</a:t>
            </a:r>
          </a:p>
          <a:p>
            <a:pPr algn="ctr"/>
            <a:r>
              <a:rPr lang="ru-RU" altLang="ru-RU" sz="1200" dirty="0">
                <a:latin typeface="Times New Roman" pitchFamily="18" charset="0"/>
                <a:cs typeface="Times New Roman" pitchFamily="18" charset="0"/>
              </a:rPr>
              <a:t> к волевым напряжениям, которые </a:t>
            </a:r>
          </a:p>
          <a:p>
            <a:pPr algn="ctr"/>
            <a:r>
              <a:rPr lang="ru-RU" altLang="ru-RU" sz="1200" dirty="0">
                <a:latin typeface="Times New Roman" pitchFamily="18" charset="0"/>
                <a:cs typeface="Times New Roman" pitchFamily="18" charset="0"/>
              </a:rPr>
              <a:t>иногда проявляются в упрямстве, </a:t>
            </a:r>
          </a:p>
          <a:p>
            <a:pPr algn="ctr"/>
            <a:r>
              <a:rPr lang="ru-RU" altLang="ru-RU" sz="1200" dirty="0">
                <a:latin typeface="Times New Roman" pitchFamily="18" charset="0"/>
                <a:cs typeface="Times New Roman" pitchFamily="18" charset="0"/>
              </a:rPr>
              <a:t>хулиганстве, борьбе против</a:t>
            </a:r>
          </a:p>
          <a:p>
            <a:pPr algn="ctr"/>
            <a:r>
              <a:rPr lang="ru-RU" altLang="ru-RU" sz="1200" dirty="0">
                <a:latin typeface="Times New Roman" pitchFamily="18" charset="0"/>
                <a:cs typeface="Times New Roman" pitchFamily="18" charset="0"/>
              </a:rPr>
              <a:t> воспитательского авторитета;</a:t>
            </a:r>
          </a:p>
          <a:p>
            <a:pPr algn="ctr"/>
            <a:r>
              <a:rPr lang="ru-RU" altLang="ru-RU" sz="1200" b="1" dirty="0" smtClean="0">
                <a:solidFill>
                  <a:schemeClr val="accent2"/>
                </a:solidFill>
                <a:latin typeface="Times New Roman" pitchFamily="18" charset="0"/>
                <a:cs typeface="Times New Roman" pitchFamily="18" charset="0"/>
              </a:rPr>
              <a:t>«</a:t>
            </a:r>
            <a:r>
              <a:rPr lang="ru-RU" altLang="ru-RU" sz="1200" b="1" dirty="0" err="1" smtClean="0">
                <a:solidFill>
                  <a:schemeClr val="accent2"/>
                </a:solidFill>
                <a:latin typeface="Times New Roman" pitchFamily="18" charset="0"/>
                <a:cs typeface="Times New Roman" pitchFamily="18" charset="0"/>
              </a:rPr>
              <a:t>Дминанта</a:t>
            </a:r>
            <a:r>
              <a:rPr lang="ru-RU" altLang="ru-RU" sz="1200" b="1" dirty="0" smtClean="0">
                <a:solidFill>
                  <a:schemeClr val="accent2"/>
                </a:solidFill>
                <a:latin typeface="Times New Roman" pitchFamily="18" charset="0"/>
                <a:cs typeface="Times New Roman" pitchFamily="18" charset="0"/>
              </a:rPr>
              <a:t> </a:t>
            </a:r>
            <a:r>
              <a:rPr lang="ru-RU" altLang="ru-RU" sz="1200" b="1" dirty="0">
                <a:solidFill>
                  <a:schemeClr val="accent2"/>
                </a:solidFill>
                <a:latin typeface="Times New Roman" pitchFamily="18" charset="0"/>
                <a:cs typeface="Times New Roman" pitchFamily="18" charset="0"/>
              </a:rPr>
              <a:t>романтики»</a:t>
            </a:r>
            <a:r>
              <a:rPr lang="ru-RU" altLang="ru-RU" sz="1200" dirty="0">
                <a:latin typeface="Times New Roman" pitchFamily="18" charset="0"/>
                <a:cs typeface="Times New Roman" pitchFamily="18" charset="0"/>
              </a:rPr>
              <a:t> - стремление</a:t>
            </a:r>
          </a:p>
          <a:p>
            <a:pPr algn="ctr"/>
            <a:r>
              <a:rPr lang="ru-RU" altLang="ru-RU" sz="1200" dirty="0">
                <a:latin typeface="Times New Roman" pitchFamily="18" charset="0"/>
                <a:cs typeface="Times New Roman" pitchFamily="18" charset="0"/>
              </a:rPr>
              <a:t> подростка к неизвестному, рискованному, </a:t>
            </a:r>
          </a:p>
          <a:p>
            <a:pPr algn="ctr"/>
            <a:r>
              <a:rPr lang="ru-RU" altLang="ru-RU" sz="1200" dirty="0">
                <a:latin typeface="Times New Roman" pitchFamily="18" charset="0"/>
                <a:cs typeface="Times New Roman" pitchFamily="18" charset="0"/>
              </a:rPr>
              <a:t>Приключениям, героизму. </a:t>
            </a:r>
          </a:p>
        </p:txBody>
      </p:sp>
      <p:sp>
        <p:nvSpPr>
          <p:cNvPr id="20484" name="AutoShape 6"/>
          <p:cNvSpPr>
            <a:spLocks noChangeArrowheads="1"/>
          </p:cNvSpPr>
          <p:nvPr/>
        </p:nvSpPr>
        <p:spPr bwMode="auto">
          <a:xfrm>
            <a:off x="3132138" y="1628775"/>
            <a:ext cx="2879725" cy="3313113"/>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800" b="1">
                <a:latin typeface="Times New Roman" pitchFamily="18" charset="0"/>
                <a:cs typeface="Times New Roman" pitchFamily="18" charset="0"/>
              </a:rPr>
              <a:t>А.Н. Леонтьев:</a:t>
            </a:r>
          </a:p>
          <a:p>
            <a:pPr algn="ctr"/>
            <a:r>
              <a:rPr lang="ru-RU" altLang="ru-RU" sz="1200">
                <a:latin typeface="Times New Roman" pitchFamily="18" charset="0"/>
                <a:cs typeface="Times New Roman" pitchFamily="18" charset="0"/>
              </a:rPr>
              <a:t> </a:t>
            </a:r>
            <a:r>
              <a:rPr lang="ru-RU" altLang="ru-RU" sz="1200">
                <a:solidFill>
                  <a:schemeClr val="accent2"/>
                </a:solidFill>
                <a:latin typeface="Times New Roman" pitchFamily="18" charset="0"/>
                <a:cs typeface="Times New Roman" pitchFamily="18" charset="0"/>
              </a:rPr>
              <a:t>«Личность рождается дважды:</a:t>
            </a:r>
          </a:p>
          <a:p>
            <a:pPr algn="ctr"/>
            <a:r>
              <a:rPr lang="ru-RU" altLang="ru-RU" sz="1200">
                <a:solidFill>
                  <a:schemeClr val="accent2"/>
                </a:solidFill>
                <a:latin typeface="Times New Roman" pitchFamily="18" charset="0"/>
                <a:cs typeface="Times New Roman" pitchFamily="18" charset="0"/>
              </a:rPr>
              <a:t>первый раз – когда у ребёнка</a:t>
            </a:r>
          </a:p>
          <a:p>
            <a:pPr algn="ctr"/>
            <a:r>
              <a:rPr lang="ru-RU" altLang="ru-RU" sz="1200">
                <a:solidFill>
                  <a:schemeClr val="accent2"/>
                </a:solidFill>
                <a:latin typeface="Times New Roman" pitchFamily="18" charset="0"/>
                <a:cs typeface="Times New Roman" pitchFamily="18" charset="0"/>
              </a:rPr>
              <a:t> проявляются в явных формах</a:t>
            </a:r>
          </a:p>
          <a:p>
            <a:pPr algn="ctr"/>
            <a:r>
              <a:rPr lang="ru-RU" altLang="ru-RU" sz="1200">
                <a:solidFill>
                  <a:schemeClr val="accent2"/>
                </a:solidFill>
                <a:latin typeface="Times New Roman" pitchFamily="18" charset="0"/>
                <a:cs typeface="Times New Roman" pitchFamily="18" charset="0"/>
              </a:rPr>
              <a:t>полимотивированность и</a:t>
            </a:r>
          </a:p>
          <a:p>
            <a:pPr algn="ctr"/>
            <a:r>
              <a:rPr lang="ru-RU" altLang="ru-RU" sz="1200">
                <a:solidFill>
                  <a:schemeClr val="accent2"/>
                </a:solidFill>
                <a:latin typeface="Times New Roman" pitchFamily="18" charset="0"/>
                <a:cs typeface="Times New Roman" pitchFamily="18" charset="0"/>
              </a:rPr>
              <a:t> соподчинённость его действий</a:t>
            </a:r>
          </a:p>
          <a:p>
            <a:pPr algn="ctr"/>
            <a:r>
              <a:rPr lang="ru-RU" altLang="ru-RU" sz="1200">
                <a:solidFill>
                  <a:schemeClr val="accent2"/>
                </a:solidFill>
                <a:latin typeface="Times New Roman" pitchFamily="18" charset="0"/>
                <a:cs typeface="Times New Roman" pitchFamily="18" charset="0"/>
              </a:rPr>
              <a:t> (феномен «горькой конфеты», </a:t>
            </a:r>
          </a:p>
          <a:p>
            <a:pPr algn="ctr"/>
            <a:r>
              <a:rPr lang="ru-RU" altLang="ru-RU" sz="1200">
                <a:solidFill>
                  <a:schemeClr val="accent2"/>
                </a:solidFill>
                <a:latin typeface="Times New Roman" pitchFamily="18" charset="0"/>
                <a:cs typeface="Times New Roman" pitchFamily="18" charset="0"/>
              </a:rPr>
              <a:t>потеря непосредственности и</a:t>
            </a:r>
          </a:p>
          <a:p>
            <a:pPr algn="ctr"/>
            <a:r>
              <a:rPr lang="ru-RU" altLang="ru-RU" sz="1200">
                <a:solidFill>
                  <a:schemeClr val="accent2"/>
                </a:solidFill>
                <a:latin typeface="Times New Roman" pitchFamily="18" charset="0"/>
                <a:cs typeface="Times New Roman" pitchFamily="18" charset="0"/>
              </a:rPr>
              <a:t> подобные им), второй раз –</a:t>
            </a:r>
          </a:p>
          <a:p>
            <a:pPr algn="ctr"/>
            <a:r>
              <a:rPr lang="ru-RU" altLang="ru-RU" sz="1200">
                <a:solidFill>
                  <a:schemeClr val="accent2"/>
                </a:solidFill>
                <a:latin typeface="Times New Roman" pitchFamily="18" charset="0"/>
                <a:cs typeface="Times New Roman" pitchFamily="18" charset="0"/>
              </a:rPr>
              <a:t> когда возникает его сознательная</a:t>
            </a:r>
          </a:p>
          <a:p>
            <a:pPr algn="ctr"/>
            <a:r>
              <a:rPr lang="ru-RU" altLang="ru-RU" sz="1200">
                <a:solidFill>
                  <a:schemeClr val="accent2"/>
                </a:solidFill>
                <a:latin typeface="Times New Roman" pitchFamily="18" charset="0"/>
                <a:cs typeface="Times New Roman" pitchFamily="18" charset="0"/>
              </a:rPr>
              <a:t> личность».</a:t>
            </a:r>
          </a:p>
          <a:p>
            <a:pPr algn="ctr"/>
            <a:r>
              <a:rPr lang="ru-RU" altLang="ru-RU" sz="1200">
                <a:latin typeface="Times New Roman" pitchFamily="18" charset="0"/>
                <a:cs typeface="Times New Roman" pitchFamily="18" charset="0"/>
              </a:rPr>
              <a:t> На этапе первоначального</a:t>
            </a:r>
          </a:p>
          <a:p>
            <a:pPr algn="ctr"/>
            <a:r>
              <a:rPr lang="ru-RU" altLang="ru-RU" sz="1200">
                <a:latin typeface="Times New Roman" pitchFamily="18" charset="0"/>
                <a:cs typeface="Times New Roman" pitchFamily="18" charset="0"/>
              </a:rPr>
              <a:t>формирования личности ребёнок</a:t>
            </a:r>
          </a:p>
          <a:p>
            <a:pPr algn="ctr"/>
            <a:r>
              <a:rPr lang="ru-RU" altLang="ru-RU" sz="1200">
                <a:latin typeface="Times New Roman" pitchFamily="18" charset="0"/>
                <a:cs typeface="Times New Roman" pitchFamily="18" charset="0"/>
              </a:rPr>
              <a:t>является всего лишь объектом</a:t>
            </a:r>
          </a:p>
          <a:p>
            <a:pPr algn="ctr"/>
            <a:r>
              <a:rPr lang="ru-RU" altLang="ru-RU" sz="1200">
                <a:latin typeface="Times New Roman" pitchFamily="18" charset="0"/>
                <a:cs typeface="Times New Roman" pitchFamily="18" charset="0"/>
              </a:rPr>
              <a:t>влияния социальной среды и </a:t>
            </a:r>
          </a:p>
          <a:p>
            <a:pPr algn="ctr"/>
            <a:r>
              <a:rPr lang="ru-RU" altLang="ru-RU" sz="1200">
                <a:latin typeface="Times New Roman" pitchFamily="18" charset="0"/>
                <a:cs typeface="Times New Roman" pitchFamily="18" charset="0"/>
              </a:rPr>
              <a:t>существующих в ней отношений. </a:t>
            </a:r>
          </a:p>
          <a:p>
            <a:pPr algn="ctr"/>
            <a:r>
              <a:rPr lang="ru-RU" altLang="ru-RU" sz="1200">
                <a:latin typeface="Times New Roman" pitchFamily="18" charset="0"/>
                <a:cs typeface="Times New Roman" pitchFamily="18" charset="0"/>
              </a:rPr>
              <a:t>второй переворот состоит в том,</a:t>
            </a:r>
          </a:p>
          <a:p>
            <a:pPr algn="ctr"/>
            <a:r>
              <a:rPr lang="ru-RU" altLang="ru-RU" sz="1200">
                <a:latin typeface="Times New Roman" pitchFamily="18" charset="0"/>
                <a:cs typeface="Times New Roman" pitchFamily="18" charset="0"/>
              </a:rPr>
              <a:t> что он становится их субъектом. </a:t>
            </a:r>
          </a:p>
        </p:txBody>
      </p:sp>
      <p:sp>
        <p:nvSpPr>
          <p:cNvPr id="20485" name="AutoShape 7"/>
          <p:cNvSpPr>
            <a:spLocks noChangeArrowheads="1"/>
          </p:cNvSpPr>
          <p:nvPr/>
        </p:nvSpPr>
        <p:spPr bwMode="auto">
          <a:xfrm>
            <a:off x="3132138" y="5013325"/>
            <a:ext cx="2879725" cy="1655763"/>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800" b="1"/>
              <a:t>Л.И. Божович. </a:t>
            </a:r>
          </a:p>
          <a:p>
            <a:pPr algn="ctr"/>
            <a:r>
              <a:rPr lang="ru-RU" altLang="ru-RU" sz="1200">
                <a:latin typeface="Times New Roman" pitchFamily="18" charset="0"/>
                <a:cs typeface="Times New Roman" pitchFamily="18" charset="0"/>
              </a:rPr>
              <a:t>В этом возрасте ломаются и </a:t>
            </a:r>
          </a:p>
          <a:p>
            <a:pPr algn="ctr"/>
            <a:r>
              <a:rPr lang="ru-RU" altLang="ru-RU" sz="1200">
                <a:latin typeface="Times New Roman" pitchFamily="18" charset="0"/>
                <a:cs typeface="Times New Roman" pitchFamily="18" charset="0"/>
              </a:rPr>
              <a:t>перестраиваются прежние отношения</a:t>
            </a:r>
          </a:p>
          <a:p>
            <a:pPr algn="ctr"/>
            <a:r>
              <a:rPr lang="ru-RU" altLang="ru-RU" sz="1200">
                <a:latin typeface="Times New Roman" pitchFamily="18" charset="0"/>
                <a:cs typeface="Times New Roman" pitchFamily="18" charset="0"/>
              </a:rPr>
              <a:t> ребёнка к миру и к самому себе, </a:t>
            </a:r>
          </a:p>
          <a:p>
            <a:pPr algn="ctr"/>
            <a:r>
              <a:rPr lang="ru-RU" altLang="ru-RU" sz="1200">
                <a:latin typeface="Times New Roman" pitchFamily="18" charset="0"/>
                <a:cs typeface="Times New Roman" pitchFamily="18" charset="0"/>
              </a:rPr>
              <a:t>развиваются процессы самосознания</a:t>
            </a:r>
          </a:p>
          <a:p>
            <a:pPr algn="ctr"/>
            <a:r>
              <a:rPr lang="ru-RU" altLang="ru-RU" sz="1200">
                <a:latin typeface="Times New Roman" pitchFamily="18" charset="0"/>
                <a:cs typeface="Times New Roman" pitchFamily="18" charset="0"/>
              </a:rPr>
              <a:t> и самоопределения, формируются </a:t>
            </a:r>
          </a:p>
          <a:p>
            <a:pPr algn="ctr"/>
            <a:r>
              <a:rPr lang="ru-RU" altLang="ru-RU" sz="1200">
                <a:latin typeface="Times New Roman" pitchFamily="18" charset="0"/>
                <a:cs typeface="Times New Roman" pitchFamily="18" charset="0"/>
              </a:rPr>
              <a:t>убеждения и мировоззрение.</a:t>
            </a:r>
          </a:p>
        </p:txBody>
      </p:sp>
      <p:sp>
        <p:nvSpPr>
          <p:cNvPr id="20486" name="AutoShape 8"/>
          <p:cNvSpPr>
            <a:spLocks noChangeArrowheads="1"/>
          </p:cNvSpPr>
          <p:nvPr/>
        </p:nvSpPr>
        <p:spPr bwMode="auto">
          <a:xfrm>
            <a:off x="6156325" y="1557338"/>
            <a:ext cx="2808288" cy="5040312"/>
          </a:xfrm>
          <a:prstGeom prst="roundRect">
            <a:avLst>
              <a:gd name="adj" fmla="val 16667"/>
            </a:avLst>
          </a:prstGeom>
          <a:solidFill>
            <a:srgbClr val="FCFEAE"/>
          </a:solidFill>
          <a:ln w="9525">
            <a:solidFill>
              <a:srgbClr val="FFCC66"/>
            </a:solidFill>
            <a:round/>
            <a:headEnd/>
            <a:tailEnd/>
          </a:ln>
        </p:spPr>
        <p:txBody>
          <a:bodyPr wrap="none" anchor="ctr"/>
          <a:lstStyle/>
          <a:p>
            <a:pPr algn="ctr"/>
            <a:r>
              <a:rPr lang="ru-RU" altLang="ru-RU" sz="1800" b="1">
                <a:latin typeface="Times New Roman" pitchFamily="18" charset="0"/>
                <a:cs typeface="Times New Roman" pitchFamily="18" charset="0"/>
              </a:rPr>
              <a:t>Д.Б. Эльконин. </a:t>
            </a:r>
          </a:p>
          <a:p>
            <a:pPr algn="ctr"/>
            <a:r>
              <a:rPr lang="ru-RU" altLang="ru-RU" sz="1200">
                <a:latin typeface="Times New Roman" pitchFamily="18" charset="0"/>
                <a:cs typeface="Times New Roman" pitchFamily="18" charset="0"/>
              </a:rPr>
              <a:t>Особенности развития в переходном</a:t>
            </a:r>
          </a:p>
          <a:p>
            <a:pPr algn="ctr"/>
            <a:r>
              <a:rPr lang="ru-RU" altLang="ru-RU" sz="1200">
                <a:latin typeface="Times New Roman" pitchFamily="18" charset="0"/>
                <a:cs typeface="Times New Roman" pitchFamily="18" charset="0"/>
              </a:rPr>
              <a:t> возрасте проявляются в следующих</a:t>
            </a:r>
          </a:p>
          <a:p>
            <a:pPr algn="ctr"/>
            <a:r>
              <a:rPr lang="ru-RU" altLang="ru-RU" sz="1200">
                <a:latin typeface="Times New Roman" pitchFamily="18" charset="0"/>
                <a:cs typeface="Times New Roman" pitchFamily="18" charset="0"/>
              </a:rPr>
              <a:t>Симптомах:</a:t>
            </a:r>
          </a:p>
          <a:p>
            <a:pPr algn="ctr"/>
            <a:r>
              <a:rPr lang="ru-RU" altLang="ru-RU" sz="1200">
                <a:latin typeface="Times New Roman" pitchFamily="18" charset="0"/>
                <a:cs typeface="Times New Roman" pitchFamily="18" charset="0"/>
              </a:rPr>
              <a:t>вновь возникают трудности в отношениях</a:t>
            </a:r>
          </a:p>
          <a:p>
            <a:pPr algn="ctr"/>
            <a:r>
              <a:rPr lang="ru-RU" altLang="ru-RU" sz="1200">
                <a:latin typeface="Times New Roman" pitchFamily="18" charset="0"/>
                <a:cs typeface="Times New Roman" pitchFamily="18" charset="0"/>
              </a:rPr>
              <a:t> со взрослыми (негативизм, упрямство,</a:t>
            </a:r>
          </a:p>
          <a:p>
            <a:pPr algn="ctr"/>
            <a:r>
              <a:rPr lang="ru-RU" altLang="ru-RU" sz="1200">
                <a:latin typeface="Times New Roman" pitchFamily="18" charset="0"/>
                <a:cs typeface="Times New Roman" pitchFamily="18" charset="0"/>
              </a:rPr>
              <a:t> безразличие к оценке успехов, уход</a:t>
            </a:r>
          </a:p>
          <a:p>
            <a:pPr algn="ctr"/>
            <a:r>
              <a:rPr lang="ru-RU" altLang="ru-RU" sz="1200">
                <a:latin typeface="Times New Roman" pitchFamily="18" charset="0"/>
                <a:cs typeface="Times New Roman" pitchFamily="18" charset="0"/>
              </a:rPr>
              <a:t> из школы, так как главное для ребёнка</a:t>
            </a:r>
          </a:p>
          <a:p>
            <a:pPr algn="ctr"/>
            <a:r>
              <a:rPr lang="ru-RU" altLang="ru-RU" sz="1200">
                <a:latin typeface="Times New Roman" pitchFamily="18" charset="0"/>
                <a:cs typeface="Times New Roman" pitchFamily="18" charset="0"/>
              </a:rPr>
              <a:t> происходит теперь вне школы) </a:t>
            </a:r>
          </a:p>
          <a:p>
            <a:pPr algn="ctr"/>
            <a:r>
              <a:rPr lang="ru-RU" altLang="ru-RU" sz="1200">
                <a:latin typeface="Times New Roman" pitchFamily="18" charset="0"/>
                <a:cs typeface="Times New Roman" pitchFamily="18" charset="0"/>
              </a:rPr>
              <a:t>появляются детские компании  (поиски </a:t>
            </a:r>
          </a:p>
          <a:p>
            <a:pPr algn="ctr"/>
            <a:r>
              <a:rPr lang="ru-RU" altLang="ru-RU" sz="1200">
                <a:latin typeface="Times New Roman" pitchFamily="18" charset="0"/>
                <a:cs typeface="Times New Roman" pitchFamily="18" charset="0"/>
              </a:rPr>
              <a:t>друга, поиски того, кто может </a:t>
            </a:r>
          </a:p>
          <a:p>
            <a:pPr algn="ctr"/>
            <a:r>
              <a:rPr lang="ru-RU" altLang="ru-RU" sz="1200">
                <a:latin typeface="Times New Roman" pitchFamily="18" charset="0"/>
                <a:cs typeface="Times New Roman" pitchFamily="18" charset="0"/>
              </a:rPr>
              <a:t>тебя понять); ребёнок начинает</a:t>
            </a:r>
          </a:p>
          <a:p>
            <a:pPr algn="ctr"/>
            <a:r>
              <a:rPr lang="ru-RU" altLang="ru-RU" sz="1200">
                <a:latin typeface="Times New Roman" pitchFamily="18" charset="0"/>
                <a:cs typeface="Times New Roman" pitchFamily="18" charset="0"/>
              </a:rPr>
              <a:t> вести дневник</a:t>
            </a:r>
          </a:p>
          <a:p>
            <a:pPr algn="ctr"/>
            <a:r>
              <a:rPr lang="ru-RU" altLang="ru-RU" sz="1200">
                <a:latin typeface="Times New Roman" pitchFamily="18" charset="0"/>
                <a:cs typeface="Times New Roman" pitchFamily="18" charset="0"/>
              </a:rPr>
              <a:t>Он различал в развитии подростков</a:t>
            </a:r>
          </a:p>
          <a:p>
            <a:pPr algn="ctr"/>
            <a:r>
              <a:rPr lang="ru-RU" altLang="ru-RU" sz="1200">
                <a:latin typeface="Times New Roman" pitchFamily="18" charset="0"/>
                <a:cs typeface="Times New Roman" pitchFamily="18" charset="0"/>
              </a:rPr>
              <a:t> </a:t>
            </a:r>
            <a:r>
              <a:rPr lang="ru-RU" altLang="ru-RU" sz="1200" b="1">
                <a:solidFill>
                  <a:schemeClr val="accent2"/>
                </a:solidFill>
                <a:latin typeface="Times New Roman" pitchFamily="18" charset="0"/>
                <a:cs typeface="Times New Roman" pitchFamily="18" charset="0"/>
              </a:rPr>
              <a:t>объективную и субъективную взрослость</a:t>
            </a:r>
            <a:r>
              <a:rPr lang="ru-RU" altLang="ru-RU" sz="1200">
                <a:latin typeface="Times New Roman" pitchFamily="18" charset="0"/>
                <a:cs typeface="Times New Roman" pitchFamily="18" charset="0"/>
              </a:rPr>
              <a:t>.</a:t>
            </a:r>
          </a:p>
          <a:p>
            <a:pPr algn="ctr"/>
            <a:r>
              <a:rPr lang="ru-RU" altLang="ru-RU" sz="1200">
                <a:latin typeface="Times New Roman" pitchFamily="18" charset="0"/>
                <a:cs typeface="Times New Roman" pitchFamily="18" charset="0"/>
              </a:rPr>
              <a:t>Кроме чувства взрослости он </a:t>
            </a:r>
          </a:p>
          <a:p>
            <a:pPr algn="ctr"/>
            <a:r>
              <a:rPr lang="ru-RU" altLang="ru-RU" sz="1200">
                <a:latin typeface="Times New Roman" pitchFamily="18" charset="0"/>
                <a:cs typeface="Times New Roman" pitchFamily="18" charset="0"/>
              </a:rPr>
              <a:t>выделял у подростков тенденцию</a:t>
            </a:r>
          </a:p>
          <a:p>
            <a:pPr algn="ctr"/>
            <a:r>
              <a:rPr lang="ru-RU" altLang="ru-RU" sz="1200">
                <a:latin typeface="Times New Roman" pitchFamily="18" charset="0"/>
                <a:cs typeface="Times New Roman" pitchFamily="18" charset="0"/>
              </a:rPr>
              <a:t> к взрослости – стремление быть, </a:t>
            </a:r>
          </a:p>
          <a:p>
            <a:pPr algn="ctr"/>
            <a:r>
              <a:rPr lang="ru-RU" altLang="ru-RU" sz="1200">
                <a:latin typeface="Times New Roman" pitchFamily="18" charset="0"/>
                <a:cs typeface="Times New Roman" pitchFamily="18" charset="0"/>
              </a:rPr>
              <a:t>казаться и считаться взрослым.</a:t>
            </a:r>
          </a:p>
          <a:p>
            <a:pPr algn="ctr"/>
            <a:r>
              <a:rPr lang="ru-RU" altLang="ru-RU" sz="1200">
                <a:solidFill>
                  <a:schemeClr val="accent2"/>
                </a:solidFill>
                <a:latin typeface="Times New Roman" pitchFamily="18" charset="0"/>
                <a:cs typeface="Times New Roman" pitchFamily="18" charset="0"/>
              </a:rPr>
              <a:t>Велущим типом деятельности подростков </a:t>
            </a:r>
          </a:p>
          <a:p>
            <a:pPr algn="ctr"/>
            <a:r>
              <a:rPr lang="ru-RU" altLang="ru-RU" sz="1200">
                <a:solidFill>
                  <a:schemeClr val="accent2"/>
                </a:solidFill>
                <a:latin typeface="Times New Roman" pitchFamily="18" charset="0"/>
                <a:cs typeface="Times New Roman" pitchFamily="18" charset="0"/>
              </a:rPr>
              <a:t>Д. Б. Эльконин считал общение </a:t>
            </a:r>
          </a:p>
          <a:p>
            <a:pPr algn="ctr"/>
            <a:r>
              <a:rPr lang="ru-RU" altLang="ru-RU" sz="1200">
                <a:solidFill>
                  <a:schemeClr val="accent2"/>
                </a:solidFill>
                <a:latin typeface="Times New Roman" pitchFamily="18" charset="0"/>
                <a:cs typeface="Times New Roman" pitchFamily="18" charset="0"/>
              </a:rPr>
              <a:t>со сверстниками, новообразованиями – </a:t>
            </a:r>
          </a:p>
          <a:p>
            <a:pPr algn="ctr"/>
            <a:r>
              <a:rPr lang="ru-RU" altLang="ru-RU" sz="1200">
                <a:solidFill>
                  <a:schemeClr val="accent2"/>
                </a:solidFill>
                <a:latin typeface="Times New Roman" pitchFamily="18" charset="0"/>
                <a:cs typeface="Times New Roman" pitchFamily="18" charset="0"/>
              </a:rPr>
              <a:t>самосознание, контролирование</a:t>
            </a:r>
          </a:p>
          <a:p>
            <a:pPr algn="ctr"/>
            <a:r>
              <a:rPr lang="ru-RU" altLang="ru-RU" sz="1200">
                <a:solidFill>
                  <a:schemeClr val="accent2"/>
                </a:solidFill>
                <a:latin typeface="Times New Roman" pitchFamily="18" charset="0"/>
                <a:cs typeface="Times New Roman" pitchFamily="18" charset="0"/>
              </a:rPr>
              <a:t> своего поведения.</a:t>
            </a:r>
          </a:p>
        </p:txBody>
      </p:sp>
    </p:spTree>
  </p:cSld>
  <p:clrMapOvr>
    <a:masterClrMapping/>
  </p:clrMapOvr>
  <p:transition>
    <p:cover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4"/>
          <p:cNvSpPr>
            <a:spLocks noChangeArrowheads="1"/>
          </p:cNvSpPr>
          <p:nvPr/>
        </p:nvSpPr>
        <p:spPr bwMode="auto">
          <a:xfrm>
            <a:off x="611188" y="260350"/>
            <a:ext cx="8135937" cy="1042988"/>
          </a:xfrm>
          <a:prstGeom prst="bevel">
            <a:avLst>
              <a:gd name="adj" fmla="val 12500"/>
            </a:avLst>
          </a:prstGeom>
          <a:solidFill>
            <a:srgbClr val="FCFEAE"/>
          </a:solidFill>
          <a:ln w="9525">
            <a:solidFill>
              <a:schemeClr val="tx1"/>
            </a:solidFill>
            <a:miter lim="800000"/>
            <a:headEnd/>
            <a:tailEnd/>
          </a:ln>
        </p:spPr>
        <p:txBody>
          <a:bodyPr wrap="none" anchor="ctr"/>
          <a:lstStyle/>
          <a:p>
            <a:pPr algn="ctr"/>
            <a:r>
              <a:rPr lang="ru-RU" altLang="ru-RU" sz="1800">
                <a:latin typeface="Times New Roman" pitchFamily="18" charset="0"/>
                <a:cs typeface="Times New Roman" pitchFamily="18" charset="0"/>
              </a:rPr>
              <a:t>Задачи возрастной психологии</a:t>
            </a:r>
          </a:p>
        </p:txBody>
      </p:sp>
      <p:sp>
        <p:nvSpPr>
          <p:cNvPr id="3075" name="Rectangle 5"/>
          <p:cNvSpPr>
            <a:spLocks noChangeArrowheads="1"/>
          </p:cNvSpPr>
          <p:nvPr/>
        </p:nvSpPr>
        <p:spPr bwMode="auto">
          <a:xfrm>
            <a:off x="684213" y="1700213"/>
            <a:ext cx="3744912" cy="4392612"/>
          </a:xfrm>
          <a:prstGeom prst="rect">
            <a:avLst/>
          </a:prstGeom>
          <a:solidFill>
            <a:srgbClr val="FF9933"/>
          </a:solidFill>
          <a:ln w="9525">
            <a:solidFill>
              <a:schemeClr val="tx1"/>
            </a:solidFill>
            <a:miter lim="800000"/>
            <a:headEnd/>
            <a:tailEnd/>
          </a:ln>
        </p:spPr>
        <p:txBody>
          <a:bodyPr wrap="none" anchor="ctr"/>
          <a:lstStyle/>
          <a:p>
            <a:pPr marL="457200" indent="-457200"/>
            <a:r>
              <a:rPr lang="ru-RU" altLang="ru-RU" sz="1400" b="1" i="1">
                <a:solidFill>
                  <a:srgbClr val="006600"/>
                </a:solidFill>
                <a:latin typeface="Times New Roman" pitchFamily="18" charset="0"/>
                <a:cs typeface="Times New Roman" pitchFamily="18" charset="0"/>
              </a:rPr>
              <a:t>Теоретические задачи</a:t>
            </a:r>
          </a:p>
          <a:p>
            <a:pPr marL="457200" indent="-457200"/>
            <a:r>
              <a:rPr lang="ru-RU" altLang="ru-RU" sz="1400" b="1" i="1">
                <a:solidFill>
                  <a:srgbClr val="006600"/>
                </a:solidFill>
                <a:latin typeface="Times New Roman" pitchFamily="18" charset="0"/>
                <a:cs typeface="Times New Roman" pitchFamily="18" charset="0"/>
              </a:rPr>
              <a:t> возрастной психологии:</a:t>
            </a:r>
          </a:p>
          <a:p>
            <a:pPr marL="457200" indent="-457200"/>
            <a:r>
              <a:rPr lang="ru-RU" altLang="ru-RU" sz="1400">
                <a:latin typeface="Times New Roman" pitchFamily="18" charset="0"/>
                <a:cs typeface="Times New Roman" pitchFamily="18" charset="0"/>
              </a:rPr>
              <a:t>1.Изучение движущих сил, источников и </a:t>
            </a:r>
          </a:p>
          <a:p>
            <a:pPr marL="457200" indent="-457200"/>
            <a:r>
              <a:rPr lang="ru-RU" altLang="ru-RU" sz="1400">
                <a:latin typeface="Times New Roman" pitchFamily="18" charset="0"/>
                <a:cs typeface="Times New Roman" pitchFamily="18" charset="0"/>
              </a:rPr>
              <a:t>механизмов психического развития на всём</a:t>
            </a:r>
          </a:p>
          <a:p>
            <a:pPr marL="457200" indent="-457200"/>
            <a:r>
              <a:rPr lang="ru-RU" altLang="ru-RU" sz="1400">
                <a:latin typeface="Times New Roman" pitchFamily="18" charset="0"/>
                <a:cs typeface="Times New Roman" pitchFamily="18" charset="0"/>
              </a:rPr>
              <a:t>протяжении жизненного пути человека;</a:t>
            </a:r>
          </a:p>
          <a:p>
            <a:pPr marL="457200" indent="-457200"/>
            <a:r>
              <a:rPr lang="ru-RU" altLang="ru-RU" sz="1400">
                <a:latin typeface="Times New Roman" pitchFamily="18" charset="0"/>
                <a:cs typeface="Times New Roman" pitchFamily="18" charset="0"/>
              </a:rPr>
              <a:t>2. Периодизация психического развития </a:t>
            </a:r>
          </a:p>
          <a:p>
            <a:pPr marL="457200" indent="-457200"/>
            <a:r>
              <a:rPr lang="ru-RU" altLang="ru-RU" sz="1400">
                <a:latin typeface="Times New Roman" pitchFamily="18" charset="0"/>
                <a:cs typeface="Times New Roman" pitchFamily="18" charset="0"/>
              </a:rPr>
              <a:t>в онтогенезе;</a:t>
            </a:r>
          </a:p>
          <a:p>
            <a:pPr marL="457200" indent="-457200"/>
            <a:r>
              <a:rPr lang="ru-RU" altLang="ru-RU" sz="1400">
                <a:latin typeface="Times New Roman" pitchFamily="18" charset="0"/>
                <a:cs typeface="Times New Roman" pitchFamily="18" charset="0"/>
              </a:rPr>
              <a:t>3. Изучение возрастных особенностей и </a:t>
            </a:r>
          </a:p>
          <a:p>
            <a:pPr marL="457200" indent="-457200"/>
            <a:r>
              <a:rPr lang="ru-RU" altLang="ru-RU" sz="1400">
                <a:latin typeface="Times New Roman" pitchFamily="18" charset="0"/>
                <a:cs typeface="Times New Roman" pitchFamily="18" charset="0"/>
              </a:rPr>
              <a:t>закономерностей протекания (возникновения,</a:t>
            </a:r>
          </a:p>
          <a:p>
            <a:pPr marL="457200" indent="-457200"/>
            <a:r>
              <a:rPr lang="ru-RU" altLang="ru-RU" sz="1400">
                <a:latin typeface="Times New Roman" pitchFamily="18" charset="0"/>
                <a:cs typeface="Times New Roman" pitchFamily="18" charset="0"/>
              </a:rPr>
              <a:t> становления, изменения, совершенствования,</a:t>
            </a:r>
          </a:p>
          <a:p>
            <a:pPr marL="457200" indent="-457200"/>
            <a:r>
              <a:rPr lang="ru-RU" altLang="ru-RU" sz="1400">
                <a:latin typeface="Times New Roman" pitchFamily="18" charset="0"/>
                <a:cs typeface="Times New Roman" pitchFamily="18" charset="0"/>
              </a:rPr>
              <a:t> деградации, компенсации) психических </a:t>
            </a:r>
          </a:p>
          <a:p>
            <a:pPr marL="457200" indent="-457200"/>
            <a:r>
              <a:rPr lang="ru-RU" altLang="ru-RU" sz="1400">
                <a:latin typeface="Times New Roman" pitchFamily="18" charset="0"/>
                <a:cs typeface="Times New Roman" pitchFamily="18" charset="0"/>
              </a:rPr>
              <a:t>процессов (восприятия, памяти, внимания </a:t>
            </a:r>
          </a:p>
          <a:p>
            <a:pPr marL="457200" indent="-457200"/>
            <a:r>
              <a:rPr lang="ru-RU" altLang="ru-RU" sz="1400">
                <a:latin typeface="Times New Roman" pitchFamily="18" charset="0"/>
                <a:cs typeface="Times New Roman" pitchFamily="18" charset="0"/>
              </a:rPr>
              <a:t>и др.);</a:t>
            </a:r>
          </a:p>
          <a:p>
            <a:pPr marL="457200" indent="-457200"/>
            <a:r>
              <a:rPr lang="ru-RU" altLang="ru-RU" sz="1400">
                <a:latin typeface="Times New Roman" pitchFamily="18" charset="0"/>
                <a:cs typeface="Times New Roman" pitchFamily="18" charset="0"/>
              </a:rPr>
              <a:t>4. Установление возрастных возможностей, </a:t>
            </a:r>
          </a:p>
          <a:p>
            <a:pPr marL="457200" indent="-457200"/>
            <a:r>
              <a:rPr lang="ru-RU" altLang="ru-RU" sz="1400">
                <a:latin typeface="Times New Roman" pitchFamily="18" charset="0"/>
                <a:cs typeface="Times New Roman" pitchFamily="18" charset="0"/>
              </a:rPr>
              <a:t>особенностей, закономерностей </a:t>
            </a:r>
          </a:p>
          <a:p>
            <a:pPr marL="457200" indent="-457200"/>
            <a:r>
              <a:rPr lang="ru-RU" altLang="ru-RU" sz="1400">
                <a:latin typeface="Times New Roman" pitchFamily="18" charset="0"/>
                <a:cs typeface="Times New Roman" pitchFamily="18" charset="0"/>
              </a:rPr>
              <a:t>осуществления различных видов </a:t>
            </a:r>
          </a:p>
          <a:p>
            <a:pPr marL="457200" indent="-457200"/>
            <a:r>
              <a:rPr lang="ru-RU" altLang="ru-RU" sz="1400">
                <a:latin typeface="Times New Roman" pitchFamily="18" charset="0"/>
                <a:cs typeface="Times New Roman" pitchFamily="18" charset="0"/>
              </a:rPr>
              <a:t>деятельности, усвоения знаний;</a:t>
            </a:r>
          </a:p>
          <a:p>
            <a:pPr marL="457200" indent="-457200"/>
            <a:r>
              <a:rPr lang="ru-RU" altLang="ru-RU" sz="1400">
                <a:latin typeface="Times New Roman" pitchFamily="18" charset="0"/>
                <a:cs typeface="Times New Roman" pitchFamily="18" charset="0"/>
              </a:rPr>
              <a:t>5. Исследования возрастного развития </a:t>
            </a:r>
          </a:p>
          <a:p>
            <a:pPr marL="457200" indent="-457200"/>
            <a:r>
              <a:rPr lang="ru-RU" altLang="ru-RU" sz="1400">
                <a:latin typeface="Times New Roman" pitchFamily="18" charset="0"/>
                <a:cs typeface="Times New Roman" pitchFamily="18" charset="0"/>
              </a:rPr>
              <a:t>личности, в том числе в конкретных </a:t>
            </a:r>
          </a:p>
          <a:p>
            <a:pPr marL="457200" indent="-457200"/>
            <a:r>
              <a:rPr lang="ru-RU" altLang="ru-RU" sz="1400">
                <a:latin typeface="Times New Roman" pitchFamily="18" charset="0"/>
                <a:cs typeface="Times New Roman" pitchFamily="18" charset="0"/>
              </a:rPr>
              <a:t>исторических условиях.</a:t>
            </a:r>
          </a:p>
        </p:txBody>
      </p:sp>
      <p:sp>
        <p:nvSpPr>
          <p:cNvPr id="3076" name="Rectangle 7"/>
          <p:cNvSpPr>
            <a:spLocks noChangeArrowheads="1"/>
          </p:cNvSpPr>
          <p:nvPr/>
        </p:nvSpPr>
        <p:spPr bwMode="auto">
          <a:xfrm>
            <a:off x="4859338" y="1700213"/>
            <a:ext cx="3744912" cy="4392612"/>
          </a:xfrm>
          <a:prstGeom prst="rect">
            <a:avLst/>
          </a:prstGeom>
          <a:solidFill>
            <a:srgbClr val="FF9933"/>
          </a:solidFill>
          <a:ln w="9525">
            <a:solidFill>
              <a:schemeClr val="tx1"/>
            </a:solidFill>
            <a:miter lim="800000"/>
            <a:headEnd/>
            <a:tailEnd/>
          </a:ln>
        </p:spPr>
        <p:txBody>
          <a:bodyPr wrap="none" anchor="ctr"/>
          <a:lstStyle/>
          <a:p>
            <a:pPr marL="457200" indent="-457200"/>
            <a:r>
              <a:rPr lang="ru-RU" altLang="ru-RU" sz="1400" b="1" i="1">
                <a:solidFill>
                  <a:srgbClr val="006600"/>
                </a:solidFill>
                <a:latin typeface="Times New Roman" pitchFamily="18" charset="0"/>
                <a:cs typeface="Times New Roman" pitchFamily="18" charset="0"/>
              </a:rPr>
              <a:t>Практические задачи </a:t>
            </a:r>
          </a:p>
          <a:p>
            <a:pPr marL="457200" indent="-457200"/>
            <a:r>
              <a:rPr lang="ru-RU" altLang="ru-RU" sz="1400" b="1" i="1">
                <a:solidFill>
                  <a:srgbClr val="006600"/>
                </a:solidFill>
                <a:latin typeface="Times New Roman" pitchFamily="18" charset="0"/>
                <a:cs typeface="Times New Roman" pitchFamily="18" charset="0"/>
              </a:rPr>
              <a:t>возрастной психологии:</a:t>
            </a:r>
          </a:p>
          <a:p>
            <a:pPr marL="457200" indent="-457200"/>
            <a:r>
              <a:rPr lang="ru-RU" altLang="ru-RU" sz="1400">
                <a:solidFill>
                  <a:srgbClr val="000000"/>
                </a:solidFill>
                <a:latin typeface="Times New Roman" pitchFamily="18" charset="0"/>
                <a:cs typeface="Times New Roman" pitchFamily="18" charset="0"/>
              </a:rPr>
              <a:t>1. Определение возрастных норм психических </a:t>
            </a:r>
          </a:p>
          <a:p>
            <a:pPr marL="457200" indent="-457200"/>
            <a:r>
              <a:rPr lang="ru-RU" altLang="ru-RU" sz="1400">
                <a:solidFill>
                  <a:srgbClr val="000000"/>
                </a:solidFill>
                <a:latin typeface="Times New Roman" pitchFamily="18" charset="0"/>
                <a:cs typeface="Times New Roman" pitchFamily="18" charset="0"/>
              </a:rPr>
              <a:t>функций, выявление психологических </a:t>
            </a:r>
          </a:p>
          <a:p>
            <a:pPr marL="457200" indent="-457200"/>
            <a:r>
              <a:rPr lang="ru-RU" altLang="ru-RU" sz="1400">
                <a:solidFill>
                  <a:srgbClr val="000000"/>
                </a:solidFill>
                <a:latin typeface="Times New Roman" pitchFamily="18" charset="0"/>
                <a:cs typeface="Times New Roman" pitchFamily="18" charset="0"/>
              </a:rPr>
              <a:t>ресурсов и творческого потенциала человека;</a:t>
            </a:r>
          </a:p>
          <a:p>
            <a:pPr marL="457200" indent="-457200"/>
            <a:r>
              <a:rPr lang="ru-RU" altLang="ru-RU" sz="1400">
                <a:solidFill>
                  <a:srgbClr val="000000"/>
                </a:solidFill>
                <a:latin typeface="Times New Roman" pitchFamily="18" charset="0"/>
                <a:cs typeface="Times New Roman" pitchFamily="18" charset="0"/>
              </a:rPr>
              <a:t>2. Создание службы систематического </a:t>
            </a:r>
          </a:p>
          <a:p>
            <a:pPr marL="457200" indent="-457200"/>
            <a:r>
              <a:rPr lang="ru-RU" altLang="ru-RU" sz="1400">
                <a:solidFill>
                  <a:srgbClr val="000000"/>
                </a:solidFill>
                <a:latin typeface="Times New Roman" pitchFamily="18" charset="0"/>
                <a:cs typeface="Times New Roman" pitchFamily="18" charset="0"/>
              </a:rPr>
              <a:t>контроля за ходом психического развития, </a:t>
            </a:r>
          </a:p>
          <a:p>
            <a:pPr marL="457200" indent="-457200"/>
            <a:r>
              <a:rPr lang="ru-RU" altLang="ru-RU" sz="1400">
                <a:solidFill>
                  <a:srgbClr val="000000"/>
                </a:solidFill>
                <a:latin typeface="Times New Roman" pitchFamily="18" charset="0"/>
                <a:cs typeface="Times New Roman" pitchFamily="18" charset="0"/>
              </a:rPr>
              <a:t>психического здоровья детей, оказания </a:t>
            </a:r>
          </a:p>
          <a:p>
            <a:pPr marL="457200" indent="-457200"/>
            <a:r>
              <a:rPr lang="ru-RU" altLang="ru-RU" sz="1400">
                <a:solidFill>
                  <a:srgbClr val="000000"/>
                </a:solidFill>
                <a:latin typeface="Times New Roman" pitchFamily="18" charset="0"/>
                <a:cs typeface="Times New Roman" pitchFamily="18" charset="0"/>
              </a:rPr>
              <a:t>помощи родителям в проблемных ситуациях;</a:t>
            </a:r>
          </a:p>
          <a:p>
            <a:pPr marL="457200" indent="-457200"/>
            <a:r>
              <a:rPr lang="ru-RU" altLang="ru-RU" sz="1400">
                <a:solidFill>
                  <a:srgbClr val="000000"/>
                </a:solidFill>
                <a:latin typeface="Times New Roman" pitchFamily="18" charset="0"/>
                <a:cs typeface="Times New Roman" pitchFamily="18" charset="0"/>
              </a:rPr>
              <a:t>3. Возрастная и клиническая диагностика;</a:t>
            </a:r>
          </a:p>
          <a:p>
            <a:pPr marL="457200" indent="-457200"/>
            <a:r>
              <a:rPr lang="ru-RU" altLang="ru-RU" sz="1400">
                <a:solidFill>
                  <a:srgbClr val="000000"/>
                </a:solidFill>
                <a:latin typeface="Times New Roman" pitchFamily="18" charset="0"/>
                <a:cs typeface="Times New Roman" pitchFamily="18" charset="0"/>
              </a:rPr>
              <a:t>4. Выполнение функции психологического</a:t>
            </a:r>
          </a:p>
          <a:p>
            <a:pPr marL="457200" indent="-457200"/>
            <a:r>
              <a:rPr lang="ru-RU" altLang="ru-RU" sz="1400">
                <a:solidFill>
                  <a:srgbClr val="000000"/>
                </a:solidFill>
                <a:latin typeface="Times New Roman" pitchFamily="18" charset="0"/>
                <a:cs typeface="Times New Roman" pitchFamily="18" charset="0"/>
              </a:rPr>
              <a:t>сопровождения, помощи в кризисные </a:t>
            </a:r>
          </a:p>
          <a:p>
            <a:pPr marL="457200" indent="-457200"/>
            <a:r>
              <a:rPr lang="ru-RU" altLang="ru-RU" sz="1400">
                <a:solidFill>
                  <a:srgbClr val="000000"/>
                </a:solidFill>
                <a:latin typeface="Times New Roman" pitchFamily="18" charset="0"/>
                <a:cs typeface="Times New Roman" pitchFamily="18" charset="0"/>
              </a:rPr>
              <a:t>периоды  жизни человека;</a:t>
            </a:r>
          </a:p>
          <a:p>
            <a:pPr marL="457200" indent="-457200"/>
            <a:r>
              <a:rPr lang="ru-RU" altLang="ru-RU" sz="1400">
                <a:solidFill>
                  <a:srgbClr val="000000"/>
                </a:solidFill>
                <a:latin typeface="Times New Roman" pitchFamily="18" charset="0"/>
                <a:cs typeface="Times New Roman" pitchFamily="18" charset="0"/>
              </a:rPr>
              <a:t>5. Наиболее оптимальная организация</a:t>
            </a:r>
          </a:p>
          <a:p>
            <a:pPr marL="457200" indent="-457200"/>
            <a:r>
              <a:rPr lang="ru-RU" altLang="ru-RU" sz="1400">
                <a:solidFill>
                  <a:srgbClr val="000000"/>
                </a:solidFill>
                <a:latin typeface="Times New Roman" pitchFamily="18" charset="0"/>
                <a:cs typeface="Times New Roman" pitchFamily="18" charset="0"/>
              </a:rPr>
              <a:t> учебно-образовательного процесса, </a:t>
            </a:r>
          </a:p>
          <a:p>
            <a:pPr marL="457200" indent="-457200"/>
            <a:r>
              <a:rPr lang="ru-RU" altLang="ru-RU" sz="1400">
                <a:solidFill>
                  <a:srgbClr val="000000"/>
                </a:solidFill>
                <a:latin typeface="Times New Roman" pitchFamily="18" charset="0"/>
                <a:cs typeface="Times New Roman" pitchFamily="18" charset="0"/>
              </a:rPr>
              <a:t>непрерывного  образования ( в том числе</a:t>
            </a:r>
          </a:p>
          <a:p>
            <a:pPr marL="457200" indent="-457200"/>
            <a:r>
              <a:rPr lang="ru-RU" altLang="ru-RU" sz="1400">
                <a:solidFill>
                  <a:srgbClr val="000000"/>
                </a:solidFill>
                <a:latin typeface="Times New Roman" pitchFamily="18" charset="0"/>
                <a:cs typeface="Times New Roman" pitchFamily="18" charset="0"/>
              </a:rPr>
              <a:t>ориентированного на  людей среднего и</a:t>
            </a:r>
          </a:p>
          <a:p>
            <a:pPr marL="457200" indent="-457200"/>
            <a:r>
              <a:rPr lang="ru-RU" altLang="ru-RU" sz="1400">
                <a:solidFill>
                  <a:srgbClr val="000000"/>
                </a:solidFill>
                <a:latin typeface="Times New Roman" pitchFamily="18" charset="0"/>
                <a:cs typeface="Times New Roman" pitchFamily="18" charset="0"/>
              </a:rPr>
              <a:t> пожилого возраста).</a:t>
            </a:r>
          </a:p>
        </p:txBody>
      </p:sp>
      <p:sp>
        <p:nvSpPr>
          <p:cNvPr id="3077" name="Line 8"/>
          <p:cNvSpPr>
            <a:spLocks noChangeShapeType="1"/>
          </p:cNvSpPr>
          <p:nvPr/>
        </p:nvSpPr>
        <p:spPr bwMode="auto">
          <a:xfrm flipH="1">
            <a:off x="2987675" y="1196975"/>
            <a:ext cx="1079500" cy="503238"/>
          </a:xfrm>
          <a:prstGeom prst="line">
            <a:avLst/>
          </a:prstGeom>
          <a:noFill/>
          <a:ln w="9525">
            <a:solidFill>
              <a:schemeClr val="tx1"/>
            </a:solidFill>
            <a:round/>
            <a:headEnd/>
            <a:tailEnd type="triangle" w="med" len="med"/>
          </a:ln>
        </p:spPr>
        <p:txBody>
          <a:bodyPr/>
          <a:lstStyle/>
          <a:p>
            <a:endParaRPr lang="ru-RU"/>
          </a:p>
        </p:txBody>
      </p:sp>
      <p:sp>
        <p:nvSpPr>
          <p:cNvPr id="3078" name="Line 9"/>
          <p:cNvSpPr>
            <a:spLocks noChangeShapeType="1"/>
          </p:cNvSpPr>
          <p:nvPr/>
        </p:nvSpPr>
        <p:spPr bwMode="auto">
          <a:xfrm>
            <a:off x="5364163" y="1196975"/>
            <a:ext cx="863600" cy="503238"/>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ransition>
    <p:cover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вал 1"/>
          <p:cNvSpPr>
            <a:spLocks noChangeArrowheads="1"/>
          </p:cNvSpPr>
          <p:nvPr/>
        </p:nvSpPr>
        <p:spPr bwMode="auto">
          <a:xfrm>
            <a:off x="1258888" y="260350"/>
            <a:ext cx="6072187" cy="1714500"/>
          </a:xfrm>
          <a:prstGeom prst="ellipse">
            <a:avLst/>
          </a:prstGeom>
          <a:solidFill>
            <a:srgbClr val="FFCC66"/>
          </a:solidFill>
          <a:ln w="25400" algn="ctr">
            <a:solidFill>
              <a:srgbClr val="FFCC66"/>
            </a:solidFill>
            <a:round/>
            <a:headEnd/>
            <a:tailEnd/>
          </a:ln>
        </p:spPr>
        <p:txBody>
          <a:bodyPr anchor="ctr"/>
          <a:lstStyle/>
          <a:p>
            <a:pPr algn="ctr">
              <a:spcBef>
                <a:spcPts val="165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ru-RU" altLang="ru-RU" b="1">
                <a:solidFill>
                  <a:srgbClr val="FF0000"/>
                </a:solidFill>
                <a:latin typeface="Comic Sans MS" pitchFamily="66" charset="0"/>
              </a:rPr>
              <a:t>Подростковый возраст - это период кардинальной перестройки организма.</a:t>
            </a:r>
          </a:p>
        </p:txBody>
      </p:sp>
      <p:sp>
        <p:nvSpPr>
          <p:cNvPr id="21507" name="Скругленный прямоугольник 2"/>
          <p:cNvSpPr>
            <a:spLocks noChangeArrowheads="1"/>
          </p:cNvSpPr>
          <p:nvPr/>
        </p:nvSpPr>
        <p:spPr bwMode="auto">
          <a:xfrm>
            <a:off x="611188" y="2276475"/>
            <a:ext cx="2786062" cy="1357313"/>
          </a:xfrm>
          <a:prstGeom prst="roundRect">
            <a:avLst>
              <a:gd name="adj" fmla="val 16667"/>
            </a:avLst>
          </a:prstGeom>
          <a:solidFill>
            <a:srgbClr val="FCFEAE"/>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r>
              <a:rPr lang="ru-RU" altLang="ru-RU" sz="2000">
                <a:latin typeface="Franklin Gothic Book" pitchFamily="34" charset="0"/>
              </a:rPr>
              <a:t>Рывок роста – тело ребенка «взрослеет»</a:t>
            </a:r>
          </a:p>
        </p:txBody>
      </p:sp>
      <p:sp>
        <p:nvSpPr>
          <p:cNvPr id="4" name="Скругленный прямоугольник 3"/>
          <p:cNvSpPr/>
          <p:nvPr/>
        </p:nvSpPr>
        <p:spPr>
          <a:xfrm>
            <a:off x="4857750" y="2143125"/>
            <a:ext cx="3889375" cy="157162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ru-RU" sz="2000">
                <a:solidFill>
                  <a:schemeClr val="tx1"/>
                </a:solidFill>
                <a:latin typeface="Franklin Gothic Book" pitchFamily="34" charset="0"/>
              </a:rPr>
              <a:t>Изменяется мышечная система, однако она отстает в развитии от костной</a:t>
            </a:r>
          </a:p>
        </p:txBody>
      </p:sp>
      <p:sp>
        <p:nvSpPr>
          <p:cNvPr id="21509" name="Скругленный прямоугольник 5"/>
          <p:cNvSpPr>
            <a:spLocks noChangeArrowheads="1"/>
          </p:cNvSpPr>
          <p:nvPr/>
        </p:nvSpPr>
        <p:spPr bwMode="auto">
          <a:xfrm>
            <a:off x="142875" y="4500563"/>
            <a:ext cx="3429000" cy="1428750"/>
          </a:xfrm>
          <a:prstGeom prst="roundRect">
            <a:avLst>
              <a:gd name="adj" fmla="val 16667"/>
            </a:avLst>
          </a:prstGeom>
          <a:solidFill>
            <a:srgbClr val="FF9966"/>
          </a:solidFill>
          <a:ln w="25400" algn="ctr">
            <a:solidFill>
              <a:srgbClr val="B0761F"/>
            </a:solidFill>
            <a:round/>
            <a:headEnd/>
            <a:tailEnd/>
          </a:ln>
        </p:spPr>
        <p:txBody>
          <a:bodyPr anchor="ctr"/>
          <a:lstStyle/>
          <a:p>
            <a:pPr algn="ctr"/>
            <a:r>
              <a:rPr lang="ru-RU" altLang="ru-RU" sz="2000">
                <a:latin typeface="Franklin Gothic Book" pitchFamily="34" charset="0"/>
              </a:rPr>
              <a:t>Наблюдаются диспропорции в работе сердечно- сосудистой системы</a:t>
            </a:r>
          </a:p>
        </p:txBody>
      </p:sp>
      <p:sp>
        <p:nvSpPr>
          <p:cNvPr id="21510" name="Скругленный прямоугольник 6"/>
          <p:cNvSpPr>
            <a:spLocks noChangeArrowheads="1"/>
          </p:cNvSpPr>
          <p:nvPr/>
        </p:nvSpPr>
        <p:spPr bwMode="auto">
          <a:xfrm>
            <a:off x="4071938" y="4143375"/>
            <a:ext cx="4786312" cy="1928813"/>
          </a:xfrm>
          <a:prstGeom prst="roundRect">
            <a:avLst>
              <a:gd name="adj" fmla="val 16667"/>
            </a:avLst>
          </a:prstGeom>
          <a:solidFill>
            <a:srgbClr val="FF9933"/>
          </a:solidFill>
          <a:ln w="25400" algn="ctr">
            <a:solidFill>
              <a:srgbClr val="B0761F"/>
            </a:solidFill>
            <a:round/>
            <a:headEnd/>
            <a:tailEnd/>
          </a:ln>
        </p:spPr>
        <p:txBody>
          <a:bodyPr anchor="ctr"/>
          <a:lstStyle/>
          <a:p>
            <a:pPr algn="ctr"/>
            <a:r>
              <a:rPr lang="ru-RU" altLang="ru-RU" sz="2000">
                <a:latin typeface="Franklin Gothic Book" pitchFamily="34" charset="0"/>
              </a:rPr>
              <a:t>Нарушение зависимости между силой раздражителя и ответа на него в связи с повышением возбудимости нервной системы.</a:t>
            </a:r>
          </a:p>
          <a:p>
            <a:pPr algn="ctr"/>
            <a:endParaRPr lang="ru-RU" altLang="ru-RU" sz="2000">
              <a:latin typeface="Franklin Gothic Book" pitchFamily="34" charset="0"/>
            </a:endParaRPr>
          </a:p>
        </p:txBody>
      </p:sp>
      <p:sp>
        <p:nvSpPr>
          <p:cNvPr id="21511" name="Line 8"/>
          <p:cNvSpPr>
            <a:spLocks noChangeShapeType="1"/>
          </p:cNvSpPr>
          <p:nvPr/>
        </p:nvSpPr>
        <p:spPr bwMode="auto">
          <a:xfrm flipH="1">
            <a:off x="3203575" y="1989138"/>
            <a:ext cx="1152525" cy="287337"/>
          </a:xfrm>
          <a:prstGeom prst="line">
            <a:avLst/>
          </a:prstGeom>
          <a:noFill/>
          <a:ln w="9525">
            <a:solidFill>
              <a:schemeClr val="tx1"/>
            </a:solidFill>
            <a:round/>
            <a:headEnd/>
            <a:tailEnd type="triangle" w="med" len="med"/>
          </a:ln>
        </p:spPr>
        <p:txBody>
          <a:bodyPr/>
          <a:lstStyle/>
          <a:p>
            <a:endParaRPr lang="ru-RU"/>
          </a:p>
        </p:txBody>
      </p:sp>
      <p:sp>
        <p:nvSpPr>
          <p:cNvPr id="21512" name="Line 9"/>
          <p:cNvSpPr>
            <a:spLocks noChangeShapeType="1"/>
          </p:cNvSpPr>
          <p:nvPr/>
        </p:nvSpPr>
        <p:spPr bwMode="auto">
          <a:xfrm>
            <a:off x="4427538" y="1989138"/>
            <a:ext cx="1296987" cy="144462"/>
          </a:xfrm>
          <a:prstGeom prst="line">
            <a:avLst/>
          </a:prstGeom>
          <a:noFill/>
          <a:ln w="9525">
            <a:solidFill>
              <a:schemeClr val="tx1"/>
            </a:solidFill>
            <a:round/>
            <a:headEnd/>
            <a:tailEnd type="triangle" w="med" len="med"/>
          </a:ln>
        </p:spPr>
        <p:txBody>
          <a:bodyPr/>
          <a:lstStyle/>
          <a:p>
            <a:endParaRPr lang="ru-RU"/>
          </a:p>
        </p:txBody>
      </p:sp>
      <p:sp>
        <p:nvSpPr>
          <p:cNvPr id="21513" name="Line 11"/>
          <p:cNvSpPr>
            <a:spLocks noChangeShapeType="1"/>
          </p:cNvSpPr>
          <p:nvPr/>
        </p:nvSpPr>
        <p:spPr bwMode="auto">
          <a:xfrm>
            <a:off x="4427538" y="1989138"/>
            <a:ext cx="288925" cy="2087562"/>
          </a:xfrm>
          <a:prstGeom prst="line">
            <a:avLst/>
          </a:prstGeom>
          <a:noFill/>
          <a:ln w="9525">
            <a:solidFill>
              <a:schemeClr val="tx1"/>
            </a:solidFill>
            <a:round/>
            <a:headEnd/>
            <a:tailEnd type="triangle" w="med" len="med"/>
          </a:ln>
        </p:spPr>
        <p:txBody>
          <a:bodyPr/>
          <a:lstStyle/>
          <a:p>
            <a:endParaRPr lang="ru-RU"/>
          </a:p>
        </p:txBody>
      </p:sp>
      <p:sp>
        <p:nvSpPr>
          <p:cNvPr id="21514" name="Line 12"/>
          <p:cNvSpPr>
            <a:spLocks noChangeShapeType="1"/>
          </p:cNvSpPr>
          <p:nvPr/>
        </p:nvSpPr>
        <p:spPr bwMode="auto">
          <a:xfrm flipH="1">
            <a:off x="3348038" y="1989138"/>
            <a:ext cx="1008062" cy="2519362"/>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ransition>
    <p:cover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214313" y="-11113"/>
            <a:ext cx="8715375" cy="6740307"/>
          </a:xfrm>
          <a:prstGeom prst="rect">
            <a:avLst/>
          </a:prstGeom>
          <a:noFill/>
          <a:ln w="9525">
            <a:noFill/>
            <a:miter lim="800000"/>
            <a:headEnd/>
            <a:tailEnd/>
          </a:ln>
        </p:spPr>
        <p:txBody>
          <a:bodyPr anchor="ctr">
            <a:spAutoFit/>
          </a:bodyPr>
          <a:lstStyle/>
          <a:p>
            <a:r>
              <a:rPr lang="ru-RU" altLang="ru-RU" dirty="0" smtClean="0">
                <a:solidFill>
                  <a:schemeClr val="accent2"/>
                </a:solidFill>
                <a:latin typeface="Times New Roman" pitchFamily="18" charset="0"/>
                <a:cs typeface="Times New Roman" pitchFamily="18" charset="0"/>
              </a:rPr>
              <a:t>Роберт </a:t>
            </a:r>
            <a:r>
              <a:rPr lang="ru-RU" altLang="ru-RU" dirty="0" err="1">
                <a:solidFill>
                  <a:schemeClr val="accent2"/>
                </a:solidFill>
                <a:latin typeface="Times New Roman" pitchFamily="18" charset="0"/>
                <a:cs typeface="Times New Roman" pitchFamily="18" charset="0"/>
              </a:rPr>
              <a:t>Хевигхерст</a:t>
            </a:r>
            <a:r>
              <a:rPr lang="ru-RU" altLang="ru-RU" dirty="0">
                <a:solidFill>
                  <a:schemeClr val="accent2"/>
                </a:solidFill>
                <a:latin typeface="Times New Roman" pitchFamily="18" charset="0"/>
                <a:cs typeface="Times New Roman" pitchFamily="18" charset="0"/>
              </a:rPr>
              <a:t> считает центральной задачей развития подросткового возраста самоопределение в системе ценностей общения и отношений между людьми. Это определяет следующие направления развития:</a:t>
            </a:r>
          </a:p>
          <a:p>
            <a:endParaRPr lang="ru-RU" altLang="ru-RU" dirty="0">
              <a:solidFill>
                <a:schemeClr val="accent2"/>
              </a:solidFill>
            </a:endParaRPr>
          </a:p>
          <a:p>
            <a:pPr eaLnBrk="0" hangingPunct="0">
              <a:buFontTx/>
              <a:buChar char="•"/>
            </a:pPr>
            <a:r>
              <a:rPr lang="ru-RU" altLang="ru-RU" dirty="0">
                <a:solidFill>
                  <a:srgbClr val="FF0000"/>
                </a:solidFill>
                <a:latin typeface="Times New Roman" pitchFamily="18" charset="0"/>
                <a:cs typeface="Times New Roman" pitchFamily="18" charset="0"/>
              </a:rPr>
              <a:t>Освоение </a:t>
            </a:r>
            <a:r>
              <a:rPr lang="ru-RU" altLang="ru-RU" dirty="0">
                <a:solidFill>
                  <a:srgbClr val="FF0000"/>
                </a:solidFill>
                <a:latin typeface="Calibri" charset="-52"/>
                <a:cs typeface="Times New Roman" pitchFamily="18" charset="0"/>
              </a:rPr>
              <a:t>«</a:t>
            </a:r>
            <a:r>
              <a:rPr lang="ru-RU" altLang="ru-RU" dirty="0">
                <a:solidFill>
                  <a:srgbClr val="FF0000"/>
                </a:solidFill>
                <a:latin typeface="Times New Roman" pitchFamily="18" charset="0"/>
                <a:cs typeface="Times New Roman" pitchFamily="18" charset="0"/>
              </a:rPr>
              <a:t>новой телесности</a:t>
            </a:r>
            <a:r>
              <a:rPr lang="ru-RU" altLang="ru-RU" dirty="0">
                <a:solidFill>
                  <a:srgbClr val="FF0000"/>
                </a:solidFill>
                <a:latin typeface="Calibri" charset="-52"/>
                <a:cs typeface="Times New Roman" pitchFamily="18" charset="0"/>
              </a:rPr>
              <a:t>»</a:t>
            </a:r>
            <a:r>
              <a:rPr lang="ru-RU" altLang="ru-RU" dirty="0">
                <a:solidFill>
                  <a:srgbClr val="FF0000"/>
                </a:solidFill>
                <a:latin typeface="Times New Roman" pitchFamily="18" charset="0"/>
                <a:cs typeface="Times New Roman" pitchFamily="18" charset="0"/>
              </a:rPr>
              <a:t>,</a:t>
            </a:r>
            <a:r>
              <a:rPr lang="ru-RU" altLang="ru-RU" dirty="0">
                <a:latin typeface="Times New Roman" pitchFamily="18" charset="0"/>
                <a:cs typeface="Times New Roman" pitchFamily="18" charset="0"/>
              </a:rPr>
              <a:t> связанной с процессами полового созревания, формирование поло- ролевой идентичности и телесного образа </a:t>
            </a:r>
            <a:r>
              <a:rPr lang="ru-RU" altLang="ru-RU" dirty="0">
                <a:latin typeface="Calibri" charset="-52"/>
                <a:cs typeface="Times New Roman" pitchFamily="18" charset="0"/>
              </a:rPr>
              <a:t>«</a:t>
            </a:r>
            <a:r>
              <a:rPr lang="ru-RU" altLang="ru-RU" dirty="0">
                <a:latin typeface="Times New Roman" pitchFamily="18" charset="0"/>
                <a:cs typeface="Times New Roman" pitchFamily="18" charset="0"/>
              </a:rPr>
              <a:t>Я</a:t>
            </a:r>
            <a:r>
              <a:rPr lang="ru-RU" altLang="ru-RU" dirty="0">
                <a:latin typeface="Calibri" charset="-52"/>
                <a:cs typeface="Times New Roman" pitchFamily="18" charset="0"/>
              </a:rPr>
              <a:t>»</a:t>
            </a:r>
            <a:r>
              <a:rPr lang="ru-RU" altLang="ru-RU" dirty="0">
                <a:latin typeface="Times New Roman" pitchFamily="18" charset="0"/>
                <a:cs typeface="Times New Roman" pitchFamily="18" charset="0"/>
              </a:rPr>
              <a:t>;</a:t>
            </a:r>
            <a:endParaRPr lang="ru-RU" altLang="ru-RU" dirty="0"/>
          </a:p>
          <a:p>
            <a:pPr eaLnBrk="0" hangingPunct="0">
              <a:buFontTx/>
              <a:buChar char="•"/>
            </a:pPr>
            <a:r>
              <a:rPr lang="ru-RU" altLang="ru-RU" dirty="0">
                <a:solidFill>
                  <a:srgbClr val="FF0000"/>
                </a:solidFill>
                <a:latin typeface="Times New Roman" pitchFamily="18" charset="0"/>
                <a:cs typeface="Times New Roman" pitchFamily="18" charset="0"/>
              </a:rPr>
              <a:t>Развитие абстрактного мышления</a:t>
            </a:r>
            <a:r>
              <a:rPr lang="ru-RU" altLang="ru-RU" dirty="0">
                <a:latin typeface="Times New Roman" pitchFamily="18" charset="0"/>
                <a:cs typeface="Times New Roman" pitchFamily="18" charset="0"/>
              </a:rPr>
              <a:t>;</a:t>
            </a:r>
            <a:endParaRPr lang="ru-RU" altLang="ru-RU" dirty="0"/>
          </a:p>
          <a:p>
            <a:pPr eaLnBrk="0" hangingPunct="0">
              <a:buFontTx/>
              <a:buChar char="•"/>
            </a:pPr>
            <a:r>
              <a:rPr lang="ru-RU" altLang="ru-RU" dirty="0">
                <a:solidFill>
                  <a:srgbClr val="FF0000"/>
                </a:solidFill>
                <a:latin typeface="Times New Roman" pitchFamily="18" charset="0"/>
                <a:cs typeface="Times New Roman" pitchFamily="18" charset="0"/>
              </a:rPr>
              <a:t>Приобретение навыков межличностного общения с представителями своего и противоположного полов</a:t>
            </a:r>
            <a:r>
              <a:rPr lang="ru-RU" altLang="ru-RU" dirty="0">
                <a:latin typeface="Times New Roman" pitchFamily="18" charset="0"/>
                <a:cs typeface="Times New Roman" pitchFamily="18" charset="0"/>
              </a:rPr>
              <a:t>, вхождение в группу сверстников;</a:t>
            </a:r>
            <a:endParaRPr lang="ru-RU" altLang="ru-RU" dirty="0"/>
          </a:p>
          <a:p>
            <a:pPr eaLnBrk="0" hangingPunct="0">
              <a:buFontTx/>
              <a:buChar char="•"/>
            </a:pPr>
            <a:r>
              <a:rPr lang="ru-RU" altLang="ru-RU" dirty="0">
                <a:solidFill>
                  <a:srgbClr val="FF0000"/>
                </a:solidFill>
                <a:latin typeface="Times New Roman" pitchFamily="18" charset="0"/>
                <a:cs typeface="Times New Roman" pitchFamily="18" charset="0"/>
              </a:rPr>
              <a:t>Становление новых отношений в семье</a:t>
            </a:r>
            <a:r>
              <a:rPr lang="ru-RU" altLang="ru-RU" dirty="0">
                <a:latin typeface="Times New Roman" pitchFamily="18" charset="0"/>
                <a:cs typeface="Times New Roman" pitchFamily="18" charset="0"/>
              </a:rPr>
              <a:t> на основе освобождения от родительской опеки, автономии, независимости при сохранении потребности в психической и материальной поддержки;</a:t>
            </a:r>
            <a:endParaRPr lang="ru-RU" altLang="ru-RU" dirty="0"/>
          </a:p>
          <a:p>
            <a:pPr eaLnBrk="0" hangingPunct="0">
              <a:buFontTx/>
              <a:buChar char="•"/>
            </a:pPr>
            <a:r>
              <a:rPr lang="ru-RU" altLang="ru-RU" dirty="0">
                <a:solidFill>
                  <a:srgbClr val="FF0000"/>
                </a:solidFill>
                <a:latin typeface="Times New Roman" pitchFamily="18" charset="0"/>
                <a:cs typeface="Times New Roman" pitchFamily="18" charset="0"/>
              </a:rPr>
              <a:t>Подготовка задач будущего в области карьеры и образования</a:t>
            </a:r>
            <a:r>
              <a:rPr lang="ru-RU" altLang="ru-RU" dirty="0">
                <a:latin typeface="Times New Roman" pitchFamily="18" charset="0"/>
                <a:cs typeface="Times New Roman" pitchFamily="18" charset="0"/>
              </a:rPr>
              <a:t>;</a:t>
            </a:r>
            <a:endParaRPr lang="ru-RU" altLang="ru-RU" dirty="0"/>
          </a:p>
          <a:p>
            <a:pPr eaLnBrk="0" hangingPunct="0">
              <a:buFontTx/>
              <a:buChar char="•"/>
            </a:pPr>
            <a:r>
              <a:rPr lang="ru-RU" altLang="ru-RU" dirty="0">
                <a:solidFill>
                  <a:srgbClr val="FF0000"/>
                </a:solidFill>
                <a:latin typeface="Times New Roman" pitchFamily="18" charset="0"/>
                <a:cs typeface="Times New Roman" pitchFamily="18" charset="0"/>
              </a:rPr>
              <a:t>Подготовка к семейной жизни</a:t>
            </a:r>
            <a:r>
              <a:rPr lang="ru-RU" altLang="ru-RU" dirty="0">
                <a:latin typeface="Times New Roman" pitchFamily="18" charset="0"/>
                <a:cs typeface="Times New Roman" pitchFamily="18" charset="0"/>
              </a:rPr>
              <a:t>.</a:t>
            </a:r>
            <a:endParaRPr lang="ru-RU" altLang="ru-RU" dirty="0"/>
          </a:p>
        </p:txBody>
      </p:sp>
    </p:spTree>
  </p:cSld>
  <p:clrMapOvr>
    <a:masterClrMapping/>
  </p:clrMapOvr>
  <p:transition>
    <p:cover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Скругленный прямоугольник 2"/>
          <p:cNvSpPr>
            <a:spLocks noChangeArrowheads="1"/>
          </p:cNvSpPr>
          <p:nvPr/>
        </p:nvSpPr>
        <p:spPr bwMode="auto">
          <a:xfrm>
            <a:off x="539750" y="981075"/>
            <a:ext cx="8135938" cy="1357313"/>
          </a:xfrm>
          <a:prstGeom prst="roundRect">
            <a:avLst>
              <a:gd name="adj" fmla="val 16667"/>
            </a:avLst>
          </a:prstGeom>
          <a:solidFill>
            <a:srgbClr val="FF9933"/>
          </a:solidFill>
          <a:ln w="25400" algn="ctr">
            <a:solidFill>
              <a:srgbClr val="B0761F"/>
            </a:solidFill>
            <a:round/>
            <a:headEnd/>
            <a:tailEnd/>
          </a:ln>
        </p:spPr>
        <p:txBody>
          <a:bodyPr anchor="ctr"/>
          <a:lstStyle/>
          <a:p>
            <a:pPr algn="ctr"/>
            <a:r>
              <a:rPr lang="ru-RU" altLang="ru-RU" sz="1200"/>
              <a:t>По мнению Д.Б. Эльконина, в</a:t>
            </a:r>
            <a:r>
              <a:rPr lang="ru-RU" altLang="ru-RU" sz="1200">
                <a:latin typeface="Franklin Gothic Book" pitchFamily="34" charset="0"/>
              </a:rPr>
              <a:t>едущи</a:t>
            </a:r>
            <a:r>
              <a:rPr lang="ru-RU" altLang="ru-RU" sz="1200"/>
              <a:t>м типом деятельности в подростковом возрасте становится </a:t>
            </a:r>
            <a:r>
              <a:rPr lang="ru-RU" altLang="ru-RU" sz="1200">
                <a:latin typeface="Franklin Gothic Book" pitchFamily="34" charset="0"/>
              </a:rPr>
              <a:t> общение со сверстниками. </a:t>
            </a:r>
            <a:r>
              <a:rPr lang="ru-RU" altLang="ru-RU" sz="1200"/>
              <a:t> Динамика мотивов общения со сверстниками на протяжении подросткового возраста:</a:t>
            </a:r>
          </a:p>
          <a:p>
            <a:pPr algn="ctr"/>
            <a:r>
              <a:rPr lang="ru-RU" altLang="ru-RU" sz="1200"/>
              <a:t>Желание быть в среде сверстников, что-то делать вместе (10-11 лет); мотив занять определённое место в коллективе сверстников (12-13 лет); стремление к автономии и поиск признания ценности собственной личности (14-15 лет</a:t>
            </a:r>
          </a:p>
        </p:txBody>
      </p:sp>
      <p:sp>
        <p:nvSpPr>
          <p:cNvPr id="23555" name="Скругленный прямоугольник 3"/>
          <p:cNvSpPr>
            <a:spLocks noChangeArrowheads="1"/>
          </p:cNvSpPr>
          <p:nvPr/>
        </p:nvSpPr>
        <p:spPr bwMode="auto">
          <a:xfrm>
            <a:off x="5651500" y="5013325"/>
            <a:ext cx="3095625" cy="1500188"/>
          </a:xfrm>
          <a:prstGeom prst="roundRect">
            <a:avLst>
              <a:gd name="adj" fmla="val 16667"/>
            </a:avLst>
          </a:prstGeom>
          <a:solidFill>
            <a:srgbClr val="FFCC66"/>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r>
              <a:rPr lang="ru-RU" altLang="ru-RU" sz="1200">
                <a:latin typeface="Franklin Gothic Book" pitchFamily="34" charset="0"/>
              </a:rPr>
              <a:t>Развитие в подростковом возрасте определяется общением ребенка с людьми во всех формах общественно полезной деятельности: производственно- трудовой, художественной, спортивной, учебной и т.д.</a:t>
            </a:r>
          </a:p>
          <a:p>
            <a:pPr algn="ctr">
              <a:defRPr/>
            </a:pPr>
            <a:endParaRPr lang="ru-RU" altLang="ru-RU" sz="1200">
              <a:latin typeface="Franklin Gothic Book" pitchFamily="34" charset="0"/>
            </a:endParaRPr>
          </a:p>
        </p:txBody>
      </p:sp>
      <p:sp>
        <p:nvSpPr>
          <p:cNvPr id="23556" name="Скругленный прямоугольник 6"/>
          <p:cNvSpPr>
            <a:spLocks noChangeArrowheads="1"/>
          </p:cNvSpPr>
          <p:nvPr/>
        </p:nvSpPr>
        <p:spPr bwMode="auto">
          <a:xfrm>
            <a:off x="684213" y="5013325"/>
            <a:ext cx="4895850" cy="1439863"/>
          </a:xfrm>
          <a:prstGeom prst="roundRect">
            <a:avLst>
              <a:gd name="adj" fmla="val 16667"/>
            </a:avLst>
          </a:prstGeom>
          <a:solidFill>
            <a:srgbClr val="FBFE8A"/>
          </a:solidFill>
          <a:ln w="9525" algn="ctr">
            <a:solidFill>
              <a:srgbClr val="F9F9F9"/>
            </a:solidFill>
            <a:round/>
            <a:headEnd/>
            <a:tailEnd/>
          </a:ln>
          <a:effectLst>
            <a:outerShdw dist="20000" dir="5400000" rotWithShape="0">
              <a:srgbClr val="000000">
                <a:alpha val="37999"/>
              </a:srgbClr>
            </a:outerShdw>
          </a:effectLst>
        </p:spPr>
        <p:txBody>
          <a:bodyPr anchor="ctr"/>
          <a:lstStyle/>
          <a:p>
            <a:pPr algn="ctr">
              <a:defRPr/>
            </a:pPr>
            <a:endParaRPr lang="ru-RU" altLang="ru-RU" sz="1200"/>
          </a:p>
          <a:p>
            <a:pPr algn="ctr">
              <a:defRPr/>
            </a:pPr>
            <a:r>
              <a:rPr lang="ru-RU" altLang="ru-RU" sz="1200">
                <a:latin typeface="Franklin Gothic Book" pitchFamily="34" charset="0"/>
              </a:rPr>
              <a:t>Самое основное в развитии личности подростка- особенность переходить из одного вида деятельности к другому. Эта способность предполагает, что подросток владеет общими способностями организации  своей деятельности в любой форме- умеет сам ставить цель, наметить план действий, может оценить и подобрать необходимые средства и соотнести их с действиями других людей.</a:t>
            </a:r>
          </a:p>
          <a:p>
            <a:pPr algn="ctr">
              <a:defRPr/>
            </a:pPr>
            <a:endParaRPr lang="ru-RU" altLang="ru-RU" sz="1200">
              <a:latin typeface="Franklin Gothic Book" pitchFamily="34" charset="0"/>
            </a:endParaRPr>
          </a:p>
        </p:txBody>
      </p:sp>
      <p:sp>
        <p:nvSpPr>
          <p:cNvPr id="23557" name="AutoShape 6"/>
          <p:cNvSpPr>
            <a:spLocks noChangeArrowheads="1"/>
          </p:cNvSpPr>
          <p:nvPr/>
        </p:nvSpPr>
        <p:spPr bwMode="auto">
          <a:xfrm>
            <a:off x="323850" y="115888"/>
            <a:ext cx="8351838" cy="720725"/>
          </a:xfrm>
          <a:prstGeom prst="ribbon">
            <a:avLst>
              <a:gd name="adj1" fmla="val 12500"/>
              <a:gd name="adj2" fmla="val 50000"/>
            </a:avLst>
          </a:prstGeom>
          <a:solidFill>
            <a:srgbClr val="FFCC66"/>
          </a:solidFill>
          <a:ln w="9525">
            <a:solidFill>
              <a:schemeClr val="tx1"/>
            </a:solidFill>
            <a:round/>
            <a:headEnd/>
            <a:tailEnd/>
          </a:ln>
        </p:spPr>
        <p:txBody>
          <a:bodyPr wrap="none" anchor="ctr"/>
          <a:lstStyle/>
          <a:p>
            <a:pPr algn="ctr"/>
            <a:r>
              <a:rPr lang="ru-RU" altLang="ru-RU" sz="2000" b="1"/>
              <a:t>ВЕДУЩАЯ ДЕЯТЕЛЬНОСТЬ</a:t>
            </a:r>
          </a:p>
        </p:txBody>
      </p:sp>
      <p:sp>
        <p:nvSpPr>
          <p:cNvPr id="23558" name="Скругленный прямоугольник 6"/>
          <p:cNvSpPr>
            <a:spLocks noChangeArrowheads="1"/>
          </p:cNvSpPr>
          <p:nvPr/>
        </p:nvSpPr>
        <p:spPr bwMode="auto">
          <a:xfrm>
            <a:off x="611188" y="2565400"/>
            <a:ext cx="8135937" cy="2016125"/>
          </a:xfrm>
          <a:prstGeom prst="roundRect">
            <a:avLst>
              <a:gd name="adj" fmla="val 16667"/>
            </a:avLst>
          </a:prstGeom>
          <a:solidFill>
            <a:srgbClr val="FBFE8A"/>
          </a:solidFill>
          <a:ln w="9525" algn="ctr">
            <a:solidFill>
              <a:srgbClr val="F9F9F9"/>
            </a:solidFill>
            <a:round/>
            <a:headEnd/>
            <a:tailEnd/>
          </a:ln>
          <a:effectLst>
            <a:outerShdw dist="20000" dir="5400000" rotWithShape="0">
              <a:srgbClr val="000000">
                <a:alpha val="37999"/>
              </a:srgbClr>
            </a:outerShdw>
          </a:effectLst>
        </p:spPr>
        <p:txBody>
          <a:bodyPr anchor="ctr"/>
          <a:lstStyle/>
          <a:p>
            <a:pPr algn="ctr">
              <a:defRPr/>
            </a:pPr>
            <a:endParaRPr lang="ru-RU" altLang="ru-RU" sz="1200"/>
          </a:p>
          <a:p>
            <a:pPr algn="ctr">
              <a:defRPr/>
            </a:pPr>
            <a:r>
              <a:rPr lang="ru-RU" altLang="ru-RU" sz="1200"/>
              <a:t>Д.И. Фельдштейн считал, что ведущим типом деятельности детей подросткового возраста является общественно-полезная, социально признаваемая неоплачиваемая деятельность.</a:t>
            </a:r>
          </a:p>
          <a:p>
            <a:pPr algn="ctr">
              <a:defRPr/>
            </a:pPr>
            <a:r>
              <a:rPr lang="ru-RU" altLang="ru-RU" sz="1200"/>
              <a:t>Просоциальная деятельность может быть представлена как учебно-познавательная, производственно-трудовая, организационно-общественная, художественная или спортивная, но главное – это ощущение подростком реальной значимости этой деятельности. Содержание деятельности – дело, полезное для людей, для общества, структура задаётся целями взаимоотношений подростков. Мотив общественно-полезной деятельности подростка –быть лично ответственным самостоятельным. В 9-10 лет у детей появляется стремление к самоутверждению и признанию себя в мире взрослых, в 10—11 лет – стремление получить оценку своих возможностей у других людей, в12-13 лет – признание прав, в 14-15 лет – стремление занять определённую социальную позицию, потребность в самоопределении.</a:t>
            </a:r>
          </a:p>
        </p:txBody>
      </p:sp>
    </p:spTree>
  </p:cSld>
  <p:clrMapOvr>
    <a:masterClrMapping/>
  </p:clrMapOvr>
  <p:transition>
    <p:cover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Скругленный прямоугольник 1"/>
          <p:cNvSpPr>
            <a:spLocks noChangeArrowheads="1"/>
          </p:cNvSpPr>
          <p:nvPr/>
        </p:nvSpPr>
        <p:spPr bwMode="auto">
          <a:xfrm>
            <a:off x="357188" y="142875"/>
            <a:ext cx="8501062" cy="1643063"/>
          </a:xfrm>
          <a:prstGeom prst="roundRect">
            <a:avLst>
              <a:gd name="adj" fmla="val 16667"/>
            </a:avLst>
          </a:prstGeom>
          <a:solidFill>
            <a:srgbClr val="FFCC66"/>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r>
              <a:rPr lang="ru-RU" altLang="ru-RU">
                <a:latin typeface="Franklin Gothic Book" pitchFamily="34" charset="0"/>
              </a:rPr>
              <a:t>В отечественной психологии возникновение и развитие самосознания рассматривают как центральное психологическое новообразование подросткового возраста.</a:t>
            </a:r>
          </a:p>
          <a:p>
            <a:pPr algn="ctr">
              <a:defRPr/>
            </a:pPr>
            <a:endParaRPr lang="ru-RU" altLang="ru-RU">
              <a:latin typeface="Franklin Gothic Book" pitchFamily="34" charset="0"/>
            </a:endParaRPr>
          </a:p>
        </p:txBody>
      </p:sp>
      <p:sp>
        <p:nvSpPr>
          <p:cNvPr id="24579" name="Овал 3"/>
          <p:cNvSpPr>
            <a:spLocks noChangeArrowheads="1"/>
          </p:cNvSpPr>
          <p:nvPr/>
        </p:nvSpPr>
        <p:spPr bwMode="auto">
          <a:xfrm>
            <a:off x="785813" y="1857375"/>
            <a:ext cx="7500937" cy="1857375"/>
          </a:xfrm>
          <a:prstGeom prst="ellipse">
            <a:avLst/>
          </a:prstGeom>
          <a:solidFill>
            <a:srgbClr val="FCFEAE"/>
          </a:solidFill>
          <a:ln w="25400" algn="ctr">
            <a:solidFill>
              <a:srgbClr val="B0761F"/>
            </a:solidFill>
            <a:round/>
            <a:headEnd/>
            <a:tailEnd/>
          </a:ln>
        </p:spPr>
        <p:txBody>
          <a:bodyPr anchor="ctr"/>
          <a:lstStyle/>
          <a:p>
            <a:pPr algn="ctr"/>
            <a:r>
              <a:rPr lang="ru-RU" altLang="ru-RU" sz="2000">
                <a:latin typeface="Franklin Gothic Book" pitchFamily="34" charset="0"/>
              </a:rPr>
              <a:t>Перед подростками встают вопросы: «Что я за человек? Что во мне хорошего, что плохого?» Так начинается самоопределение человека.</a:t>
            </a:r>
          </a:p>
          <a:p>
            <a:pPr algn="ctr"/>
            <a:endParaRPr lang="ru-RU" altLang="ru-RU" sz="2000">
              <a:latin typeface="Franklin Gothic Book" pitchFamily="34" charset="0"/>
            </a:endParaRPr>
          </a:p>
        </p:txBody>
      </p:sp>
      <p:sp>
        <p:nvSpPr>
          <p:cNvPr id="24580" name="Параллелограмм 4"/>
          <p:cNvSpPr>
            <a:spLocks noChangeArrowheads="1"/>
          </p:cNvSpPr>
          <p:nvPr/>
        </p:nvSpPr>
        <p:spPr bwMode="auto">
          <a:xfrm>
            <a:off x="142875" y="4429125"/>
            <a:ext cx="4000500" cy="2286000"/>
          </a:xfrm>
          <a:prstGeom prst="parallelogram">
            <a:avLst>
              <a:gd name="adj" fmla="val 25002"/>
            </a:avLst>
          </a:prstGeom>
          <a:solidFill>
            <a:srgbClr val="FBFE8A"/>
          </a:solidFill>
          <a:ln w="9525" algn="ctr">
            <a:solidFill>
              <a:srgbClr val="FBA61B"/>
            </a:solidFill>
            <a:miter lim="800000"/>
            <a:headEnd/>
            <a:tailEnd/>
          </a:ln>
          <a:effectLst>
            <a:outerShdw dist="20000" dir="5400000" rotWithShape="0">
              <a:srgbClr val="000000">
                <a:alpha val="37999"/>
              </a:srgbClr>
            </a:outerShdw>
          </a:effectLst>
        </p:spPr>
        <p:txBody>
          <a:bodyPr anchor="ctr"/>
          <a:lstStyle/>
          <a:p>
            <a:pPr algn="ctr">
              <a:defRPr/>
            </a:pPr>
            <a:r>
              <a:rPr lang="ru-RU" altLang="ru-RU">
                <a:latin typeface="Franklin Gothic Book" pitchFamily="34" charset="0"/>
              </a:rPr>
              <a:t>На основе суждений взрослых, т.е. смотрит на себя как бы глазами окружающих</a:t>
            </a:r>
          </a:p>
          <a:p>
            <a:pPr algn="ctr">
              <a:defRPr/>
            </a:pPr>
            <a:endParaRPr lang="ru-RU" altLang="ru-RU" sz="1800">
              <a:solidFill>
                <a:srgbClr val="000000"/>
              </a:solidFill>
              <a:latin typeface="Franklin Gothic Book" pitchFamily="34" charset="0"/>
            </a:endParaRPr>
          </a:p>
        </p:txBody>
      </p:sp>
      <p:sp>
        <p:nvSpPr>
          <p:cNvPr id="24581" name="Параллелограмм 5"/>
          <p:cNvSpPr>
            <a:spLocks noChangeArrowheads="1"/>
          </p:cNvSpPr>
          <p:nvPr/>
        </p:nvSpPr>
        <p:spPr bwMode="auto">
          <a:xfrm flipH="1">
            <a:off x="5072063" y="4429125"/>
            <a:ext cx="3929062" cy="2286000"/>
          </a:xfrm>
          <a:prstGeom prst="parallelogram">
            <a:avLst>
              <a:gd name="adj" fmla="val 25001"/>
            </a:avLst>
          </a:prstGeom>
          <a:solidFill>
            <a:srgbClr val="FBFE8A"/>
          </a:solidFill>
          <a:ln w="9525" algn="ctr">
            <a:solidFill>
              <a:srgbClr val="FBA61B"/>
            </a:solidFill>
            <a:miter lim="800000"/>
            <a:headEnd/>
            <a:tailEnd/>
          </a:ln>
          <a:effectLst>
            <a:outerShdw dist="20000" dir="5400000" rotWithShape="0">
              <a:srgbClr val="000000">
                <a:alpha val="37999"/>
              </a:srgbClr>
            </a:outerShdw>
          </a:effectLst>
        </p:spPr>
        <p:txBody>
          <a:bodyPr anchor="ctr"/>
          <a:lstStyle/>
          <a:p>
            <a:pPr algn="ctr">
              <a:defRPr/>
            </a:pPr>
            <a:r>
              <a:rPr lang="ru-RU" altLang="ru-RU">
                <a:latin typeface="Franklin Gothic Book" pitchFamily="34" charset="0"/>
              </a:rPr>
              <a:t>На основе сравнения с идеалом, т.е. оценивает себя</a:t>
            </a:r>
          </a:p>
          <a:p>
            <a:pPr algn="ctr">
              <a:defRPr/>
            </a:pPr>
            <a:endParaRPr lang="ru-RU" altLang="ru-RU" sz="1800">
              <a:solidFill>
                <a:srgbClr val="000000"/>
              </a:solidFill>
              <a:latin typeface="Franklin Gothic Book" pitchFamily="34" charset="0"/>
            </a:endParaRPr>
          </a:p>
        </p:txBody>
      </p:sp>
      <p:sp>
        <p:nvSpPr>
          <p:cNvPr id="24582" name="Line 8"/>
          <p:cNvSpPr>
            <a:spLocks noChangeShapeType="1"/>
          </p:cNvSpPr>
          <p:nvPr/>
        </p:nvSpPr>
        <p:spPr bwMode="auto">
          <a:xfrm flipH="1">
            <a:off x="2916238" y="3716338"/>
            <a:ext cx="792162" cy="720725"/>
          </a:xfrm>
          <a:prstGeom prst="line">
            <a:avLst/>
          </a:prstGeom>
          <a:noFill/>
          <a:ln w="9525">
            <a:solidFill>
              <a:schemeClr val="tx1"/>
            </a:solidFill>
            <a:round/>
            <a:headEnd/>
            <a:tailEnd type="triangle" w="med" len="med"/>
          </a:ln>
        </p:spPr>
        <p:txBody>
          <a:bodyPr/>
          <a:lstStyle/>
          <a:p>
            <a:endParaRPr lang="ru-RU"/>
          </a:p>
        </p:txBody>
      </p:sp>
      <p:sp>
        <p:nvSpPr>
          <p:cNvPr id="24583" name="Line 11"/>
          <p:cNvSpPr>
            <a:spLocks noChangeShapeType="1"/>
          </p:cNvSpPr>
          <p:nvPr/>
        </p:nvSpPr>
        <p:spPr bwMode="auto">
          <a:xfrm>
            <a:off x="5867400" y="3644900"/>
            <a:ext cx="431800" cy="792163"/>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ransition>
    <p:cover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Табличка 1"/>
          <p:cNvSpPr>
            <a:spLocks noChangeArrowheads="1"/>
          </p:cNvSpPr>
          <p:nvPr/>
        </p:nvSpPr>
        <p:spPr bwMode="auto">
          <a:xfrm>
            <a:off x="1143000" y="500063"/>
            <a:ext cx="7143750" cy="1357312"/>
          </a:xfrm>
          <a:prstGeom prst="plaque">
            <a:avLst>
              <a:gd name="adj" fmla="val 16667"/>
            </a:avLst>
          </a:prstGeom>
          <a:solidFill>
            <a:srgbClr val="FFCC66"/>
          </a:solidFill>
          <a:ln w="25400" algn="ctr">
            <a:solidFill>
              <a:srgbClr val="B0761F"/>
            </a:solidFill>
            <a:miter lim="800000"/>
            <a:headEnd/>
            <a:tailEnd/>
          </a:ln>
        </p:spPr>
        <p:txBody>
          <a:bodyPr anchor="ctr"/>
          <a:lstStyle/>
          <a:p>
            <a:pPr algn="ctr"/>
            <a:r>
              <a:rPr lang="ru-RU" altLang="ru-RU">
                <a:latin typeface="Franklin Gothic Book" pitchFamily="34" charset="0"/>
              </a:rPr>
              <a:t>Так выстраивается механизм саморегуляции в виде цепочки взаимосвязанных фактов:</a:t>
            </a:r>
          </a:p>
        </p:txBody>
      </p:sp>
      <p:sp>
        <p:nvSpPr>
          <p:cNvPr id="3" name="Нашивка 2"/>
          <p:cNvSpPr/>
          <p:nvPr/>
        </p:nvSpPr>
        <p:spPr>
          <a:xfrm rot="5400000">
            <a:off x="4214813" y="2214563"/>
            <a:ext cx="642937" cy="642937"/>
          </a:xfrm>
          <a:prstGeom prst="chevr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800">
              <a:solidFill>
                <a:schemeClr val="tx1"/>
              </a:solidFill>
            </a:endParaRPr>
          </a:p>
        </p:txBody>
      </p:sp>
      <p:sp>
        <p:nvSpPr>
          <p:cNvPr id="4" name="Нашивка 3"/>
          <p:cNvSpPr/>
          <p:nvPr/>
        </p:nvSpPr>
        <p:spPr>
          <a:xfrm rot="5400000">
            <a:off x="4214813" y="4572000"/>
            <a:ext cx="642938" cy="642937"/>
          </a:xfrm>
          <a:prstGeom prst="chevr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800">
              <a:solidFill>
                <a:schemeClr val="tx1"/>
              </a:solidFill>
            </a:endParaRPr>
          </a:p>
        </p:txBody>
      </p:sp>
      <p:sp>
        <p:nvSpPr>
          <p:cNvPr id="5" name="Нашивка 4"/>
          <p:cNvSpPr/>
          <p:nvPr/>
        </p:nvSpPr>
        <p:spPr>
          <a:xfrm rot="5400000">
            <a:off x="4214813" y="3357563"/>
            <a:ext cx="642937" cy="642937"/>
          </a:xfrm>
          <a:prstGeom prst="chevr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800">
              <a:solidFill>
                <a:schemeClr val="tx1"/>
              </a:solidFill>
            </a:endParaRPr>
          </a:p>
        </p:txBody>
      </p:sp>
      <p:sp>
        <p:nvSpPr>
          <p:cNvPr id="25606" name="Прямоугольник 5"/>
          <p:cNvSpPr>
            <a:spLocks noChangeArrowheads="1"/>
          </p:cNvSpPr>
          <p:nvPr/>
        </p:nvSpPr>
        <p:spPr bwMode="auto">
          <a:xfrm>
            <a:off x="2928938" y="2714625"/>
            <a:ext cx="3086100" cy="646113"/>
          </a:xfrm>
          <a:prstGeom prst="rect">
            <a:avLst/>
          </a:prstGeom>
          <a:noFill/>
          <a:ln w="9525">
            <a:noFill/>
            <a:miter lim="800000"/>
            <a:headEnd/>
            <a:tailEnd/>
          </a:ln>
        </p:spPr>
        <p:txBody>
          <a:bodyPr wrap="none">
            <a:spAutoFit/>
          </a:bodyPr>
          <a:lstStyle/>
          <a:p>
            <a:r>
              <a:rPr lang="ru-RU" altLang="ru-RU" sz="3600" b="1">
                <a:latin typeface="Franklin Gothic Book" pitchFamily="34" charset="0"/>
              </a:rPr>
              <a:t>самосознание</a:t>
            </a:r>
          </a:p>
        </p:txBody>
      </p:sp>
      <p:sp>
        <p:nvSpPr>
          <p:cNvPr id="25607" name="Прямоугольник 6"/>
          <p:cNvSpPr>
            <a:spLocks noChangeArrowheads="1"/>
          </p:cNvSpPr>
          <p:nvPr/>
        </p:nvSpPr>
        <p:spPr bwMode="auto">
          <a:xfrm>
            <a:off x="3143250" y="3929063"/>
            <a:ext cx="2635250" cy="646112"/>
          </a:xfrm>
          <a:prstGeom prst="rect">
            <a:avLst/>
          </a:prstGeom>
          <a:noFill/>
          <a:ln w="9525">
            <a:noFill/>
            <a:miter lim="800000"/>
            <a:headEnd/>
            <a:tailEnd/>
          </a:ln>
        </p:spPr>
        <p:txBody>
          <a:bodyPr wrap="none">
            <a:spAutoFit/>
          </a:bodyPr>
          <a:lstStyle/>
          <a:p>
            <a:r>
              <a:rPr lang="ru-RU" altLang="ru-RU" sz="3600" b="1">
                <a:latin typeface="Franklin Gothic Book" pitchFamily="34" charset="0"/>
              </a:rPr>
              <a:t>самооценка</a:t>
            </a:r>
          </a:p>
        </p:txBody>
      </p:sp>
      <p:sp>
        <p:nvSpPr>
          <p:cNvPr id="25608" name="Прямоугольник 7"/>
          <p:cNvSpPr>
            <a:spLocks noChangeArrowheads="1"/>
          </p:cNvSpPr>
          <p:nvPr/>
        </p:nvSpPr>
        <p:spPr bwMode="auto">
          <a:xfrm>
            <a:off x="2786063" y="5140325"/>
            <a:ext cx="3524250" cy="646113"/>
          </a:xfrm>
          <a:prstGeom prst="rect">
            <a:avLst/>
          </a:prstGeom>
          <a:noFill/>
          <a:ln w="9525">
            <a:noFill/>
            <a:miter lim="800000"/>
            <a:headEnd/>
            <a:tailEnd/>
          </a:ln>
        </p:spPr>
        <p:txBody>
          <a:bodyPr wrap="none">
            <a:spAutoFit/>
          </a:bodyPr>
          <a:lstStyle/>
          <a:p>
            <a:r>
              <a:rPr lang="ru-RU" altLang="ru-RU" sz="3600" b="1">
                <a:latin typeface="Franklin Gothic Book" pitchFamily="34" charset="0"/>
              </a:rPr>
              <a:t>самовоспитание</a:t>
            </a:r>
          </a:p>
        </p:txBody>
      </p:sp>
    </p:spTree>
  </p:cSld>
  <p:clrMapOvr>
    <a:masterClrMapping/>
  </p:clrMapOvr>
  <p:transition>
    <p:cover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Прямоугольник 2"/>
          <p:cNvPicPr>
            <a:picLocks noChangeArrowheads="1"/>
          </p:cNvPicPr>
          <p:nvPr/>
        </p:nvPicPr>
        <p:blipFill>
          <a:blip r:embed="rId2"/>
          <a:srcRect/>
          <a:stretch>
            <a:fillRect/>
          </a:stretch>
        </p:blipFill>
        <p:spPr bwMode="auto">
          <a:xfrm>
            <a:off x="395288" y="5734050"/>
            <a:ext cx="8478837" cy="938213"/>
          </a:xfrm>
          <a:prstGeom prst="rect">
            <a:avLst/>
          </a:prstGeom>
          <a:solidFill>
            <a:schemeClr val="bg1"/>
          </a:solidFill>
          <a:ln w="9525">
            <a:solidFill>
              <a:srgbClr val="FF0000"/>
            </a:solidFill>
            <a:miter lim="800000"/>
            <a:headEnd/>
            <a:tailEnd/>
          </a:ln>
        </p:spPr>
      </p:pic>
      <p:pic>
        <p:nvPicPr>
          <p:cNvPr id="4" name="Picture 4" descr="C:\Documents and Settings\Алиса\Рабочий стол\smoking_friends.jpg"/>
          <p:cNvPicPr>
            <a:picLocks noChangeAspect="1" noChangeArrowheads="1"/>
          </p:cNvPicPr>
          <p:nvPr/>
        </p:nvPicPr>
        <p:blipFill>
          <a:blip r:embed="rId3">
            <a:lum bright="30000"/>
          </a:blip>
          <a:srcRect/>
          <a:stretch>
            <a:fillRect/>
          </a:stretch>
        </p:blipFill>
        <p:spPr bwMode="auto">
          <a:xfrm>
            <a:off x="611188" y="260350"/>
            <a:ext cx="2786062" cy="1997075"/>
          </a:xfrm>
          <a:prstGeom prst="rect">
            <a:avLst/>
          </a:prstGeom>
          <a:noFill/>
          <a:ln w="9525">
            <a:noFill/>
            <a:miter lim="800000"/>
            <a:headEnd/>
            <a:tailEnd/>
          </a:ln>
        </p:spPr>
      </p:pic>
      <p:pic>
        <p:nvPicPr>
          <p:cNvPr id="5" name="Picture 3" descr="C:\Documents and Settings\Алиса\Рабочий стол\6.jpg"/>
          <p:cNvPicPr>
            <a:picLocks noChangeAspect="1" noChangeArrowheads="1"/>
          </p:cNvPicPr>
          <p:nvPr/>
        </p:nvPicPr>
        <p:blipFill>
          <a:blip r:embed="rId4"/>
          <a:srcRect/>
          <a:stretch>
            <a:fillRect/>
          </a:stretch>
        </p:blipFill>
        <p:spPr bwMode="auto">
          <a:xfrm>
            <a:off x="6588125" y="333375"/>
            <a:ext cx="1928813" cy="1885950"/>
          </a:xfrm>
          <a:prstGeom prst="rect">
            <a:avLst/>
          </a:prstGeom>
          <a:noFill/>
          <a:ln w="9525">
            <a:noFill/>
            <a:miter lim="800000"/>
            <a:headEnd/>
            <a:tailEnd/>
          </a:ln>
        </p:spPr>
      </p:pic>
      <p:sp>
        <p:nvSpPr>
          <p:cNvPr id="26629" name="AutoShape 6"/>
          <p:cNvSpPr>
            <a:spLocks noChangeArrowheads="1"/>
          </p:cNvSpPr>
          <p:nvPr/>
        </p:nvSpPr>
        <p:spPr bwMode="auto">
          <a:xfrm>
            <a:off x="4859338" y="2636838"/>
            <a:ext cx="3889375" cy="2852737"/>
          </a:xfrm>
          <a:prstGeom prst="roundRect">
            <a:avLst>
              <a:gd name="adj" fmla="val 16667"/>
            </a:avLst>
          </a:prstGeom>
          <a:solidFill>
            <a:srgbClr val="FCFEAE"/>
          </a:solidFill>
          <a:ln w="9525">
            <a:solidFill>
              <a:schemeClr val="tx1"/>
            </a:solidFill>
            <a:round/>
            <a:headEnd/>
            <a:tailEnd/>
          </a:ln>
        </p:spPr>
        <p:txBody>
          <a:bodyPr wrap="none" anchor="ctr"/>
          <a:lstStyle/>
          <a:p>
            <a:pPr marL="457200" indent="-457200"/>
            <a:r>
              <a:rPr lang="ru-RU" altLang="ru-RU" sz="1200"/>
              <a:t>Субъективная взрослость, или чувство взрослости,</a:t>
            </a:r>
          </a:p>
          <a:p>
            <a:pPr marL="457200" indent="-457200"/>
            <a:r>
              <a:rPr lang="ru-RU" altLang="ru-RU" sz="1200"/>
              <a:t>(по Д.Б. Эльконину) характеризуется появлением у </a:t>
            </a:r>
          </a:p>
          <a:p>
            <a:pPr marL="457200" indent="-457200"/>
            <a:r>
              <a:rPr lang="ru-RU" altLang="ru-RU" sz="1200"/>
              <a:t>подростка отношения к себе не как к маленькому,</a:t>
            </a:r>
          </a:p>
          <a:p>
            <a:pPr marL="457200" indent="-457200"/>
            <a:r>
              <a:rPr lang="ru-RU" altLang="ru-RU" sz="1200"/>
              <a:t>а как к взрослому. Основными показателями </a:t>
            </a:r>
          </a:p>
          <a:p>
            <a:pPr marL="457200" indent="-457200"/>
            <a:r>
              <a:rPr lang="ru-RU" altLang="ru-RU" sz="1200"/>
              <a:t>чувства взрослости служат:</a:t>
            </a:r>
          </a:p>
          <a:p>
            <a:pPr marL="457200" indent="-457200">
              <a:buFontTx/>
              <a:buChar char="•"/>
            </a:pPr>
            <a:r>
              <a:rPr lang="ru-RU" altLang="ru-RU" sz="1200"/>
              <a:t> проявления потребности в уважении, </a:t>
            </a:r>
          </a:p>
          <a:p>
            <a:pPr marL="457200" indent="-457200"/>
            <a:r>
              <a:rPr lang="ru-RU" altLang="ru-RU" sz="1200"/>
              <a:t>доверии, признании самостоятельности; </a:t>
            </a:r>
          </a:p>
          <a:p>
            <a:pPr marL="457200" indent="-457200">
              <a:buFontTx/>
              <a:buChar char="•"/>
            </a:pPr>
            <a:r>
              <a:rPr lang="ru-RU" altLang="ru-RU" sz="1200"/>
              <a:t>желание оградить некоторые</a:t>
            </a:r>
          </a:p>
          <a:p>
            <a:pPr marL="457200" indent="-457200"/>
            <a:r>
              <a:rPr lang="ru-RU" altLang="ru-RU" sz="1200"/>
              <a:t> сферы своей жизни от вмешательства взрослых;,</a:t>
            </a:r>
          </a:p>
          <a:p>
            <a:pPr marL="457200" indent="-457200">
              <a:buFontTx/>
              <a:buChar char="•"/>
            </a:pPr>
            <a:r>
              <a:rPr lang="ru-RU" altLang="ru-RU" sz="1200"/>
              <a:t>наличие собственной линии поведения</a:t>
            </a:r>
          </a:p>
          <a:p>
            <a:pPr marL="457200" indent="-457200"/>
            <a:r>
              <a:rPr lang="ru-RU" altLang="ru-RU" sz="1200"/>
              <a:t>несмотря на несогласие взрослых или </a:t>
            </a:r>
          </a:p>
          <a:p>
            <a:pPr marL="457200" indent="-457200"/>
            <a:r>
              <a:rPr lang="ru-RU" altLang="ru-RU" sz="1200"/>
              <a:t>сверстников.</a:t>
            </a:r>
          </a:p>
          <a:p>
            <a:pPr marL="457200" indent="-457200"/>
            <a:endParaRPr lang="ru-RU" altLang="ru-RU" sz="1200"/>
          </a:p>
        </p:txBody>
      </p:sp>
      <p:sp>
        <p:nvSpPr>
          <p:cNvPr id="26630" name="AutoShape 7"/>
          <p:cNvSpPr>
            <a:spLocks noChangeArrowheads="1"/>
          </p:cNvSpPr>
          <p:nvPr/>
        </p:nvSpPr>
        <p:spPr bwMode="auto">
          <a:xfrm>
            <a:off x="395288" y="2636838"/>
            <a:ext cx="4105275" cy="2857500"/>
          </a:xfrm>
          <a:prstGeom prst="roundRect">
            <a:avLst>
              <a:gd name="adj" fmla="val 16667"/>
            </a:avLst>
          </a:prstGeom>
          <a:solidFill>
            <a:srgbClr val="FCFEAE"/>
          </a:solidFill>
          <a:ln w="9525">
            <a:solidFill>
              <a:schemeClr val="tx1"/>
            </a:solidFill>
            <a:round/>
            <a:headEnd/>
            <a:tailEnd/>
          </a:ln>
        </p:spPr>
        <p:txBody>
          <a:bodyPr wrap="none" anchor="ctr"/>
          <a:lstStyle/>
          <a:p>
            <a:r>
              <a:rPr lang="ru-RU" altLang="ru-RU" sz="1200"/>
              <a:t>Объективная взрослость (по Д.Б. Эльконину)</a:t>
            </a:r>
          </a:p>
          <a:p>
            <a:r>
              <a:rPr lang="ru-RU" altLang="ru-RU" sz="1200"/>
              <a:t> проявляется:</a:t>
            </a:r>
          </a:p>
          <a:p>
            <a:pPr>
              <a:buFontTx/>
              <a:buChar char="•"/>
            </a:pPr>
            <a:r>
              <a:rPr lang="ru-RU" altLang="ru-RU" sz="1200"/>
              <a:t>в интеллектуальной сфере – самостоятельности</a:t>
            </a:r>
          </a:p>
          <a:p>
            <a:r>
              <a:rPr lang="ru-RU" altLang="ru-RU" sz="1200"/>
              <a:t> в усвоении знаний, стремлении к самообразованию;</a:t>
            </a:r>
          </a:p>
          <a:p>
            <a:pPr>
              <a:buFontTx/>
              <a:buChar char="•"/>
            </a:pPr>
            <a:r>
              <a:rPr lang="ru-RU" altLang="ru-RU" sz="1200"/>
              <a:t>в социально-моральной сфере-  в помощи взрослым</a:t>
            </a:r>
          </a:p>
          <a:p>
            <a:r>
              <a:rPr lang="ru-RU" altLang="ru-RU" sz="1200"/>
              <a:t> и их поддержке, в отстаивании собственной точки</a:t>
            </a:r>
          </a:p>
          <a:p>
            <a:r>
              <a:rPr lang="ru-RU" altLang="ru-RU" sz="1200"/>
              <a:t> зрения, соответствии морально-этических </a:t>
            </a:r>
          </a:p>
          <a:p>
            <a:r>
              <a:rPr lang="ru-RU" altLang="ru-RU" sz="1200"/>
              <a:t>представлений реальному  поведению подростка; </a:t>
            </a:r>
          </a:p>
          <a:p>
            <a:pPr>
              <a:buFontTx/>
              <a:buChar char="•"/>
            </a:pPr>
            <a:r>
              <a:rPr lang="ru-RU" altLang="ru-RU" sz="1200"/>
              <a:t>в романтических отношениях со сверстниками </a:t>
            </a:r>
          </a:p>
          <a:p>
            <a:r>
              <a:rPr lang="ru-RU" altLang="ru-RU" sz="1200"/>
              <a:t>противоположного  пола; </a:t>
            </a:r>
          </a:p>
          <a:p>
            <a:pPr>
              <a:buFontTx/>
              <a:buChar char="•"/>
            </a:pPr>
            <a:r>
              <a:rPr lang="ru-RU" altLang="ru-RU" sz="1200"/>
              <a:t>во внешнем облике – в следовании моде в </a:t>
            </a:r>
          </a:p>
          <a:p>
            <a:r>
              <a:rPr lang="ru-RU" altLang="ru-RU" sz="1200"/>
              <a:t>одежде, в поведении, в речи.</a:t>
            </a:r>
            <a:r>
              <a:rPr lang="ru-RU" altLang="ru-RU" sz="1800"/>
              <a:t>  </a:t>
            </a:r>
          </a:p>
          <a:p>
            <a:endParaRPr lang="ru-RU" altLang="ru-RU" sz="1800"/>
          </a:p>
        </p:txBody>
      </p:sp>
      <p:sp>
        <p:nvSpPr>
          <p:cNvPr id="26631" name="AutoShape 8"/>
          <p:cNvSpPr>
            <a:spLocks noChangeArrowheads="1"/>
          </p:cNvSpPr>
          <p:nvPr/>
        </p:nvSpPr>
        <p:spPr bwMode="auto">
          <a:xfrm>
            <a:off x="3708400" y="260350"/>
            <a:ext cx="2665413" cy="1944688"/>
          </a:xfrm>
          <a:prstGeom prst="bevel">
            <a:avLst>
              <a:gd name="adj" fmla="val 12500"/>
            </a:avLst>
          </a:prstGeom>
          <a:solidFill>
            <a:srgbClr val="FFCC66"/>
          </a:solidFill>
          <a:ln w="9525">
            <a:solidFill>
              <a:schemeClr val="tx1"/>
            </a:solidFill>
            <a:miter lim="800000"/>
            <a:headEnd/>
            <a:tailEnd/>
          </a:ln>
        </p:spPr>
        <p:txBody>
          <a:bodyPr wrap="none" anchor="ctr"/>
          <a:lstStyle/>
          <a:p>
            <a:pPr algn="ctr"/>
            <a:r>
              <a:rPr lang="ru-RU" altLang="ru-RU"/>
              <a:t>Объективная и</a:t>
            </a:r>
          </a:p>
          <a:p>
            <a:pPr algn="ctr"/>
            <a:r>
              <a:rPr lang="ru-RU" altLang="ru-RU"/>
              <a:t>субъективная</a:t>
            </a:r>
          </a:p>
          <a:p>
            <a:pPr algn="ctr"/>
            <a:r>
              <a:rPr lang="ru-RU" altLang="ru-RU"/>
              <a:t> взрослость</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anim calcmode="lin" valueType="num">
                                      <p:cBhvr>
                                        <p:cTn id="14" dur="2000" fill="hold"/>
                                        <p:tgtEl>
                                          <p:spTgt spid="4"/>
                                        </p:tgtEl>
                                        <p:attrNameLst>
                                          <p:attrName>style.rotation</p:attrName>
                                        </p:attrNameLst>
                                      </p:cBhvr>
                                      <p:tavLst>
                                        <p:tav tm="0">
                                          <p:val>
                                            <p:fltVal val="720"/>
                                          </p:val>
                                        </p:tav>
                                        <p:tav tm="100000">
                                          <p:val>
                                            <p:fltVal val="0"/>
                                          </p:val>
                                        </p:tav>
                                      </p:tavLst>
                                    </p:anim>
                                    <p:anim calcmode="lin" valueType="num">
                                      <p:cBhvr>
                                        <p:cTn id="15" dur="2000" fill="hold"/>
                                        <p:tgtEl>
                                          <p:spTgt spid="4"/>
                                        </p:tgtEl>
                                        <p:attrNameLst>
                                          <p:attrName>ppt_h</p:attrName>
                                        </p:attrNameLst>
                                      </p:cBhvr>
                                      <p:tavLst>
                                        <p:tav tm="0">
                                          <p:val>
                                            <p:fltVal val="0"/>
                                          </p:val>
                                        </p:tav>
                                        <p:tav tm="100000">
                                          <p:val>
                                            <p:strVal val="#ppt_h"/>
                                          </p:val>
                                        </p:tav>
                                      </p:tavLst>
                                    </p:anim>
                                    <p:anim calcmode="lin" valueType="num">
                                      <p:cBhvr>
                                        <p:cTn id="16" dur="2000" fill="hold"/>
                                        <p:tgtEl>
                                          <p:spTgt spid="4"/>
                                        </p:tgtEl>
                                        <p:attrNameLst>
                                          <p:attrName>ppt_w</p:attrName>
                                        </p:attrNameLst>
                                      </p:cBhvr>
                                      <p:tavLst>
                                        <p:tav tm="0">
                                          <p:val>
                                            <p:fltVal val="0"/>
                                          </p:val>
                                        </p:tav>
                                        <p:tav tm="100000">
                                          <p:val>
                                            <p:strVal val="#ppt_w"/>
                                          </p:val>
                                        </p:tav>
                                      </p:tavLst>
                                    </p:anim>
                                  </p:childTnLst>
                                </p:cTn>
                              </p:par>
                              <p:par>
                                <p:cTn id="17" presetID="35"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2000"/>
                                        <p:tgtEl>
                                          <p:spTgt spid="3"/>
                                        </p:tgtEl>
                                      </p:cBhvr>
                                    </p:animEffect>
                                    <p:anim calcmode="lin" valueType="num">
                                      <p:cBhvr>
                                        <p:cTn id="20" dur="2000" fill="hold"/>
                                        <p:tgtEl>
                                          <p:spTgt spid="3"/>
                                        </p:tgtEl>
                                        <p:attrNameLst>
                                          <p:attrName>style.rotation</p:attrName>
                                        </p:attrNameLst>
                                      </p:cBhvr>
                                      <p:tavLst>
                                        <p:tav tm="0">
                                          <p:val>
                                            <p:fltVal val="720"/>
                                          </p:val>
                                        </p:tav>
                                        <p:tav tm="100000">
                                          <p:val>
                                            <p:fltVal val="0"/>
                                          </p:val>
                                        </p:tav>
                                      </p:tavLst>
                                    </p:anim>
                                    <p:anim calcmode="lin" valueType="num">
                                      <p:cBhvr>
                                        <p:cTn id="21" dur="2000" fill="hold"/>
                                        <p:tgtEl>
                                          <p:spTgt spid="3"/>
                                        </p:tgtEl>
                                        <p:attrNameLst>
                                          <p:attrName>ppt_h</p:attrName>
                                        </p:attrNameLst>
                                      </p:cBhvr>
                                      <p:tavLst>
                                        <p:tav tm="0">
                                          <p:val>
                                            <p:fltVal val="0"/>
                                          </p:val>
                                        </p:tav>
                                        <p:tav tm="100000">
                                          <p:val>
                                            <p:strVal val="#ppt_h"/>
                                          </p:val>
                                        </p:tav>
                                      </p:tavLst>
                                    </p:anim>
                                    <p:anim calcmode="lin" valueType="num">
                                      <p:cBhvr>
                                        <p:cTn id="22" dur="2000" fill="hold"/>
                                        <p:tgtEl>
                                          <p:spTgt spid="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Блок-схема: перфолента 1"/>
          <p:cNvSpPr>
            <a:spLocks noChangeArrowheads="1"/>
          </p:cNvSpPr>
          <p:nvPr/>
        </p:nvSpPr>
        <p:spPr bwMode="auto">
          <a:xfrm>
            <a:off x="1000125" y="285750"/>
            <a:ext cx="7572375" cy="1643063"/>
          </a:xfrm>
          <a:prstGeom prst="flowChartPunchedTape">
            <a:avLst/>
          </a:prstGeom>
          <a:solidFill>
            <a:srgbClr val="FCFEAE"/>
          </a:solidFill>
          <a:ln w="25400" algn="ctr">
            <a:solidFill>
              <a:srgbClr val="B0761F"/>
            </a:solidFill>
            <a:miter lim="800000"/>
            <a:headEnd/>
            <a:tailEnd/>
          </a:ln>
        </p:spPr>
        <p:txBody>
          <a:bodyPr anchor="ctr"/>
          <a:lstStyle/>
          <a:p>
            <a:pPr algn="ctr"/>
            <a:r>
              <a:rPr lang="ru-RU" altLang="ru-RU" sz="3600"/>
              <a:t>Чувство взрослости – это стремление:</a:t>
            </a:r>
          </a:p>
        </p:txBody>
      </p:sp>
      <p:sp>
        <p:nvSpPr>
          <p:cNvPr id="27651" name="Скругленный прямоугольник 2"/>
          <p:cNvSpPr>
            <a:spLocks noChangeArrowheads="1"/>
          </p:cNvSpPr>
          <p:nvPr/>
        </p:nvSpPr>
        <p:spPr bwMode="auto">
          <a:xfrm>
            <a:off x="755650" y="2276475"/>
            <a:ext cx="3286125" cy="1214438"/>
          </a:xfrm>
          <a:prstGeom prst="roundRect">
            <a:avLst>
              <a:gd name="adj" fmla="val 16667"/>
            </a:avLst>
          </a:prstGeom>
          <a:solidFill>
            <a:srgbClr val="FFCC66"/>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r>
              <a:rPr lang="ru-RU" altLang="ru-RU" sz="2000">
                <a:latin typeface="Franklin Gothic Book" pitchFamily="34" charset="0"/>
              </a:rPr>
              <a:t>Походить на взрослых внешне</a:t>
            </a:r>
          </a:p>
          <a:p>
            <a:pPr algn="ctr">
              <a:defRPr/>
            </a:pPr>
            <a:endParaRPr lang="ru-RU" altLang="ru-RU" sz="1800">
              <a:solidFill>
                <a:srgbClr val="000000"/>
              </a:solidFill>
              <a:latin typeface="Franklin Gothic Book" pitchFamily="34" charset="0"/>
            </a:endParaRPr>
          </a:p>
        </p:txBody>
      </p:sp>
      <p:sp>
        <p:nvSpPr>
          <p:cNvPr id="27652" name="Скругленный прямоугольник 4"/>
          <p:cNvSpPr>
            <a:spLocks noChangeArrowheads="1"/>
          </p:cNvSpPr>
          <p:nvPr/>
        </p:nvSpPr>
        <p:spPr bwMode="auto">
          <a:xfrm>
            <a:off x="4787900" y="3068638"/>
            <a:ext cx="3286125" cy="1214437"/>
          </a:xfrm>
          <a:prstGeom prst="roundRect">
            <a:avLst>
              <a:gd name="adj" fmla="val 16667"/>
            </a:avLst>
          </a:prstGeom>
          <a:solidFill>
            <a:srgbClr val="FF9933"/>
          </a:solidFill>
          <a:ln w="25400" algn="ctr">
            <a:solidFill>
              <a:srgbClr val="B0761F"/>
            </a:solidFill>
            <a:round/>
            <a:headEnd/>
            <a:tailEnd/>
          </a:ln>
        </p:spPr>
        <p:txBody>
          <a:bodyPr anchor="ctr"/>
          <a:lstStyle/>
          <a:p>
            <a:pPr algn="ctr"/>
            <a:r>
              <a:rPr lang="ru-RU" altLang="ru-RU" sz="2000">
                <a:latin typeface="Franklin Gothic Book" pitchFamily="34" charset="0"/>
              </a:rPr>
              <a:t>Приобщиться к их жизни и деятельности;</a:t>
            </a:r>
          </a:p>
          <a:p>
            <a:pPr algn="ctr"/>
            <a:endParaRPr lang="ru-RU" altLang="ru-RU" sz="1800">
              <a:solidFill>
                <a:srgbClr val="FFFFFF"/>
              </a:solidFill>
              <a:latin typeface="Franklin Gothic Book" pitchFamily="34" charset="0"/>
            </a:endParaRPr>
          </a:p>
        </p:txBody>
      </p:sp>
      <p:sp>
        <p:nvSpPr>
          <p:cNvPr id="27653" name="Скругленный прямоугольник 6"/>
          <p:cNvSpPr>
            <a:spLocks noChangeArrowheads="1"/>
          </p:cNvSpPr>
          <p:nvPr/>
        </p:nvSpPr>
        <p:spPr bwMode="auto">
          <a:xfrm>
            <a:off x="684213" y="4149725"/>
            <a:ext cx="3311525" cy="1150938"/>
          </a:xfrm>
          <a:prstGeom prst="roundRect">
            <a:avLst>
              <a:gd name="adj" fmla="val 16667"/>
            </a:avLst>
          </a:prstGeom>
          <a:solidFill>
            <a:srgbClr val="FF9933"/>
          </a:solidFill>
          <a:ln w="25400" algn="ctr">
            <a:solidFill>
              <a:srgbClr val="B0761F"/>
            </a:solidFill>
            <a:round/>
            <a:headEnd/>
            <a:tailEnd/>
          </a:ln>
        </p:spPr>
        <p:txBody>
          <a:bodyPr anchor="ctr"/>
          <a:lstStyle/>
          <a:p>
            <a:pPr algn="ctr"/>
            <a:r>
              <a:rPr lang="ru-RU" altLang="ru-RU" sz="2000">
                <a:latin typeface="Franklin Gothic Book" pitchFamily="34" charset="0"/>
              </a:rPr>
              <a:t>Приобрести их качества и умения</a:t>
            </a:r>
          </a:p>
        </p:txBody>
      </p:sp>
      <p:sp>
        <p:nvSpPr>
          <p:cNvPr id="27654" name="Скругленный прямоугольник 7"/>
          <p:cNvSpPr>
            <a:spLocks noChangeArrowheads="1"/>
          </p:cNvSpPr>
          <p:nvPr/>
        </p:nvSpPr>
        <p:spPr bwMode="auto">
          <a:xfrm>
            <a:off x="4859338" y="4652963"/>
            <a:ext cx="3209925" cy="1296987"/>
          </a:xfrm>
          <a:prstGeom prst="roundRect">
            <a:avLst>
              <a:gd name="adj" fmla="val 16667"/>
            </a:avLst>
          </a:prstGeom>
          <a:solidFill>
            <a:srgbClr val="FFCC66"/>
          </a:solidFill>
          <a:ln w="10000" algn="ctr">
            <a:solidFill>
              <a:srgbClr val="A19574"/>
            </a:solidFill>
            <a:round/>
            <a:headEnd/>
            <a:tailEnd/>
          </a:ln>
          <a:effectLst>
            <a:outerShdw dist="50800" dir="5400000" rotWithShape="0">
              <a:srgbClr val="4E3B30">
                <a:alpha val="59998"/>
              </a:srgbClr>
            </a:outerShdw>
          </a:effectLst>
        </p:spPr>
        <p:txBody>
          <a:bodyPr anchor="ctr"/>
          <a:lstStyle/>
          <a:p>
            <a:pPr algn="ctr">
              <a:defRPr/>
            </a:pPr>
            <a:endParaRPr lang="ru-RU" altLang="ru-RU" sz="2000"/>
          </a:p>
          <a:p>
            <a:pPr algn="ctr">
              <a:defRPr/>
            </a:pPr>
            <a:r>
              <a:rPr lang="ru-RU" altLang="ru-RU" sz="2000">
                <a:latin typeface="Franklin Gothic Book" pitchFamily="34" charset="0"/>
              </a:rPr>
              <a:t>Приобрести ПРАВА и ПРИВИЛЕГИИ!!!</a:t>
            </a:r>
            <a:endParaRPr lang="ru-RU" altLang="ru-RU" sz="2000"/>
          </a:p>
          <a:p>
            <a:pPr algn="ctr">
              <a:defRPr/>
            </a:pPr>
            <a:r>
              <a:rPr lang="ru-RU" altLang="ru-RU" sz="2000">
                <a:latin typeface="Franklin Gothic Book" pitchFamily="34" charset="0"/>
              </a:rPr>
              <a:t>  </a:t>
            </a:r>
            <a:r>
              <a:rPr lang="ru-RU" altLang="ru-RU" sz="2000"/>
              <a:t>А</a:t>
            </a:r>
            <a:r>
              <a:rPr lang="ru-RU" altLang="ru-RU" sz="2000">
                <a:latin typeface="Franklin Gothic Book" pitchFamily="34" charset="0"/>
              </a:rPr>
              <a:t> ответственность? </a:t>
            </a:r>
            <a:endParaRPr lang="ru-RU" altLang="ru-RU" sz="2000"/>
          </a:p>
          <a:p>
            <a:pPr algn="ctr">
              <a:defRPr/>
            </a:pPr>
            <a:r>
              <a:rPr lang="ru-RU" altLang="ru-RU" sz="2000"/>
              <a:t>П</a:t>
            </a:r>
            <a:r>
              <a:rPr lang="ru-RU" altLang="ru-RU" sz="2000">
                <a:latin typeface="Franklin Gothic Book" pitchFamily="34" charset="0"/>
              </a:rPr>
              <a:t>озже!!!</a:t>
            </a:r>
          </a:p>
          <a:p>
            <a:pPr algn="ctr">
              <a:defRPr/>
            </a:pPr>
            <a:endParaRPr lang="ru-RU" altLang="ru-RU" sz="2000">
              <a:latin typeface="Franklin Gothic Book" pitchFamily="34" charset="0"/>
            </a:endParaRPr>
          </a:p>
        </p:txBody>
      </p:sp>
    </p:spTree>
  </p:cSld>
  <p:clrMapOvr>
    <a:masterClrMapping/>
  </p:clrMapOvr>
  <p:transition>
    <p:cover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ChangeArrowheads="1"/>
          </p:cNvSpPr>
          <p:nvPr/>
        </p:nvSpPr>
        <p:spPr bwMode="auto">
          <a:xfrm>
            <a:off x="357188" y="446088"/>
            <a:ext cx="8572500" cy="6002337"/>
          </a:xfrm>
          <a:prstGeom prst="rect">
            <a:avLst/>
          </a:prstGeom>
          <a:noFill/>
          <a:ln w="9525">
            <a:noFill/>
            <a:miter lim="800000"/>
            <a:headEnd/>
            <a:tailEnd/>
          </a:ln>
        </p:spPr>
        <p:txBody>
          <a:bodyPr anchor="ctr">
            <a:spAutoFit/>
          </a:bodyPr>
          <a:lstStyle/>
          <a:p>
            <a:pPr algn="ctr"/>
            <a:r>
              <a:rPr lang="ru-RU" altLang="ru-RU" sz="3200" b="1">
                <a:solidFill>
                  <a:srgbClr val="FFC000"/>
                </a:solidFill>
                <a:latin typeface="Times New Roman" pitchFamily="18" charset="0"/>
                <a:cs typeface="Times New Roman" pitchFamily="18" charset="0"/>
              </a:rPr>
              <a:t>Основные тенденции в личностном развитии подростков:</a:t>
            </a:r>
          </a:p>
          <a:p>
            <a:pPr algn="ctr"/>
            <a:endParaRPr lang="ru-RU" altLang="ru-RU" sz="3200" b="1">
              <a:solidFill>
                <a:srgbClr val="FFC000"/>
              </a:solidFill>
            </a:endParaRPr>
          </a:p>
          <a:p>
            <a:pPr eaLnBrk="0" hangingPunct="0">
              <a:buFontTx/>
              <a:buChar char="•"/>
            </a:pPr>
            <a:r>
              <a:rPr lang="ru-RU" altLang="ru-RU">
                <a:latin typeface="Times New Roman" pitchFamily="18" charset="0"/>
                <a:cs typeface="Times New Roman" pitchFamily="18" charset="0"/>
              </a:rPr>
              <a:t>Осознание себя взрослым и стремление доказать свою самостоятельность;</a:t>
            </a:r>
            <a:endParaRPr lang="ru-RU" altLang="ru-RU"/>
          </a:p>
          <a:p>
            <a:pPr eaLnBrk="0" hangingPunct="0">
              <a:buFontTx/>
              <a:buChar char="•"/>
            </a:pPr>
            <a:r>
              <a:rPr lang="ru-RU" altLang="ru-RU">
                <a:latin typeface="Times New Roman" pitchFamily="18" charset="0"/>
                <a:cs typeface="Times New Roman" pitchFamily="18" charset="0"/>
              </a:rPr>
              <a:t>Увлечение всем новым, необычным, стремление все попробовать во все включиться лично;</a:t>
            </a:r>
            <a:endParaRPr lang="ru-RU" altLang="ru-RU"/>
          </a:p>
          <a:p>
            <a:pPr eaLnBrk="0" hangingPunct="0">
              <a:buFontTx/>
              <a:buChar char="•"/>
            </a:pPr>
            <a:r>
              <a:rPr lang="ru-RU" altLang="ru-RU">
                <a:latin typeface="Times New Roman" pitchFamily="18" charset="0"/>
                <a:cs typeface="Times New Roman" pitchFamily="18" charset="0"/>
              </a:rPr>
              <a:t>Расширение круга общения и усиление значимости мнения товарищей при относительном снижении авторитета взрослых;</a:t>
            </a:r>
            <a:endParaRPr lang="ru-RU" altLang="ru-RU"/>
          </a:p>
          <a:p>
            <a:pPr eaLnBrk="0" hangingPunct="0">
              <a:buFontTx/>
              <a:buChar char="•"/>
            </a:pPr>
            <a:r>
              <a:rPr lang="ru-RU" altLang="ru-RU">
                <a:latin typeface="Times New Roman" pitchFamily="18" charset="0"/>
                <a:cs typeface="Times New Roman" pitchFamily="18" charset="0"/>
              </a:rPr>
              <a:t>Усвоение кодекса товарищеской чести, морали равенства против морали послушания;</a:t>
            </a:r>
            <a:endParaRPr lang="ru-RU" altLang="ru-RU"/>
          </a:p>
          <a:p>
            <a:pPr eaLnBrk="0" hangingPunct="0">
              <a:buFontTx/>
              <a:buChar char="•"/>
            </a:pPr>
            <a:r>
              <a:rPr lang="ru-RU" altLang="ru-RU">
                <a:latin typeface="Times New Roman" pitchFamily="18" charset="0"/>
                <a:cs typeface="Times New Roman" pitchFamily="18" charset="0"/>
              </a:rPr>
              <a:t>Активизация самоанализа, самосознания, самооценки и попытки выработать у себя желаемые качества;</a:t>
            </a:r>
            <a:endParaRPr lang="ru-RU" altLang="ru-RU"/>
          </a:p>
          <a:p>
            <a:pPr eaLnBrk="0" hangingPunct="0">
              <a:buFontTx/>
              <a:buChar char="•"/>
            </a:pPr>
            <a:r>
              <a:rPr lang="ru-RU" altLang="ru-RU">
                <a:latin typeface="Times New Roman" pitchFamily="18" charset="0"/>
                <a:cs typeface="Times New Roman" pitchFamily="18" charset="0"/>
              </a:rPr>
              <a:t>Появление кумиров, идеальных образов, стремление копировать их хотя бы внешне.</a:t>
            </a:r>
            <a:endParaRPr lang="ru-RU" altLang="ru-RU"/>
          </a:p>
        </p:txBody>
      </p:sp>
    </p:spTree>
  </p:cSld>
  <p:clrMapOvr>
    <a:masterClrMapping/>
  </p:clrMapOvr>
  <p:transition>
    <p:cover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468313" y="0"/>
            <a:ext cx="8229600" cy="561975"/>
          </a:xfrm>
        </p:spPr>
        <p:txBody>
          <a:bodyPr/>
          <a:lstStyle/>
          <a:p>
            <a:pPr eaLnBrk="1" hangingPunct="1"/>
            <a:r>
              <a:rPr lang="ru-RU" altLang="ru-RU" sz="2000" b="1" smtClean="0">
                <a:solidFill>
                  <a:srgbClr val="CC0000"/>
                </a:solidFill>
              </a:rPr>
              <a:t>Внутренние и внешние предпосылки подросткового кризиса</a:t>
            </a:r>
          </a:p>
        </p:txBody>
      </p:sp>
      <p:graphicFrame>
        <p:nvGraphicFramePr>
          <p:cNvPr id="506037" name="Group 181"/>
          <p:cNvGraphicFramePr>
            <a:graphicFrameLocks noGrp="1"/>
          </p:cNvGraphicFramePr>
          <p:nvPr>
            <p:ph idx="4294967295"/>
          </p:nvPr>
        </p:nvGraphicFramePr>
        <p:xfrm>
          <a:off x="468313" y="549275"/>
          <a:ext cx="8362950" cy="5327650"/>
        </p:xfrm>
        <a:graphic>
          <a:graphicData uri="http://schemas.openxmlformats.org/drawingml/2006/table">
            <a:tbl>
              <a:tblPr/>
              <a:tblGrid>
                <a:gridCol w="2746375"/>
                <a:gridCol w="2736850"/>
                <a:gridCol w="2879725"/>
              </a:tblGrid>
              <a:tr h="43180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Arial" charset="0"/>
                          <a:cs typeface="Arial" charset="0"/>
                        </a:rPr>
                        <a:t>Предпосылки подросткового кризиса</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ru-RU"/>
                    </a:p>
                  </a:txBody>
                  <a:tcPr/>
                </a:tc>
                <a:tc hMerge="1">
                  <a:txBody>
                    <a:bodyPr/>
                    <a:lstStyle/>
                    <a:p>
                      <a:endParaRPr lang="ru-RU"/>
                    </a:p>
                  </a:txBody>
                  <a:tcPr/>
                </a:tc>
              </a:tr>
              <a:tr h="407988">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006600"/>
                          </a:solidFill>
                          <a:effectLst/>
                          <a:latin typeface="Arial" charset="0"/>
                          <a:cs typeface="Arial" charset="0"/>
                        </a:rPr>
                        <a:t>Внешние</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accent2"/>
                          </a:solidFill>
                          <a:effectLst/>
                          <a:latin typeface="Arial" charset="0"/>
                          <a:cs typeface="Arial" charset="0"/>
                        </a:rPr>
                        <a:t>Внутренние</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ru-RU"/>
                    </a:p>
                  </a:txBody>
                  <a:tcPr/>
                </a:tc>
              </a:tr>
              <a:tr h="384175">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chemeClr val="accent2"/>
                          </a:solidFill>
                          <a:effectLst/>
                          <a:latin typeface="Arial" charset="0"/>
                          <a:cs typeface="Arial" charset="0"/>
                        </a:rPr>
                        <a:t>Биологические</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1" i="0" u="none" strike="noStrike" cap="none" normalizeH="0" baseline="0" smtClean="0">
                          <a:ln>
                            <a:noFill/>
                          </a:ln>
                          <a:solidFill>
                            <a:srgbClr val="800000"/>
                          </a:solidFill>
                          <a:effectLst/>
                          <a:latin typeface="Arial" charset="0"/>
                          <a:cs typeface="Arial" charset="0"/>
                        </a:rPr>
                        <a:t>Психологические</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66"/>
                    </a:solidFill>
                  </a:tcPr>
                </a:tc>
              </a:tr>
              <a:tr h="41036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Изменение характера учебной деятельности.</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Отсутствие единства требований.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Введение общественно-полезного труда в школьное обучение.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Появление новых требований в семье.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Изменение положения ребёнка в семье.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006600"/>
                          </a:solidFill>
                          <a:effectLst/>
                          <a:latin typeface="Arial" charset="0"/>
                          <a:cs typeface="Arial" charset="0"/>
                        </a:rPr>
                        <a:t>Расширение социальных связей подростка.</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accent2"/>
                          </a:solidFill>
                          <a:effectLst/>
                          <a:latin typeface="Arial" charset="0"/>
                          <a:cs typeface="Arial" charset="0"/>
                        </a:rPr>
                        <a:t>Процессы физического роста и биологического созревания организма.</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accent2"/>
                          </a:solidFill>
                          <a:effectLst/>
                          <a:latin typeface="Arial" charset="0"/>
                          <a:cs typeface="Arial" charset="0"/>
                        </a:rPr>
                        <a:t>Физиологические изменения в кровеносной, костно-мышечной системах. Гормональная перестройка организма, половое созревание.</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800000"/>
                          </a:solidFill>
                          <a:effectLst/>
                          <a:latin typeface="Arial" charset="0"/>
                          <a:cs typeface="Arial" charset="0"/>
                        </a:rPr>
                        <a:t>Изменения в мотивационно-потребностной сфере.</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600" b="0" i="0" u="none" strike="noStrike" cap="none" normalizeH="0" baseline="0" smtClean="0">
                          <a:ln>
                            <a:noFill/>
                          </a:ln>
                          <a:solidFill>
                            <a:srgbClr val="800000"/>
                          </a:solidFill>
                          <a:effectLst/>
                          <a:latin typeface="Arial" charset="0"/>
                          <a:cs typeface="Arial" charset="0"/>
                        </a:rPr>
                        <a:t>Формирование системы интересов: «эгоцентрическая доминанта», «доминанта дали», «доминанта усилия», «доминанта романтики».</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66"/>
                    </a:solidFill>
                  </a:tcPr>
                </a:tc>
              </a:tr>
            </a:tbl>
          </a:graphicData>
        </a:graphic>
      </p:graphicFrame>
    </p:spTree>
  </p:cSld>
  <p:clrMapOvr>
    <a:masterClrMapping/>
  </p:clrMapOvr>
  <p:transition>
    <p:cover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457200" y="1600200"/>
            <a:ext cx="8229600" cy="4525963"/>
          </a:xfrm>
          <a:prstGeom prst="rect">
            <a:avLst/>
          </a:prstGeom>
          <a:noFill/>
          <a:ln w="9525">
            <a:noFill/>
            <a:round/>
            <a:headEnd/>
            <a:tailEnd/>
          </a:ln>
        </p:spPr>
        <p:txBody>
          <a:bodyPr/>
          <a:lstStyle/>
          <a:p>
            <a:pPr>
              <a:spcBef>
                <a:spcPts val="7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ru-RU" altLang="ru-RU" sz="2800">
              <a:solidFill>
                <a:srgbClr val="000000"/>
              </a:solidFill>
              <a:latin typeface="Comic Sans MS" pitchFamily="66" charset="0"/>
            </a:endParaRPr>
          </a:p>
        </p:txBody>
      </p:sp>
      <p:sp>
        <p:nvSpPr>
          <p:cNvPr id="30723" name="AutoShape 4"/>
          <p:cNvSpPr>
            <a:spLocks noChangeArrowheads="1"/>
          </p:cNvSpPr>
          <p:nvPr/>
        </p:nvSpPr>
        <p:spPr bwMode="auto">
          <a:xfrm>
            <a:off x="900113" y="476250"/>
            <a:ext cx="7191375" cy="609600"/>
          </a:xfrm>
          <a:prstGeom prst="ribbon">
            <a:avLst>
              <a:gd name="adj1" fmla="val 12500"/>
              <a:gd name="adj2" fmla="val 50000"/>
            </a:avLst>
          </a:prstGeom>
          <a:solidFill>
            <a:srgbClr val="FF9933"/>
          </a:solidFill>
          <a:ln w="9525">
            <a:solidFill>
              <a:schemeClr val="tx1"/>
            </a:solidFill>
            <a:round/>
            <a:headEnd/>
            <a:tailEnd/>
          </a:ln>
        </p:spPr>
        <p:txBody>
          <a:bodyPr wrap="none" anchor="ctr"/>
          <a:lstStyle/>
          <a:p>
            <a:pPr algn="ctr"/>
            <a:r>
              <a:rPr lang="ru-RU" altLang="ru-RU" b="1">
                <a:solidFill>
                  <a:schemeClr val="tx2"/>
                </a:solidFill>
                <a:latin typeface="Times New Roman" pitchFamily="18" charset="0"/>
                <a:cs typeface="Times New Roman" pitchFamily="18" charset="0"/>
              </a:rPr>
              <a:t>Кризис 13 лет</a:t>
            </a:r>
          </a:p>
        </p:txBody>
      </p:sp>
      <p:sp>
        <p:nvSpPr>
          <p:cNvPr id="30724" name="AutoShape 5"/>
          <p:cNvSpPr>
            <a:spLocks noChangeArrowheads="1"/>
          </p:cNvSpPr>
          <p:nvPr/>
        </p:nvSpPr>
        <p:spPr bwMode="auto">
          <a:xfrm>
            <a:off x="1979613" y="1341438"/>
            <a:ext cx="6119812" cy="914400"/>
          </a:xfrm>
          <a:prstGeom prst="star24">
            <a:avLst>
              <a:gd name="adj" fmla="val 37500"/>
            </a:avLst>
          </a:prstGeom>
          <a:solidFill>
            <a:srgbClr val="FFCC66"/>
          </a:solidFill>
          <a:ln w="9525">
            <a:solidFill>
              <a:schemeClr val="tx1"/>
            </a:solidFill>
            <a:miter lim="800000"/>
            <a:headEnd/>
            <a:tailEnd/>
          </a:ln>
        </p:spPr>
        <p:txBody>
          <a:bodyPr wrap="none" anchor="ctr"/>
          <a:lstStyle/>
          <a:p>
            <a:pPr algn="ctr">
              <a:spcBef>
                <a:spcPts val="700"/>
              </a:spcBef>
            </a:pPr>
            <a:endParaRPr lang="ru-RU" altLang="ru-RU" b="1">
              <a:solidFill>
                <a:srgbClr val="000000"/>
              </a:solidFill>
            </a:endParaRPr>
          </a:p>
          <a:p>
            <a:pPr algn="ctr">
              <a:spcBef>
                <a:spcPts val="700"/>
              </a:spcBef>
            </a:pPr>
            <a:r>
              <a:rPr lang="ru-RU" altLang="ru-RU" b="1">
                <a:solidFill>
                  <a:srgbClr val="000000"/>
                </a:solidFill>
              </a:rPr>
              <a:t>Симптомы кризиса</a:t>
            </a:r>
          </a:p>
          <a:p>
            <a:pPr algn="ctr"/>
            <a:endParaRPr lang="ru-RU" altLang="ru-RU" b="1"/>
          </a:p>
        </p:txBody>
      </p:sp>
      <p:sp>
        <p:nvSpPr>
          <p:cNvPr id="30725" name="AutoShape 6"/>
          <p:cNvSpPr>
            <a:spLocks noChangeArrowheads="1"/>
          </p:cNvSpPr>
          <p:nvPr/>
        </p:nvSpPr>
        <p:spPr bwMode="auto">
          <a:xfrm>
            <a:off x="250825" y="5589588"/>
            <a:ext cx="4176713"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endParaRPr lang="ru-RU" altLang="ru-RU" sz="1800">
              <a:solidFill>
                <a:srgbClr val="000000"/>
              </a:solidFill>
            </a:endParaRPr>
          </a:p>
          <a:p>
            <a:pPr algn="ctr">
              <a:spcBef>
                <a:spcPts val="700"/>
              </a:spcBef>
              <a:buFont typeface="Wingdings" pitchFamily="2" charset="2"/>
              <a:buNone/>
            </a:pPr>
            <a:r>
              <a:rPr lang="ru-RU" altLang="ru-RU" b="1">
                <a:solidFill>
                  <a:srgbClr val="000000"/>
                </a:solidFill>
              </a:rPr>
              <a:t>попытки понять самого </a:t>
            </a:r>
          </a:p>
          <a:p>
            <a:pPr algn="ctr">
              <a:spcBef>
                <a:spcPts val="700"/>
              </a:spcBef>
              <a:buFont typeface="Wingdings" pitchFamily="2" charset="2"/>
              <a:buNone/>
            </a:pPr>
            <a:r>
              <a:rPr lang="ru-RU" altLang="ru-RU" b="1">
                <a:solidFill>
                  <a:srgbClr val="000000"/>
                </a:solidFill>
              </a:rPr>
              <a:t>себя и свои возможности</a:t>
            </a:r>
          </a:p>
          <a:p>
            <a:pPr algn="ctr"/>
            <a:endParaRPr lang="ru-RU" altLang="ru-RU" b="1"/>
          </a:p>
        </p:txBody>
      </p:sp>
      <p:sp>
        <p:nvSpPr>
          <p:cNvPr id="30726" name="AutoShape 7"/>
          <p:cNvSpPr>
            <a:spLocks noChangeArrowheads="1"/>
          </p:cNvSpPr>
          <p:nvPr/>
        </p:nvSpPr>
        <p:spPr bwMode="auto">
          <a:xfrm>
            <a:off x="250825" y="4508500"/>
            <a:ext cx="4176713"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r>
              <a:rPr lang="ru-RU" altLang="ru-RU" b="1">
                <a:solidFill>
                  <a:srgbClr val="000000"/>
                </a:solidFill>
              </a:rPr>
              <a:t>изменение Я</a:t>
            </a:r>
            <a:r>
              <a:rPr lang="en-US" altLang="ru-RU" b="1">
                <a:solidFill>
                  <a:srgbClr val="000000"/>
                </a:solidFill>
              </a:rPr>
              <a:t> </a:t>
            </a:r>
            <a:r>
              <a:rPr lang="ru-RU" altLang="ru-RU" b="1">
                <a:solidFill>
                  <a:srgbClr val="000000"/>
                </a:solidFill>
              </a:rPr>
              <a:t>-</a:t>
            </a:r>
            <a:r>
              <a:rPr lang="en-US" altLang="ru-RU" b="1">
                <a:solidFill>
                  <a:srgbClr val="000000"/>
                </a:solidFill>
              </a:rPr>
              <a:t> </a:t>
            </a:r>
            <a:r>
              <a:rPr lang="ru-RU" altLang="ru-RU" b="1">
                <a:solidFill>
                  <a:srgbClr val="000000"/>
                </a:solidFill>
              </a:rPr>
              <a:t>концепции</a:t>
            </a:r>
          </a:p>
          <a:p>
            <a:pPr algn="ctr"/>
            <a:endParaRPr lang="ru-RU" altLang="ru-RU" b="1"/>
          </a:p>
        </p:txBody>
      </p:sp>
      <p:sp>
        <p:nvSpPr>
          <p:cNvPr id="30727" name="AutoShape 8"/>
          <p:cNvSpPr>
            <a:spLocks noChangeArrowheads="1"/>
          </p:cNvSpPr>
          <p:nvPr/>
        </p:nvSpPr>
        <p:spPr bwMode="auto">
          <a:xfrm>
            <a:off x="4787900" y="5661025"/>
            <a:ext cx="3887788"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endParaRPr lang="ru-RU" altLang="ru-RU" b="1">
              <a:solidFill>
                <a:srgbClr val="000000"/>
              </a:solidFill>
            </a:endParaRPr>
          </a:p>
          <a:p>
            <a:pPr algn="ctr">
              <a:spcBef>
                <a:spcPts val="700"/>
              </a:spcBef>
              <a:buFont typeface="Wingdings" pitchFamily="2" charset="2"/>
              <a:buNone/>
            </a:pPr>
            <a:r>
              <a:rPr lang="ru-RU" altLang="ru-RU" b="1">
                <a:solidFill>
                  <a:srgbClr val="000000"/>
                </a:solidFill>
              </a:rPr>
              <a:t>становление </a:t>
            </a:r>
          </a:p>
          <a:p>
            <a:pPr algn="ctr">
              <a:spcBef>
                <a:spcPts val="700"/>
              </a:spcBef>
              <a:buFont typeface="Wingdings" pitchFamily="2" charset="2"/>
              <a:buNone/>
            </a:pPr>
            <a:r>
              <a:rPr lang="ru-RU" altLang="ru-RU" b="1">
                <a:solidFill>
                  <a:srgbClr val="000000"/>
                </a:solidFill>
              </a:rPr>
              <a:t>самосознания</a:t>
            </a:r>
          </a:p>
          <a:p>
            <a:pPr algn="ctr"/>
            <a:endParaRPr lang="ru-RU" altLang="ru-RU" sz="1800"/>
          </a:p>
        </p:txBody>
      </p:sp>
      <p:sp>
        <p:nvSpPr>
          <p:cNvPr id="30728" name="AutoShape 9"/>
          <p:cNvSpPr>
            <a:spLocks noChangeArrowheads="1"/>
          </p:cNvSpPr>
          <p:nvPr/>
        </p:nvSpPr>
        <p:spPr bwMode="auto">
          <a:xfrm>
            <a:off x="4716463" y="2349500"/>
            <a:ext cx="3960812"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r>
              <a:rPr lang="ru-RU" altLang="ru-RU" b="1">
                <a:solidFill>
                  <a:srgbClr val="000000"/>
                </a:solidFill>
              </a:rPr>
              <a:t>половое влечение</a:t>
            </a:r>
          </a:p>
          <a:p>
            <a:pPr algn="ctr"/>
            <a:endParaRPr lang="ru-RU" altLang="ru-RU"/>
          </a:p>
        </p:txBody>
      </p:sp>
      <p:sp>
        <p:nvSpPr>
          <p:cNvPr id="30729" name="AutoShape 10"/>
          <p:cNvSpPr>
            <a:spLocks noChangeArrowheads="1"/>
          </p:cNvSpPr>
          <p:nvPr/>
        </p:nvSpPr>
        <p:spPr bwMode="auto">
          <a:xfrm>
            <a:off x="250825" y="3429000"/>
            <a:ext cx="4176713"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r>
              <a:rPr lang="ru-RU" altLang="ru-RU" b="1">
                <a:solidFill>
                  <a:srgbClr val="000000"/>
                </a:solidFill>
              </a:rPr>
              <a:t>импульсивность</a:t>
            </a:r>
          </a:p>
          <a:p>
            <a:pPr algn="ctr"/>
            <a:endParaRPr lang="ru-RU" altLang="ru-RU" b="1"/>
          </a:p>
        </p:txBody>
      </p:sp>
      <p:sp>
        <p:nvSpPr>
          <p:cNvPr id="30730" name="AutoShape 11"/>
          <p:cNvSpPr>
            <a:spLocks noChangeArrowheads="1"/>
          </p:cNvSpPr>
          <p:nvPr/>
        </p:nvSpPr>
        <p:spPr bwMode="auto">
          <a:xfrm>
            <a:off x="250825" y="2349500"/>
            <a:ext cx="4105275" cy="914400"/>
          </a:xfrm>
          <a:prstGeom prst="roundRect">
            <a:avLst>
              <a:gd name="adj" fmla="val 16667"/>
            </a:avLst>
          </a:prstGeom>
          <a:solidFill>
            <a:srgbClr val="FCFEAE"/>
          </a:solidFill>
          <a:ln w="9525">
            <a:solidFill>
              <a:schemeClr val="tx1"/>
            </a:solidFill>
            <a:round/>
            <a:headEnd/>
            <a:tailEnd/>
          </a:ln>
        </p:spPr>
        <p:txBody>
          <a:bodyPr wrap="none" anchor="ctr"/>
          <a:lstStyle/>
          <a:p>
            <a:pPr algn="ctr">
              <a:spcBef>
                <a:spcPts val="700"/>
              </a:spcBef>
              <a:buFont typeface="Wingdings" pitchFamily="2" charset="2"/>
              <a:buNone/>
            </a:pPr>
            <a:endParaRPr lang="ru-RU" altLang="ru-RU" b="1">
              <a:solidFill>
                <a:srgbClr val="000000"/>
              </a:solidFill>
            </a:endParaRPr>
          </a:p>
          <a:p>
            <a:pPr algn="ctr">
              <a:spcBef>
                <a:spcPts val="700"/>
              </a:spcBef>
              <a:buFont typeface="Wingdings" pitchFamily="2" charset="2"/>
              <a:buNone/>
            </a:pPr>
            <a:r>
              <a:rPr lang="ru-RU" altLang="ru-RU" b="1">
                <a:solidFill>
                  <a:srgbClr val="000000"/>
                </a:solidFill>
              </a:rPr>
              <a:t>повышенная </a:t>
            </a:r>
          </a:p>
          <a:p>
            <a:pPr algn="ctr">
              <a:spcBef>
                <a:spcPts val="700"/>
              </a:spcBef>
              <a:buFont typeface="Wingdings" pitchFamily="2" charset="2"/>
              <a:buNone/>
            </a:pPr>
            <a:r>
              <a:rPr lang="ru-RU" altLang="ru-RU" b="1">
                <a:solidFill>
                  <a:srgbClr val="000000"/>
                </a:solidFill>
              </a:rPr>
              <a:t>возбудимость</a:t>
            </a:r>
          </a:p>
          <a:p>
            <a:pPr algn="ctr"/>
            <a:endParaRPr lang="ru-RU" altLang="ru-RU"/>
          </a:p>
        </p:txBody>
      </p:sp>
      <p:sp>
        <p:nvSpPr>
          <p:cNvPr id="30731" name="AutoShape 12"/>
          <p:cNvSpPr>
            <a:spLocks noChangeArrowheads="1"/>
          </p:cNvSpPr>
          <p:nvPr/>
        </p:nvSpPr>
        <p:spPr bwMode="auto">
          <a:xfrm>
            <a:off x="4716463" y="4581525"/>
            <a:ext cx="3960812" cy="914400"/>
          </a:xfrm>
          <a:prstGeom prst="roundRect">
            <a:avLst>
              <a:gd name="adj" fmla="val 16667"/>
            </a:avLst>
          </a:prstGeom>
          <a:solidFill>
            <a:srgbClr val="FCFEAE"/>
          </a:solidFill>
          <a:ln w="9525">
            <a:solidFill>
              <a:schemeClr val="tx1"/>
            </a:solidFill>
            <a:round/>
            <a:headEnd/>
            <a:tailEnd/>
          </a:ln>
        </p:spPr>
        <p:txBody>
          <a:bodyPr wrap="none" anchor="ctr"/>
          <a:lstStyle/>
          <a:p>
            <a:pPr algn="ctr"/>
            <a:r>
              <a:rPr lang="ru-RU" altLang="ru-RU" b="1">
                <a:solidFill>
                  <a:srgbClr val="000000"/>
                </a:solidFill>
              </a:rPr>
              <a:t>негативизм</a:t>
            </a:r>
          </a:p>
        </p:txBody>
      </p:sp>
      <p:sp>
        <p:nvSpPr>
          <p:cNvPr id="30732" name="AutoShape 13"/>
          <p:cNvSpPr>
            <a:spLocks noChangeArrowheads="1"/>
          </p:cNvSpPr>
          <p:nvPr/>
        </p:nvSpPr>
        <p:spPr bwMode="auto">
          <a:xfrm>
            <a:off x="4716463" y="3500438"/>
            <a:ext cx="3959225" cy="914400"/>
          </a:xfrm>
          <a:prstGeom prst="roundRect">
            <a:avLst>
              <a:gd name="adj" fmla="val 16667"/>
            </a:avLst>
          </a:prstGeom>
          <a:solidFill>
            <a:srgbClr val="FCFEAE"/>
          </a:solidFill>
          <a:ln w="9525">
            <a:solidFill>
              <a:schemeClr val="tx1"/>
            </a:solidFill>
            <a:round/>
            <a:headEnd/>
            <a:tailEnd/>
          </a:ln>
        </p:spPr>
        <p:txBody>
          <a:bodyPr wrap="none" anchor="ctr"/>
          <a:lstStyle/>
          <a:p>
            <a:pPr algn="ctr"/>
            <a:r>
              <a:rPr lang="ru-RU" altLang="ru-RU" b="1">
                <a:solidFill>
                  <a:srgbClr val="000000"/>
                </a:solidFill>
              </a:rPr>
              <a:t>снижение </a:t>
            </a:r>
          </a:p>
          <a:p>
            <a:pPr algn="ctr"/>
            <a:r>
              <a:rPr lang="ru-RU" altLang="ru-RU" b="1">
                <a:solidFill>
                  <a:srgbClr val="000000"/>
                </a:solidFill>
              </a:rPr>
              <a:t>продуктивности</a:t>
            </a:r>
          </a:p>
        </p:txBody>
      </p:sp>
    </p:spTree>
  </p:cSld>
  <p:clrMapOvr>
    <a:masterClrMapping/>
  </p:clrMapOvr>
  <p:transition>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accent2"/>
            </a:solidFill>
          </a:ln>
        </p:spPr>
        <p:txBody>
          <a:bodyPr/>
          <a:lstStyle/>
          <a:p>
            <a:pPr eaLnBrk="1" hangingPunct="1"/>
            <a:r>
              <a:rPr lang="ru-RU" altLang="ru-RU" sz="4000" smtClean="0">
                <a:solidFill>
                  <a:schemeClr val="accent2"/>
                </a:solidFill>
              </a:rPr>
              <a:t>Принципы возрастной психологии</a:t>
            </a:r>
          </a:p>
        </p:txBody>
      </p:sp>
      <p:sp>
        <p:nvSpPr>
          <p:cNvPr id="4099" name="Rectangle 3"/>
          <p:cNvSpPr>
            <a:spLocks noGrp="1" noChangeArrowheads="1"/>
          </p:cNvSpPr>
          <p:nvPr>
            <p:ph type="body" idx="1"/>
          </p:nvPr>
        </p:nvSpPr>
        <p:spPr>
          <a:ln>
            <a:solidFill>
              <a:schemeClr val="accent2"/>
            </a:solidFill>
          </a:ln>
        </p:spPr>
        <p:txBody>
          <a:bodyPr/>
          <a:lstStyle/>
          <a:p>
            <a:pPr eaLnBrk="1" hangingPunct="1">
              <a:lnSpc>
                <a:spcPct val="80000"/>
              </a:lnSpc>
            </a:pPr>
            <a:r>
              <a:rPr lang="ru-RU" altLang="ru-RU" sz="1400" b="1" smtClean="0">
                <a:solidFill>
                  <a:schemeClr val="accent2"/>
                </a:solidFill>
              </a:rPr>
              <a:t>Принцип детерминизма</a:t>
            </a:r>
            <a:r>
              <a:rPr lang="ru-RU" altLang="ru-RU" sz="1400" smtClean="0"/>
              <a:t> подразумевает, что все психические явления связаны по закону причинно-следственных связей.</a:t>
            </a:r>
          </a:p>
          <a:p>
            <a:pPr eaLnBrk="1" hangingPunct="1">
              <a:lnSpc>
                <a:spcPct val="80000"/>
              </a:lnSpc>
            </a:pPr>
            <a:r>
              <a:rPr lang="ru-RU" altLang="ru-RU" sz="1400" b="1" smtClean="0">
                <a:solidFill>
                  <a:schemeClr val="accent2"/>
                </a:solidFill>
              </a:rPr>
              <a:t>Принцип системности</a:t>
            </a:r>
            <a:r>
              <a:rPr lang="ru-RU" altLang="ru-RU" sz="1400" smtClean="0"/>
              <a:t> описывает и объясняет основные виды связи между разными сторонами психики, сферами психического.</a:t>
            </a:r>
          </a:p>
          <a:p>
            <a:pPr eaLnBrk="1" hangingPunct="1">
              <a:lnSpc>
                <a:spcPct val="80000"/>
              </a:lnSpc>
            </a:pPr>
            <a:r>
              <a:rPr lang="ru-RU" altLang="ru-RU" sz="1400" b="1" smtClean="0">
                <a:solidFill>
                  <a:schemeClr val="accent2"/>
                </a:solidFill>
              </a:rPr>
              <a:t>Принцип развития</a:t>
            </a:r>
            <a:r>
              <a:rPr lang="ru-RU" altLang="ru-RU" sz="1400" smtClean="0"/>
              <a:t> утверждает, что психика постоянно изменяется, развивается, поэтому наиболее адекватным способом ее изучения является исследование закономерностей этого генезиса, его видов и стадий. Существует два пути развития психики – филогенетический и онтогенетический. Согласно этому принципу, любое психическое явление мы рассматриваем как процесс в системе трех координат: актогенез (развитие процесса или возникновение явления в ответ на воздействие конкретного раздражителя). онтогенеза и историогенеза.</a:t>
            </a:r>
          </a:p>
          <a:p>
            <a:pPr eaLnBrk="1" hangingPunct="1">
              <a:lnSpc>
                <a:spcPct val="80000"/>
              </a:lnSpc>
            </a:pPr>
            <a:r>
              <a:rPr lang="ru-RU" altLang="ru-RU" sz="1400" b="1" smtClean="0">
                <a:solidFill>
                  <a:schemeClr val="accent2"/>
                </a:solidFill>
              </a:rPr>
              <a:t>Принцип единства сознания и поведения</a:t>
            </a:r>
            <a:r>
              <a:rPr lang="ru-RU" altLang="ru-RU" sz="1400" smtClean="0"/>
              <a:t> устанавливает:</a:t>
            </a:r>
          </a:p>
          <a:p>
            <a:pPr eaLnBrk="1" hangingPunct="1">
              <a:lnSpc>
                <a:spcPct val="80000"/>
              </a:lnSpc>
            </a:pPr>
            <a:r>
              <a:rPr lang="ru-RU" altLang="ru-RU" sz="1400" smtClean="0"/>
              <a:t>1) связь психического развития и ведущей деятельности</a:t>
            </a:r>
          </a:p>
          <a:p>
            <a:pPr eaLnBrk="1" hangingPunct="1">
              <a:lnSpc>
                <a:spcPct val="80000"/>
              </a:lnSpc>
            </a:pPr>
            <a:r>
              <a:rPr lang="ru-RU" altLang="ru-RU" sz="1400" smtClean="0"/>
              <a:t>2) необходимость изучения детей в процессе их обучения и воспитания</a:t>
            </a:r>
          </a:p>
          <a:p>
            <a:pPr eaLnBrk="1" hangingPunct="1">
              <a:lnSpc>
                <a:spcPct val="80000"/>
              </a:lnSpc>
            </a:pPr>
            <a:r>
              <a:rPr lang="ru-RU" altLang="ru-RU" sz="1400" smtClean="0"/>
              <a:t>3) необходимость для полной и адекватной оценки уровня психического развития ребенка фиксации и анализа его поведения и действий в рамках трех типов деятельности: ведущей; зарождающейся в ведущей новой, более прогрессивной формы деятельности; сохраняющейся наряду с ведущей «прошедшей» формы деятельности.</a:t>
            </a:r>
          </a:p>
          <a:p>
            <a:pPr eaLnBrk="1" hangingPunct="1">
              <a:lnSpc>
                <a:spcPct val="80000"/>
              </a:lnSpc>
            </a:pPr>
            <a:r>
              <a:rPr lang="ru-RU" altLang="ru-RU" sz="1400" b="1" smtClean="0">
                <a:solidFill>
                  <a:schemeClr val="accent2"/>
                </a:solidFill>
              </a:rPr>
              <a:t>Принцип объективности</a:t>
            </a:r>
            <a:r>
              <a:rPr lang="ru-RU" altLang="ru-RU" sz="1400" smtClean="0"/>
              <a:t> реализуется в: </a:t>
            </a:r>
          </a:p>
          <a:p>
            <a:pPr eaLnBrk="1" hangingPunct="1">
              <a:lnSpc>
                <a:spcPct val="80000"/>
              </a:lnSpc>
            </a:pPr>
            <a:r>
              <a:rPr lang="ru-RU" altLang="ru-RU" sz="1400" smtClean="0"/>
              <a:t>1) учете социально-экономических, исторических, этнопсихологических различий при сравнении детей по уровню психического развития;</a:t>
            </a:r>
          </a:p>
          <a:p>
            <a:pPr eaLnBrk="1" hangingPunct="1">
              <a:lnSpc>
                <a:spcPct val="80000"/>
              </a:lnSpc>
            </a:pPr>
            <a:r>
              <a:rPr lang="ru-RU" altLang="ru-RU" sz="1400" smtClean="0"/>
              <a:t>2) максимально возможной эквивалентности экспериментальной и контрольной групп при исследовании новых методов обучения и воспитания, резервов психического развития </a:t>
            </a:r>
          </a:p>
        </p:txBody>
      </p:sp>
    </p:spTree>
  </p:cSld>
  <p:clrMapOvr>
    <a:masterClrMapping/>
  </p:clrMapOvr>
  <p:transition>
    <p:cover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4"/>
          <p:cNvSpPr>
            <a:spLocks noChangeArrowheads="1"/>
          </p:cNvSpPr>
          <p:nvPr/>
        </p:nvSpPr>
        <p:spPr bwMode="auto">
          <a:xfrm>
            <a:off x="323850" y="260350"/>
            <a:ext cx="8280400" cy="1042988"/>
          </a:xfrm>
          <a:prstGeom prst="bevel">
            <a:avLst>
              <a:gd name="adj" fmla="val 12500"/>
            </a:avLst>
          </a:prstGeom>
          <a:solidFill>
            <a:srgbClr val="FBA61B"/>
          </a:solidFill>
          <a:ln w="9525">
            <a:solidFill>
              <a:schemeClr val="tx1"/>
            </a:solidFill>
            <a:miter lim="800000"/>
            <a:headEnd/>
            <a:tailEnd/>
          </a:ln>
        </p:spPr>
        <p:txBody>
          <a:bodyPr wrap="none" anchor="ctr"/>
          <a:lstStyle/>
          <a:p>
            <a:pPr algn="ctr"/>
            <a:r>
              <a:rPr lang="ru-RU" altLang="ru-RU"/>
              <a:t>Специфические особенности психики и </a:t>
            </a:r>
          </a:p>
          <a:p>
            <a:pPr algn="ctr"/>
            <a:r>
              <a:rPr lang="ru-RU" altLang="ru-RU"/>
              <a:t>поведения подростка</a:t>
            </a:r>
          </a:p>
        </p:txBody>
      </p:sp>
      <p:sp>
        <p:nvSpPr>
          <p:cNvPr id="31747" name="AutoShape 5"/>
          <p:cNvSpPr>
            <a:spLocks noChangeArrowheads="1"/>
          </p:cNvSpPr>
          <p:nvPr/>
        </p:nvSpPr>
        <p:spPr bwMode="auto">
          <a:xfrm>
            <a:off x="539750" y="5805488"/>
            <a:ext cx="7848600" cy="863600"/>
          </a:xfrm>
          <a:prstGeom prst="roundRect">
            <a:avLst>
              <a:gd name="adj" fmla="val 16667"/>
            </a:avLst>
          </a:prstGeom>
          <a:solidFill>
            <a:srgbClr val="FF9933"/>
          </a:solidFill>
          <a:ln w="9525">
            <a:solidFill>
              <a:schemeClr val="tx1"/>
            </a:solidFill>
            <a:round/>
            <a:headEnd/>
            <a:tailEnd/>
          </a:ln>
        </p:spPr>
        <p:txBody>
          <a:bodyPr wrap="none" anchor="ctr"/>
          <a:lstStyle/>
          <a:p>
            <a:pPr algn="ctr"/>
            <a:r>
              <a:rPr lang="ru-RU" altLang="ru-RU" sz="1800" dirty="0"/>
              <a:t>Подростковый возраст является </a:t>
            </a:r>
            <a:r>
              <a:rPr lang="ru-RU" altLang="ru-RU" sz="1800" dirty="0" err="1"/>
              <a:t>сензитивным</a:t>
            </a:r>
            <a:endParaRPr lang="ru-RU" altLang="ru-RU" sz="1800" dirty="0"/>
          </a:p>
          <a:p>
            <a:pPr algn="ctr"/>
            <a:r>
              <a:rPr lang="ru-RU" altLang="ru-RU" sz="1800" dirty="0"/>
              <a:t> для </a:t>
            </a:r>
            <a:r>
              <a:rPr lang="ru-RU" altLang="ru-RU" sz="1800" dirty="0" smtClean="0"/>
              <a:t>морального </a:t>
            </a:r>
            <a:r>
              <a:rPr lang="ru-RU" altLang="ru-RU" sz="1800" dirty="0"/>
              <a:t>развития</a:t>
            </a:r>
          </a:p>
        </p:txBody>
      </p:sp>
      <p:sp>
        <p:nvSpPr>
          <p:cNvPr id="31748" name="AutoShape 6"/>
          <p:cNvSpPr>
            <a:spLocks noChangeArrowheads="1"/>
          </p:cNvSpPr>
          <p:nvPr/>
        </p:nvSpPr>
        <p:spPr bwMode="auto">
          <a:xfrm>
            <a:off x="684213" y="1557338"/>
            <a:ext cx="3525837" cy="4033837"/>
          </a:xfrm>
          <a:prstGeom prst="roundRect">
            <a:avLst>
              <a:gd name="adj" fmla="val 16667"/>
            </a:avLst>
          </a:prstGeom>
          <a:solidFill>
            <a:srgbClr val="FAFED4"/>
          </a:solidFill>
          <a:ln w="9525">
            <a:solidFill>
              <a:schemeClr val="tx1"/>
            </a:solidFill>
            <a:round/>
            <a:headEnd/>
            <a:tailEnd/>
          </a:ln>
        </p:spPr>
        <p:txBody>
          <a:bodyPr wrap="none" anchor="ctr"/>
          <a:lstStyle/>
          <a:p>
            <a:pPr marL="457200" indent="-457200"/>
            <a:r>
              <a:rPr lang="ru-RU" altLang="ru-RU" sz="1200" dirty="0" smtClean="0"/>
              <a:t>Поведенческие реакции:</a:t>
            </a:r>
          </a:p>
          <a:p>
            <a:pPr marL="457200" indent="-457200"/>
            <a:r>
              <a:rPr lang="ru-RU" altLang="ru-RU" sz="1200" dirty="0" smtClean="0"/>
              <a:t>1. </a:t>
            </a:r>
            <a:r>
              <a:rPr lang="ru-RU" altLang="ru-RU" sz="1200" b="1" u="sng" dirty="0" smtClean="0"/>
              <a:t>Реакция отказа </a:t>
            </a:r>
            <a:r>
              <a:rPr lang="ru-RU" altLang="ru-RU" sz="1200" dirty="0" smtClean="0"/>
              <a:t>выражается в</a:t>
            </a:r>
          </a:p>
          <a:p>
            <a:pPr marL="457200" indent="-457200"/>
            <a:r>
              <a:rPr lang="ru-RU" altLang="ru-RU" sz="1200" dirty="0" smtClean="0"/>
              <a:t> отказе от обычных форм поведения;</a:t>
            </a:r>
          </a:p>
          <a:p>
            <a:pPr marL="457200" indent="-457200"/>
            <a:r>
              <a:rPr lang="ru-RU" altLang="ru-RU" sz="1200" dirty="0" smtClean="0"/>
              <a:t>2</a:t>
            </a:r>
            <a:r>
              <a:rPr lang="ru-RU" altLang="ru-RU" sz="1200" b="1" u="sng" dirty="0" smtClean="0"/>
              <a:t>. Реакция оппозиции</a:t>
            </a:r>
            <a:r>
              <a:rPr lang="ru-RU" altLang="ru-RU" sz="1200" dirty="0" smtClean="0"/>
              <a:t>, протеста </a:t>
            </a:r>
          </a:p>
          <a:p>
            <a:pPr marL="457200" indent="-457200"/>
            <a:r>
              <a:rPr lang="ru-RU" altLang="ru-RU" sz="1200" dirty="0" smtClean="0"/>
              <a:t>проявляется в противопоставлении </a:t>
            </a:r>
          </a:p>
          <a:p>
            <a:pPr marL="457200" indent="-457200"/>
            <a:r>
              <a:rPr lang="ru-RU" altLang="ru-RU" sz="1200" dirty="0" smtClean="0"/>
              <a:t>своего поведения требуемому;</a:t>
            </a:r>
          </a:p>
          <a:p>
            <a:pPr marL="457200" indent="-457200"/>
            <a:r>
              <a:rPr lang="ru-RU" altLang="ru-RU" sz="1200" dirty="0" smtClean="0"/>
              <a:t>3. </a:t>
            </a:r>
            <a:r>
              <a:rPr lang="ru-RU" altLang="ru-RU" sz="1200" b="1" u="sng" dirty="0" smtClean="0"/>
              <a:t>Реакция имитации </a:t>
            </a:r>
            <a:r>
              <a:rPr lang="ru-RU" altLang="ru-RU" sz="1200" dirty="0" smtClean="0"/>
              <a:t>проявляется в</a:t>
            </a:r>
          </a:p>
          <a:p>
            <a:pPr marL="457200" indent="-457200"/>
            <a:r>
              <a:rPr lang="ru-RU" altLang="ru-RU" sz="1200" dirty="0" smtClean="0"/>
              <a:t> подражании родным и  близким;</a:t>
            </a:r>
          </a:p>
          <a:p>
            <a:pPr marL="457200" indent="-457200"/>
            <a:r>
              <a:rPr lang="ru-RU" altLang="ru-RU" sz="1200" dirty="0" smtClean="0"/>
              <a:t>4. </a:t>
            </a:r>
            <a:r>
              <a:rPr lang="ru-RU" altLang="ru-RU" sz="1200" b="1" u="sng" dirty="0" smtClean="0"/>
              <a:t>Реакция компенсации </a:t>
            </a:r>
            <a:r>
              <a:rPr lang="ru-RU" altLang="ru-RU" sz="1200" dirty="0" smtClean="0"/>
              <a:t>выражается </a:t>
            </a:r>
          </a:p>
          <a:p>
            <a:pPr marL="457200" indent="-457200"/>
            <a:r>
              <a:rPr lang="ru-RU" altLang="ru-RU" sz="1200" dirty="0" smtClean="0"/>
              <a:t>в стремлении восполнить свои </a:t>
            </a:r>
          </a:p>
          <a:p>
            <a:pPr marL="457200" indent="-457200"/>
            <a:r>
              <a:rPr lang="ru-RU" altLang="ru-RU" sz="1200" dirty="0" smtClean="0"/>
              <a:t>недостатки в одной области успехами </a:t>
            </a:r>
          </a:p>
          <a:p>
            <a:pPr marL="457200" indent="-457200"/>
            <a:r>
              <a:rPr lang="ru-RU" altLang="ru-RU" sz="1200" dirty="0" smtClean="0"/>
              <a:t>в другой;</a:t>
            </a:r>
          </a:p>
          <a:p>
            <a:pPr marL="457200" indent="-457200"/>
            <a:r>
              <a:rPr lang="ru-RU" altLang="ru-RU" sz="1200" dirty="0" smtClean="0"/>
              <a:t>5. </a:t>
            </a:r>
            <a:r>
              <a:rPr lang="ru-RU" altLang="ru-RU" sz="1200" b="1" u="sng" dirty="0" smtClean="0"/>
              <a:t>Реакция </a:t>
            </a:r>
            <a:r>
              <a:rPr lang="ru-RU" altLang="ru-RU" sz="1200" b="1" u="sng" dirty="0" err="1" smtClean="0"/>
              <a:t>гиперкомпенсации</a:t>
            </a:r>
            <a:endParaRPr lang="ru-RU" altLang="ru-RU" sz="1200" b="1" u="sng" dirty="0" smtClean="0"/>
          </a:p>
          <a:p>
            <a:pPr marL="457200" indent="-457200"/>
            <a:r>
              <a:rPr lang="ru-RU" altLang="ru-RU" sz="1200" dirty="0" smtClean="0"/>
              <a:t> обусловлена стремлением добиться </a:t>
            </a:r>
          </a:p>
          <a:p>
            <a:pPr marL="457200" indent="-457200"/>
            <a:r>
              <a:rPr lang="ru-RU" altLang="ru-RU" sz="1200" dirty="0" smtClean="0"/>
              <a:t>успеха именно в той  области, в</a:t>
            </a:r>
          </a:p>
          <a:p>
            <a:pPr marL="457200" indent="-457200"/>
            <a:r>
              <a:rPr lang="ru-RU" altLang="ru-RU" sz="1200" dirty="0" smtClean="0"/>
              <a:t> которой подросток  обнаруживает</a:t>
            </a:r>
          </a:p>
          <a:p>
            <a:pPr marL="457200" indent="-457200"/>
            <a:r>
              <a:rPr lang="ru-RU" altLang="ru-RU" sz="1200" dirty="0" smtClean="0"/>
              <a:t> наибольшую  несостоятельность.</a:t>
            </a:r>
            <a:endParaRPr lang="ru-RU" altLang="ru-RU" sz="1200" dirty="0"/>
          </a:p>
        </p:txBody>
      </p:sp>
      <p:sp>
        <p:nvSpPr>
          <p:cNvPr id="31749" name="AutoShape 7"/>
          <p:cNvSpPr>
            <a:spLocks noChangeArrowheads="1"/>
          </p:cNvSpPr>
          <p:nvPr/>
        </p:nvSpPr>
        <p:spPr bwMode="auto">
          <a:xfrm>
            <a:off x="4572000" y="1628775"/>
            <a:ext cx="4214842" cy="4300555"/>
          </a:xfrm>
          <a:prstGeom prst="roundRect">
            <a:avLst>
              <a:gd name="adj" fmla="val 13935"/>
            </a:avLst>
          </a:prstGeom>
          <a:solidFill>
            <a:srgbClr val="FAFED4"/>
          </a:solidFill>
          <a:ln w="9525">
            <a:solidFill>
              <a:schemeClr val="tx1"/>
            </a:solidFill>
            <a:round/>
            <a:headEnd/>
            <a:tailEnd/>
          </a:ln>
        </p:spPr>
        <p:txBody>
          <a:bodyPr wrap="none" anchor="ctr"/>
          <a:lstStyle/>
          <a:p>
            <a:pPr marL="457200" indent="-457200"/>
            <a:r>
              <a:rPr lang="ru-RU" altLang="ru-RU" sz="1200" dirty="0"/>
              <a:t>Собственно подростковые</a:t>
            </a:r>
          </a:p>
          <a:p>
            <a:pPr marL="457200" indent="-457200"/>
            <a:r>
              <a:rPr lang="ru-RU" altLang="ru-RU" sz="1200" dirty="0"/>
              <a:t> поведенческие реакции:</a:t>
            </a:r>
          </a:p>
          <a:p>
            <a:pPr marL="457200" indent="-457200">
              <a:buAutoNum type="arabicPeriod"/>
            </a:pPr>
            <a:r>
              <a:rPr lang="ru-RU" altLang="ru-RU" sz="1200" b="1" u="sng" dirty="0" smtClean="0"/>
              <a:t>Реакция </a:t>
            </a:r>
            <a:r>
              <a:rPr lang="ru-RU" altLang="ru-RU" sz="1200" b="1" u="sng" dirty="0"/>
              <a:t>эмансипации </a:t>
            </a:r>
            <a:r>
              <a:rPr lang="ru-RU" altLang="ru-RU" sz="1200" dirty="0" smtClean="0"/>
              <a:t>отражает  стремление</a:t>
            </a:r>
          </a:p>
          <a:p>
            <a:pPr marL="457200" indent="-457200"/>
            <a:r>
              <a:rPr lang="ru-RU" altLang="ru-RU" sz="1200" dirty="0" smtClean="0"/>
              <a:t> </a:t>
            </a:r>
            <a:r>
              <a:rPr lang="ru-RU" altLang="ru-RU" sz="1200" dirty="0"/>
              <a:t>подростка к самостоятельности, </a:t>
            </a:r>
          </a:p>
          <a:p>
            <a:pPr marL="457200" indent="-457200"/>
            <a:r>
              <a:rPr lang="ru-RU" altLang="ru-RU" sz="1200" dirty="0"/>
              <a:t>освобождению из-под опеки взрослых;</a:t>
            </a:r>
          </a:p>
          <a:p>
            <a:pPr marL="457200" indent="-457200"/>
            <a:r>
              <a:rPr lang="ru-RU" altLang="ru-RU" sz="1200" dirty="0"/>
              <a:t>2</a:t>
            </a:r>
            <a:r>
              <a:rPr lang="ru-RU" altLang="ru-RU" sz="1200" b="1" dirty="0"/>
              <a:t>. </a:t>
            </a:r>
            <a:r>
              <a:rPr lang="ru-RU" altLang="ru-RU" sz="1200" b="1" u="sng" dirty="0"/>
              <a:t>Реакция «отрицательной имитации» </a:t>
            </a:r>
          </a:p>
          <a:p>
            <a:pPr marL="457200" indent="-457200"/>
            <a:r>
              <a:rPr lang="ru-RU" altLang="ru-RU" sz="1200" dirty="0"/>
              <a:t>проявляется в контрастном поведении</a:t>
            </a:r>
          </a:p>
          <a:p>
            <a:pPr marL="457200" indent="-457200"/>
            <a:r>
              <a:rPr lang="ru-RU" altLang="ru-RU" sz="1200" dirty="0"/>
              <a:t> по отношению к </a:t>
            </a:r>
            <a:r>
              <a:rPr lang="ru-RU" altLang="ru-RU" sz="1200" dirty="0" smtClean="0"/>
              <a:t>неблагоприятному поведению </a:t>
            </a:r>
          </a:p>
          <a:p>
            <a:pPr marL="457200" indent="-457200"/>
            <a:r>
              <a:rPr lang="ru-RU" altLang="ru-RU" sz="1200" dirty="0" smtClean="0"/>
              <a:t>членов </a:t>
            </a:r>
            <a:r>
              <a:rPr lang="ru-RU" altLang="ru-RU" sz="1200" dirty="0"/>
              <a:t>семьи;</a:t>
            </a:r>
          </a:p>
          <a:p>
            <a:pPr marL="457200" indent="-457200"/>
            <a:r>
              <a:rPr lang="ru-RU" altLang="ru-RU" sz="1200" dirty="0"/>
              <a:t>3. </a:t>
            </a:r>
            <a:r>
              <a:rPr lang="ru-RU" altLang="ru-RU" sz="1200" b="1" u="sng" dirty="0"/>
              <a:t>Реакция </a:t>
            </a:r>
            <a:r>
              <a:rPr lang="ru-RU" altLang="ru-RU" sz="1200" b="1" u="sng" dirty="0" smtClean="0"/>
              <a:t>группирования  </a:t>
            </a:r>
            <a:r>
              <a:rPr lang="ru-RU" altLang="ru-RU" sz="1200" dirty="0"/>
              <a:t>проявляется в </a:t>
            </a:r>
            <a:r>
              <a:rPr lang="ru-RU" altLang="ru-RU" sz="1200" dirty="0" smtClean="0"/>
              <a:t>стремлении </a:t>
            </a:r>
          </a:p>
          <a:p>
            <a:pPr marL="457200" indent="-457200"/>
            <a:r>
              <a:rPr lang="ru-RU" altLang="ru-RU" sz="1200" dirty="0" smtClean="0"/>
              <a:t>к образованию  </a:t>
            </a:r>
            <a:r>
              <a:rPr lang="ru-RU" altLang="ru-RU" sz="1200" dirty="0" smtClean="0"/>
              <a:t>спонтанных подростковых </a:t>
            </a:r>
            <a:r>
              <a:rPr lang="ru-RU" altLang="ru-RU" sz="1200" dirty="0" smtClean="0"/>
              <a:t>групп</a:t>
            </a:r>
          </a:p>
          <a:p>
            <a:pPr marL="457200" indent="-457200"/>
            <a:r>
              <a:rPr lang="ru-RU" sz="1200" dirty="0" smtClean="0"/>
              <a:t>с определенным стилем поведения и </a:t>
            </a:r>
            <a:r>
              <a:rPr lang="ru-RU" sz="1200" dirty="0" smtClean="0"/>
              <a:t>системой</a:t>
            </a:r>
          </a:p>
          <a:p>
            <a:pPr marL="457200" indent="-457200"/>
            <a:r>
              <a:rPr lang="ru-RU" sz="1200" dirty="0" smtClean="0"/>
              <a:t> </a:t>
            </a:r>
            <a:r>
              <a:rPr lang="ru-RU" sz="1200" dirty="0" smtClean="0"/>
              <a:t>внутригрупповых взаимоотношений</a:t>
            </a:r>
            <a:r>
              <a:rPr lang="ru-RU" sz="1200" dirty="0" smtClean="0"/>
              <a:t>,</a:t>
            </a:r>
          </a:p>
          <a:p>
            <a:pPr marL="457200" indent="-457200"/>
            <a:r>
              <a:rPr lang="ru-RU" sz="1200" dirty="0" smtClean="0"/>
              <a:t> </a:t>
            </a:r>
            <a:r>
              <a:rPr lang="ru-RU" sz="1200" dirty="0" smtClean="0"/>
              <a:t>со своим лидером</a:t>
            </a:r>
            <a:r>
              <a:rPr lang="ru-RU" altLang="ru-RU" sz="1200" dirty="0" smtClean="0"/>
              <a:t>;</a:t>
            </a:r>
            <a:endParaRPr lang="ru-RU" altLang="ru-RU" sz="1200" dirty="0"/>
          </a:p>
          <a:p>
            <a:pPr marL="457200" indent="-457200"/>
            <a:r>
              <a:rPr lang="ru-RU" altLang="ru-RU" sz="1200" dirty="0"/>
              <a:t>4. </a:t>
            </a:r>
            <a:r>
              <a:rPr lang="ru-RU" altLang="ru-RU" sz="1200" b="1" u="sng" dirty="0"/>
              <a:t>Реакция увлечения </a:t>
            </a:r>
            <a:r>
              <a:rPr lang="ru-RU" altLang="ru-RU" sz="1200" b="1" dirty="0"/>
              <a:t>(хобби-реакции)</a:t>
            </a:r>
          </a:p>
          <a:p>
            <a:pPr marL="457200" indent="-457200"/>
            <a:r>
              <a:rPr lang="ru-RU" altLang="ru-RU" sz="1200" dirty="0" smtClean="0"/>
              <a:t>связана </a:t>
            </a:r>
            <a:r>
              <a:rPr lang="ru-RU" altLang="ru-RU" sz="1200" dirty="0"/>
              <a:t>с увлечением спортом, </a:t>
            </a:r>
            <a:r>
              <a:rPr lang="ru-RU" altLang="ru-RU" sz="1200" dirty="0" smtClean="0"/>
              <a:t>коллекционированием</a:t>
            </a:r>
            <a:r>
              <a:rPr lang="ru-RU" altLang="ru-RU" sz="1200" dirty="0"/>
              <a:t>, </a:t>
            </a:r>
            <a:endParaRPr lang="ru-RU" altLang="ru-RU" sz="1200" dirty="0" smtClean="0"/>
          </a:p>
          <a:p>
            <a:pPr marL="457200" indent="-457200"/>
            <a:r>
              <a:rPr lang="ru-RU" altLang="ru-RU" sz="1200" dirty="0" smtClean="0"/>
              <a:t>а</a:t>
            </a:r>
            <a:r>
              <a:rPr lang="ru-RU" altLang="ru-RU" sz="1200" dirty="0" smtClean="0"/>
              <a:t>зартными играми </a:t>
            </a:r>
            <a:r>
              <a:rPr lang="ru-RU" altLang="ru-RU" sz="1200" dirty="0"/>
              <a:t>и т.д.;</a:t>
            </a:r>
          </a:p>
          <a:p>
            <a:pPr marL="457200" indent="-457200"/>
            <a:r>
              <a:rPr lang="ru-RU" altLang="ru-RU" sz="1200" dirty="0"/>
              <a:t>5. </a:t>
            </a:r>
            <a:r>
              <a:rPr lang="ru-RU" altLang="ru-RU" sz="1200" b="1" u="sng" dirty="0"/>
              <a:t>Реакции, обусловленные </a:t>
            </a:r>
            <a:r>
              <a:rPr lang="ru-RU" altLang="ru-RU" sz="1200" b="1" u="sng" dirty="0" smtClean="0"/>
              <a:t> формирующимся</a:t>
            </a:r>
          </a:p>
          <a:p>
            <a:pPr marL="457200" indent="-457200"/>
            <a:r>
              <a:rPr lang="ru-RU" altLang="ru-RU" sz="1200" b="1" u="sng" dirty="0" smtClean="0"/>
              <a:t> </a:t>
            </a:r>
            <a:r>
              <a:rPr lang="ru-RU" altLang="ru-RU" sz="1200" b="1" u="sng" dirty="0"/>
              <a:t>сексуальным </a:t>
            </a:r>
            <a:r>
              <a:rPr lang="ru-RU" altLang="ru-RU" sz="1200" b="1" u="sng" dirty="0" smtClean="0"/>
              <a:t>влечением </a:t>
            </a:r>
            <a:r>
              <a:rPr lang="ru-RU" altLang="ru-RU" sz="1200" dirty="0"/>
              <a:t>(повышенный интерес я к</a:t>
            </a:r>
          </a:p>
          <a:p>
            <a:pPr marL="457200" indent="-457200"/>
            <a:r>
              <a:rPr lang="ru-RU" altLang="ru-RU" sz="1200" dirty="0"/>
              <a:t>сексуальным проблемам, ранняя </a:t>
            </a:r>
            <a:r>
              <a:rPr lang="ru-RU" altLang="ru-RU" sz="1200" dirty="0" smtClean="0"/>
              <a:t> половая </a:t>
            </a:r>
            <a:r>
              <a:rPr lang="ru-RU" altLang="ru-RU" sz="1200" dirty="0"/>
              <a:t>жизнь и т. д.)</a:t>
            </a:r>
          </a:p>
        </p:txBody>
      </p:sp>
    </p:spTree>
  </p:cSld>
  <p:clrMapOvr>
    <a:masterClrMapping/>
  </p:clrMapOvr>
  <p:transition>
    <p:cover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643998" cy="707886"/>
          </a:xfrm>
          <a:prstGeom prst="rect">
            <a:avLst/>
          </a:prstGeom>
        </p:spPr>
        <p:style>
          <a:lnRef idx="1">
            <a:schemeClr val="accent1"/>
          </a:lnRef>
          <a:fillRef idx="3">
            <a:schemeClr val="accent1"/>
          </a:fillRef>
          <a:effectRef idx="2">
            <a:schemeClr val="accent1"/>
          </a:effectRef>
          <a:fontRef idx="minor">
            <a:schemeClr val="lt1"/>
          </a:fontRef>
        </p:style>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ru-RU" sz="4000" b="1" dirty="0"/>
              <a:t>Умственное развитие подростка</a:t>
            </a:r>
            <a:endParaRPr lang="ru-RU" sz="4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Прямоугольник 2"/>
          <p:cNvSpPr/>
          <p:nvPr/>
        </p:nvSpPr>
        <p:spPr>
          <a:xfrm>
            <a:off x="395288" y="1341438"/>
            <a:ext cx="8351837" cy="119697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defRPr/>
            </a:pPr>
            <a:r>
              <a:rPr lang="ru-RU">
                <a:solidFill>
                  <a:srgbClr val="000000"/>
                </a:solidFill>
                <a:latin typeface="Franklin Gothic Book" pitchFamily="34" charset="0"/>
              </a:rPr>
              <a:t>Умение оперировать гипотезами в решении интеллектуальных задач - важнейшее приобретение подростка в анализе действительности</a:t>
            </a:r>
          </a:p>
        </p:txBody>
      </p:sp>
      <p:sp>
        <p:nvSpPr>
          <p:cNvPr id="32772" name="Прямоугольник 3"/>
          <p:cNvSpPr>
            <a:spLocks noChangeArrowheads="1"/>
          </p:cNvSpPr>
          <p:nvPr/>
        </p:nvSpPr>
        <p:spPr bwMode="auto">
          <a:xfrm>
            <a:off x="395288" y="2781300"/>
            <a:ext cx="8351837" cy="831850"/>
          </a:xfrm>
          <a:prstGeom prst="rect">
            <a:avLst/>
          </a:prstGeom>
          <a:solidFill>
            <a:srgbClr val="CC00CC"/>
          </a:solidFill>
          <a:ln w="9525" algn="ctr">
            <a:solidFill>
              <a:schemeClr val="tx1"/>
            </a:solidFill>
            <a:miter lim="800000"/>
            <a:headEnd/>
            <a:tailEnd/>
          </a:ln>
          <a:effectLst>
            <a:outerShdw dist="23000" dir="5400000" rotWithShape="0">
              <a:srgbClr val="000000">
                <a:alpha val="34998"/>
              </a:srgbClr>
            </a:outerShdw>
          </a:effectLst>
        </p:spPr>
        <p:txBody>
          <a:bodyPr>
            <a:spAutoFit/>
          </a:bodyPr>
          <a:lstStyle/>
          <a:p>
            <a:pPr>
              <a:defRPr/>
            </a:pPr>
            <a:r>
              <a:rPr lang="ru-RU" altLang="ru-RU">
                <a:latin typeface="Franklin Gothic Book" pitchFamily="34" charset="0"/>
              </a:rPr>
              <a:t>В подростковом возрасте происходит интеллектуализация процессов восприятия и памяти</a:t>
            </a:r>
          </a:p>
        </p:txBody>
      </p:sp>
      <p:sp>
        <p:nvSpPr>
          <p:cNvPr id="142350" name="Rectangle 14"/>
          <p:cNvSpPr>
            <a:spLocks noChangeArrowheads="1"/>
          </p:cNvSpPr>
          <p:nvPr/>
        </p:nvSpPr>
        <p:spPr bwMode="auto">
          <a:xfrm>
            <a:off x="395288" y="5445125"/>
            <a:ext cx="8353425" cy="914400"/>
          </a:xfrm>
          <a:prstGeom prst="rect">
            <a:avLst/>
          </a:prstGeom>
          <a:solidFill>
            <a:srgbClr val="FBA61B"/>
          </a:solidFill>
          <a:ln w="9525">
            <a:solidFill>
              <a:schemeClr val="tx1"/>
            </a:solidFill>
            <a:miter lim="800000"/>
            <a:headEnd/>
            <a:tailEnd/>
          </a:ln>
          <a:effectLst>
            <a:prstShdw prst="shdw17" dist="17961" dir="2700000">
              <a:schemeClr val="tx1">
                <a:gamma/>
                <a:shade val="60000"/>
                <a:invGamma/>
                <a:alpha val="50000"/>
              </a:schemeClr>
            </a:prstShdw>
          </a:effectLst>
        </p:spPr>
        <p:txBody>
          <a:bodyPr wrap="none" anchor="ctr"/>
          <a:lstStyle/>
          <a:p>
            <a:pPr algn="ctr">
              <a:defRPr/>
            </a:pPr>
            <a:r>
              <a:rPr lang="ru-RU"/>
              <a:t>Всё чаще подростки обращаются к творчеству</a:t>
            </a:r>
          </a:p>
        </p:txBody>
      </p:sp>
      <p:sp>
        <p:nvSpPr>
          <p:cNvPr id="142351" name="Rectangle 15"/>
          <p:cNvSpPr>
            <a:spLocks noChangeArrowheads="1"/>
          </p:cNvSpPr>
          <p:nvPr/>
        </p:nvSpPr>
        <p:spPr bwMode="auto">
          <a:xfrm>
            <a:off x="395288" y="3860800"/>
            <a:ext cx="8353425" cy="1223963"/>
          </a:xfrm>
          <a:prstGeom prst="rect">
            <a:avLst/>
          </a:prstGeom>
          <a:solidFill>
            <a:srgbClr val="FBA61B"/>
          </a:solidFill>
          <a:ln w="9525">
            <a:solidFill>
              <a:schemeClr val="tx1"/>
            </a:solidFill>
            <a:miter lim="800000"/>
            <a:headEnd/>
            <a:tailEnd/>
          </a:ln>
          <a:effectLst>
            <a:prstShdw prst="shdw17" dist="17961" dir="2700000">
              <a:schemeClr val="tx1">
                <a:gamma/>
                <a:shade val="60000"/>
                <a:invGamma/>
                <a:alpha val="50000"/>
              </a:schemeClr>
            </a:prstShdw>
          </a:effectLst>
        </p:spPr>
        <p:txBody>
          <a:bodyPr wrap="none" anchor="ctr"/>
          <a:lstStyle/>
          <a:p>
            <a:pPr algn="ctr">
              <a:defRPr/>
            </a:pPr>
            <a:r>
              <a:rPr lang="ru-RU"/>
              <a:t>Развивается логическая память, развитие умений </a:t>
            </a:r>
          </a:p>
          <a:p>
            <a:pPr algn="ctr">
              <a:defRPr/>
            </a:pPr>
            <a:r>
              <a:rPr lang="ru-RU"/>
              <a:t>логической обработки материала у подростков должно</a:t>
            </a:r>
          </a:p>
          <a:p>
            <a:pPr algn="ctr">
              <a:defRPr/>
            </a:pPr>
            <a:r>
              <a:rPr lang="ru-RU"/>
              <a:t> быть специальной задачей учителя</a:t>
            </a:r>
          </a:p>
        </p:txBody>
      </p:sp>
    </p:spTree>
  </p:cSld>
  <p:clrMapOvr>
    <a:masterClrMapping/>
  </p:clrMapOvr>
  <p:transition>
    <p:cover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5"/>
          <p:cNvSpPr>
            <a:spLocks noChangeArrowheads="1"/>
          </p:cNvSpPr>
          <p:nvPr/>
        </p:nvSpPr>
        <p:spPr bwMode="auto">
          <a:xfrm>
            <a:off x="5651500" y="1484313"/>
            <a:ext cx="3275013" cy="2625725"/>
          </a:xfrm>
          <a:prstGeom prst="cloudCallout">
            <a:avLst>
              <a:gd name="adj1" fmla="val -33181"/>
              <a:gd name="adj2" fmla="val 61366"/>
            </a:avLst>
          </a:prstGeom>
          <a:solidFill>
            <a:schemeClr val="accent1"/>
          </a:solidFill>
          <a:ln w="9525">
            <a:solidFill>
              <a:schemeClr val="tx1"/>
            </a:solidFill>
            <a:round/>
            <a:headEnd/>
            <a:tailEnd/>
          </a:ln>
        </p:spPr>
        <p:txBody>
          <a:bodyPr/>
          <a:lstStyle/>
          <a:p>
            <a:pPr algn="ctr"/>
            <a:r>
              <a:rPr lang="ru-RU" altLang="ru-RU" sz="1800">
                <a:latin typeface="Verdana" pitchFamily="34" charset="0"/>
              </a:rPr>
              <a:t>Юность – относительно самостоятельный период жизни, имеющий собственную ценность </a:t>
            </a:r>
          </a:p>
        </p:txBody>
      </p:sp>
      <p:sp>
        <p:nvSpPr>
          <p:cNvPr id="33795" name="AutoShape 4"/>
          <p:cNvSpPr>
            <a:spLocks noChangeArrowheads="1"/>
          </p:cNvSpPr>
          <p:nvPr/>
        </p:nvSpPr>
        <p:spPr bwMode="auto">
          <a:xfrm>
            <a:off x="1979613" y="3860800"/>
            <a:ext cx="6264275" cy="2498725"/>
          </a:xfrm>
          <a:prstGeom prst="irregularSeal2">
            <a:avLst/>
          </a:prstGeom>
          <a:solidFill>
            <a:srgbClr val="FF9933"/>
          </a:solidFill>
          <a:ln w="9525">
            <a:solidFill>
              <a:schemeClr val="tx1"/>
            </a:solidFill>
            <a:miter lim="800000"/>
            <a:headEnd/>
            <a:tailEnd/>
          </a:ln>
        </p:spPr>
        <p:txBody>
          <a:bodyPr wrap="none" anchor="ctr"/>
          <a:lstStyle/>
          <a:p>
            <a:pPr algn="ctr"/>
            <a:r>
              <a:rPr lang="ru-RU" altLang="ru-RU">
                <a:latin typeface="Verdana" pitchFamily="34" charset="0"/>
              </a:rPr>
              <a:t>Ранняя юность</a:t>
            </a:r>
          </a:p>
        </p:txBody>
      </p:sp>
      <p:pic>
        <p:nvPicPr>
          <p:cNvPr id="33796" name="Содержимое 7" descr="старшеклассники могут не хотеть взрослеть.jpg"/>
          <p:cNvPicPr>
            <a:picLocks noChangeAspect="1"/>
          </p:cNvPicPr>
          <p:nvPr/>
        </p:nvPicPr>
        <p:blipFill>
          <a:blip r:embed="rId2"/>
          <a:srcRect/>
          <a:stretch>
            <a:fillRect/>
          </a:stretch>
        </p:blipFill>
        <p:spPr bwMode="auto">
          <a:xfrm>
            <a:off x="250825" y="260350"/>
            <a:ext cx="5214938" cy="3586163"/>
          </a:xfrm>
          <a:prstGeom prst="rect">
            <a:avLst/>
          </a:prstGeom>
          <a:noFill/>
          <a:ln w="9525">
            <a:noFill/>
            <a:miter lim="800000"/>
            <a:headEnd/>
            <a:tailEnd/>
          </a:ln>
        </p:spPr>
      </p:pic>
    </p:spTree>
  </p:cSld>
  <p:clrMapOvr>
    <a:masterClrMapping/>
  </p:clrMapOvr>
  <p:transition>
    <p:cover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Текст 2"/>
          <p:cNvSpPr>
            <a:spLocks noGrp="1"/>
          </p:cNvSpPr>
          <p:nvPr>
            <p:ph type="body" idx="4294967295"/>
          </p:nvPr>
        </p:nvSpPr>
        <p:spPr>
          <a:xfrm>
            <a:off x="539750" y="714375"/>
            <a:ext cx="5143500" cy="5883275"/>
          </a:xfrm>
        </p:spPr>
        <p:txBody>
          <a:bodyPr/>
          <a:lstStyle/>
          <a:p>
            <a:pPr marL="0" indent="0" eaLnBrk="1" hangingPunct="1">
              <a:buFontTx/>
              <a:buNone/>
            </a:pPr>
            <a:r>
              <a:rPr lang="ru-RU" altLang="ru-RU" sz="1800" b="1" smtClean="0">
                <a:latin typeface="Times New Roman" pitchFamily="18" charset="0"/>
                <a:cs typeface="Times New Roman" pitchFamily="18" charset="0"/>
              </a:rPr>
              <a:t>Период юности составляет часть развернутого переходного этапа от детства к взрослости, точнее, от подросткового возраста к самостоятельной взрослой жизни.</a:t>
            </a:r>
          </a:p>
          <a:p>
            <a:pPr marL="0" indent="0" eaLnBrk="1" hangingPunct="1">
              <a:buFontTx/>
              <a:buNone/>
            </a:pPr>
            <a:r>
              <a:rPr lang="ru-RU" altLang="ru-RU" sz="2000" b="1" smtClean="0">
                <a:latin typeface="Times New Roman" pitchFamily="18" charset="0"/>
                <a:cs typeface="Times New Roman" pitchFamily="18" charset="0"/>
              </a:rPr>
              <a:t>Кризис перехода к юности (15—18 лет) связан с проблемой становления </a:t>
            </a:r>
          </a:p>
          <a:p>
            <a:pPr marL="0" indent="0" eaLnBrk="1" hangingPunct="1">
              <a:buFontTx/>
              <a:buNone/>
            </a:pPr>
            <a:r>
              <a:rPr lang="ru-RU" altLang="ru-RU" sz="2000" b="1" smtClean="0">
                <a:latin typeface="Times New Roman" pitchFamily="18" charset="0"/>
                <a:cs typeface="Times New Roman" pitchFamily="18" charset="0"/>
              </a:rPr>
              <a:t>человека как субъекта собственного развития.</a:t>
            </a:r>
          </a:p>
          <a:p>
            <a:pPr marL="0" indent="0" eaLnBrk="1" hangingPunct="1">
              <a:buFontTx/>
              <a:buNone/>
            </a:pPr>
            <a:r>
              <a:rPr lang="ru-RU" altLang="ru-RU" sz="2000" b="1" smtClean="0">
                <a:latin typeface="Times New Roman" pitchFamily="18" charset="0"/>
                <a:cs typeface="Times New Roman" pitchFamily="18" charset="0"/>
              </a:rPr>
              <a:t>В юношеском возрасте происходят существенные морфофункциональные </a:t>
            </a:r>
          </a:p>
          <a:p>
            <a:pPr marL="0" indent="0" eaLnBrk="1" hangingPunct="1">
              <a:buFontTx/>
              <a:buNone/>
            </a:pPr>
            <a:r>
              <a:rPr lang="ru-RU" altLang="ru-RU" sz="2000" b="1" smtClean="0">
                <a:latin typeface="Times New Roman" pitchFamily="18" charset="0"/>
                <a:cs typeface="Times New Roman" pitchFamily="18" charset="0"/>
              </a:rPr>
              <a:t>изменения, завершаются процессы физического созревания человека. Жизнедеятельность в юности усложняется: расширяется диапазон социальных ролей и интересов, появляется все больше взрослых ролей с соответствующей им мерой самостоятельности и ответственности. </a:t>
            </a:r>
          </a:p>
        </p:txBody>
      </p:sp>
      <p:pic>
        <p:nvPicPr>
          <p:cNvPr id="34819" name="Рисунок 9" descr="ЕГЭ.jpg"/>
          <p:cNvPicPr>
            <a:picLocks noChangeAspect="1"/>
          </p:cNvPicPr>
          <p:nvPr/>
        </p:nvPicPr>
        <p:blipFill>
          <a:blip r:embed="rId2"/>
          <a:srcRect/>
          <a:stretch>
            <a:fillRect/>
          </a:stretch>
        </p:blipFill>
        <p:spPr bwMode="auto">
          <a:xfrm>
            <a:off x="6143625" y="571500"/>
            <a:ext cx="2571750" cy="2000250"/>
          </a:xfrm>
          <a:prstGeom prst="rect">
            <a:avLst/>
          </a:prstGeom>
          <a:noFill/>
          <a:ln w="9525">
            <a:noFill/>
            <a:miter lim="800000"/>
            <a:headEnd/>
            <a:tailEnd/>
          </a:ln>
        </p:spPr>
      </p:pic>
      <p:pic>
        <p:nvPicPr>
          <p:cNvPr id="34820" name="Рисунок 10" descr="старшеклассник.jpg"/>
          <p:cNvPicPr>
            <a:picLocks noChangeAspect="1"/>
          </p:cNvPicPr>
          <p:nvPr/>
        </p:nvPicPr>
        <p:blipFill>
          <a:blip r:embed="rId3"/>
          <a:srcRect/>
          <a:stretch>
            <a:fillRect/>
          </a:stretch>
        </p:blipFill>
        <p:spPr bwMode="auto">
          <a:xfrm>
            <a:off x="6143625" y="3571875"/>
            <a:ext cx="2786063" cy="1995488"/>
          </a:xfrm>
          <a:prstGeom prst="rect">
            <a:avLst/>
          </a:prstGeom>
          <a:noFill/>
          <a:ln w="9525">
            <a:noFill/>
            <a:miter lim="800000"/>
            <a:headEnd/>
            <a:tailEnd/>
          </a:ln>
        </p:spPr>
      </p:pic>
      <p:sp>
        <p:nvSpPr>
          <p:cNvPr id="34821" name="Rectangle 5"/>
          <p:cNvSpPr>
            <a:spLocks noChangeArrowheads="1"/>
          </p:cNvSpPr>
          <p:nvPr/>
        </p:nvSpPr>
        <p:spPr bwMode="auto">
          <a:xfrm>
            <a:off x="2555875" y="115888"/>
            <a:ext cx="3811588" cy="366712"/>
          </a:xfrm>
          <a:prstGeom prst="rect">
            <a:avLst/>
          </a:prstGeom>
          <a:noFill/>
          <a:ln w="9525">
            <a:noFill/>
            <a:miter lim="800000"/>
            <a:headEnd/>
            <a:tailEnd/>
          </a:ln>
        </p:spPr>
        <p:txBody>
          <a:bodyPr wrap="none">
            <a:spAutoFit/>
          </a:bodyPr>
          <a:lstStyle/>
          <a:p>
            <a:r>
              <a:rPr lang="ru-RU" altLang="ru-RU" sz="1800" b="1">
                <a:solidFill>
                  <a:schemeClr val="tx2"/>
                </a:solidFill>
              </a:rPr>
              <a:t>Социальная ситуация развития</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42976" y="0"/>
            <a:ext cx="6802247" cy="923330"/>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defRPr/>
            </a:pPr>
            <a:r>
              <a:rPr lang="ru-RU"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cs typeface="+mn-cs"/>
              </a:rPr>
              <a:t>Ведущая </a:t>
            </a:r>
            <a:r>
              <a:rPr lang="ru-RU" sz="54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cs typeface="+mn-cs"/>
              </a:rPr>
              <a:t>деятельнось</a:t>
            </a:r>
            <a:endParaRPr lang="ru-RU" sz="5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mn-lt"/>
              <a:cs typeface="+mn-cs"/>
            </a:endParaRPr>
          </a:p>
        </p:txBody>
      </p:sp>
      <p:sp>
        <p:nvSpPr>
          <p:cNvPr id="35843" name="TextBox 5"/>
          <p:cNvSpPr txBox="1">
            <a:spLocks noChangeArrowheads="1"/>
          </p:cNvSpPr>
          <p:nvPr/>
        </p:nvSpPr>
        <p:spPr bwMode="auto">
          <a:xfrm>
            <a:off x="642938" y="1000125"/>
            <a:ext cx="7786687" cy="4789488"/>
          </a:xfrm>
          <a:prstGeom prst="rect">
            <a:avLst/>
          </a:prstGeom>
          <a:noFill/>
          <a:ln w="9525">
            <a:noFill/>
            <a:miter lim="800000"/>
            <a:headEnd/>
            <a:tailEnd/>
          </a:ln>
        </p:spPr>
        <p:txBody>
          <a:bodyPr>
            <a:spAutoFit/>
          </a:bodyPr>
          <a:lstStyle/>
          <a:p>
            <a:r>
              <a:rPr lang="ru-RU" altLang="ru-RU" sz="2800">
                <a:latin typeface="Calibri" charset="-52"/>
              </a:rPr>
              <a:t>Для старшеклассника ведущей является учебно- профессиональная деятельность.</a:t>
            </a:r>
          </a:p>
          <a:p>
            <a:r>
              <a:rPr lang="ru-RU" altLang="ru-RU" sz="2800">
                <a:latin typeface="Calibri" charset="-52"/>
              </a:rPr>
              <a:t>Мотивы учения связаны с профессиональным и жизненным самоопределением.</a:t>
            </a:r>
          </a:p>
          <a:p>
            <a:r>
              <a:rPr lang="ru-RU" altLang="ru-RU" sz="2800">
                <a:latin typeface="Calibri" charset="-52"/>
              </a:rPr>
              <a:t>Вторым по значимости, по данным И.В. Дубровиной, является мотив саморазвития.</a:t>
            </a:r>
          </a:p>
          <a:p>
            <a:r>
              <a:rPr lang="ru-RU" altLang="ru-RU" sz="2800">
                <a:latin typeface="Calibri" charset="-52"/>
              </a:rPr>
              <a:t>Так же юноши и девушки стремятся проникнуть в свой внутренний мир, сформировать личную идентичность.</a:t>
            </a:r>
          </a:p>
          <a:p>
            <a:endParaRPr lang="ru-RU" altLang="ru-RU" sz="2800">
              <a:latin typeface="Calibri" charset="-52"/>
            </a:endParaRPr>
          </a:p>
        </p:txBody>
      </p:sp>
    </p:spTree>
  </p:cSld>
  <p:clrMapOvr>
    <a:masterClrMapping/>
  </p:clrMapOvr>
  <p:transition>
    <p:cover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16003" y="109538"/>
            <a:ext cx="7766626" cy="707885"/>
          </a:xfrm>
          <a:prstGeom prst="rect">
            <a:avLst/>
          </a:prstGeom>
          <a:noFill/>
        </p:spPr>
        <p:txBody>
          <a:bodyPr>
            <a:spAutoFit/>
          </a:bodyPr>
          <a:lstStyle/>
          <a:p>
            <a:pPr algn="ctr" fontAlgn="auto">
              <a:spcBef>
                <a:spcPts val="0"/>
              </a:spcBef>
              <a:spcAft>
                <a:spcPts val="0"/>
              </a:spcAft>
              <a:defRPr/>
            </a:pPr>
            <a:r>
              <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cs typeface="+mn-cs"/>
              </a:rPr>
              <a:t>Развитие личности старшеклассника</a:t>
            </a:r>
          </a:p>
        </p:txBody>
      </p:sp>
      <p:sp>
        <p:nvSpPr>
          <p:cNvPr id="36867" name="Скругленный прямоугольник 6"/>
          <p:cNvSpPr>
            <a:spLocks noChangeArrowheads="1"/>
          </p:cNvSpPr>
          <p:nvPr/>
        </p:nvSpPr>
        <p:spPr bwMode="auto">
          <a:xfrm>
            <a:off x="611188" y="765175"/>
            <a:ext cx="7929562" cy="1143000"/>
          </a:xfrm>
          <a:prstGeom prst="roundRect">
            <a:avLst>
              <a:gd name="adj" fmla="val 16667"/>
            </a:avLst>
          </a:prstGeom>
          <a:solidFill>
            <a:srgbClr val="FCFEAE"/>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sz="3200">
                <a:solidFill>
                  <a:srgbClr val="000000"/>
                </a:solidFill>
                <a:latin typeface="Calibri" charset="-52"/>
              </a:rPr>
              <a:t>Юность – решающий этап формирования мировоззрения.</a:t>
            </a:r>
          </a:p>
        </p:txBody>
      </p:sp>
      <p:sp>
        <p:nvSpPr>
          <p:cNvPr id="36868" name="Скругленный прямоугольник 7"/>
          <p:cNvSpPr>
            <a:spLocks noChangeArrowheads="1"/>
          </p:cNvSpPr>
          <p:nvPr/>
        </p:nvSpPr>
        <p:spPr bwMode="auto">
          <a:xfrm>
            <a:off x="611188" y="2060575"/>
            <a:ext cx="7929562" cy="1143000"/>
          </a:xfrm>
          <a:prstGeom prst="roundRect">
            <a:avLst>
              <a:gd name="adj" fmla="val 16667"/>
            </a:avLst>
          </a:prstGeom>
          <a:solidFill>
            <a:srgbClr val="FCFEAE"/>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sz="2800">
                <a:solidFill>
                  <a:srgbClr val="000000"/>
                </a:solidFill>
                <a:latin typeface="Calibri" charset="-52"/>
              </a:rPr>
              <a:t>Фокусом всех мировоззренческих проблем становится проблема смысла жизни.</a:t>
            </a:r>
          </a:p>
        </p:txBody>
      </p:sp>
      <p:sp>
        <p:nvSpPr>
          <p:cNvPr id="36869" name="Овал 9"/>
          <p:cNvSpPr>
            <a:spLocks noChangeArrowheads="1"/>
          </p:cNvSpPr>
          <p:nvPr/>
        </p:nvSpPr>
        <p:spPr bwMode="auto">
          <a:xfrm>
            <a:off x="323850" y="3429000"/>
            <a:ext cx="2714625" cy="1428750"/>
          </a:xfrm>
          <a:prstGeom prst="ellipse">
            <a:avLst/>
          </a:prstGeom>
          <a:solidFill>
            <a:srgbClr val="FFCC66"/>
          </a:solidFill>
          <a:ln w="9525" algn="ctr">
            <a:solidFill>
              <a:srgbClr val="98B954"/>
            </a:solidFill>
            <a:round/>
            <a:headEnd/>
            <a:tailEnd/>
          </a:ln>
          <a:effectLst>
            <a:outerShdw dist="20000" dir="5400000" rotWithShape="0">
              <a:srgbClr val="000000">
                <a:alpha val="37999"/>
              </a:srgbClr>
            </a:outerShdw>
          </a:effectLst>
        </p:spPr>
        <p:txBody>
          <a:bodyPr anchor="ctr"/>
          <a:lstStyle/>
          <a:p>
            <a:pPr algn="ctr">
              <a:defRPr/>
            </a:pPr>
            <a:r>
              <a:rPr lang="ru-RU" altLang="ru-RU" sz="1800">
                <a:solidFill>
                  <a:srgbClr val="000000"/>
                </a:solidFill>
                <a:latin typeface="Calibri" charset="-52"/>
              </a:rPr>
              <a:t>Для чего Я живу?</a:t>
            </a:r>
          </a:p>
        </p:txBody>
      </p:sp>
      <p:sp>
        <p:nvSpPr>
          <p:cNvPr id="36870" name="Овал 10"/>
          <p:cNvSpPr>
            <a:spLocks noChangeArrowheads="1"/>
          </p:cNvSpPr>
          <p:nvPr/>
        </p:nvSpPr>
        <p:spPr bwMode="auto">
          <a:xfrm>
            <a:off x="5724525" y="3500438"/>
            <a:ext cx="2714625" cy="1428750"/>
          </a:xfrm>
          <a:prstGeom prst="ellipse">
            <a:avLst/>
          </a:prstGeom>
          <a:solidFill>
            <a:srgbClr val="FFCC66"/>
          </a:solidFill>
          <a:ln w="9525" algn="ctr">
            <a:solidFill>
              <a:srgbClr val="98B954"/>
            </a:solidFill>
            <a:round/>
            <a:headEnd/>
            <a:tailEnd/>
          </a:ln>
          <a:effectLst>
            <a:outerShdw dist="20000" dir="5400000" rotWithShape="0">
              <a:srgbClr val="000000">
                <a:alpha val="37999"/>
              </a:srgbClr>
            </a:outerShdw>
          </a:effectLst>
        </p:spPr>
        <p:txBody>
          <a:bodyPr anchor="ctr"/>
          <a:lstStyle/>
          <a:p>
            <a:pPr algn="ctr">
              <a:defRPr/>
            </a:pPr>
            <a:r>
              <a:rPr lang="ru-RU" altLang="ru-RU" sz="1800">
                <a:solidFill>
                  <a:srgbClr val="000000"/>
                </a:solidFill>
                <a:latin typeface="Calibri" charset="-52"/>
              </a:rPr>
              <a:t>Как жить?</a:t>
            </a:r>
          </a:p>
        </p:txBody>
      </p:sp>
      <p:sp>
        <p:nvSpPr>
          <p:cNvPr id="36871" name="Овал 11"/>
          <p:cNvSpPr>
            <a:spLocks noChangeArrowheads="1"/>
          </p:cNvSpPr>
          <p:nvPr/>
        </p:nvSpPr>
        <p:spPr bwMode="auto">
          <a:xfrm>
            <a:off x="4500563" y="4941888"/>
            <a:ext cx="2714625" cy="1428750"/>
          </a:xfrm>
          <a:prstGeom prst="ellipse">
            <a:avLst/>
          </a:prstGeom>
          <a:solidFill>
            <a:srgbClr val="FF9966"/>
          </a:solidFill>
          <a:ln w="9525" algn="ctr">
            <a:solidFill>
              <a:srgbClr val="98B954"/>
            </a:solidFill>
            <a:round/>
            <a:headEnd/>
            <a:tailEnd/>
          </a:ln>
          <a:effectLst>
            <a:outerShdw dist="20000" dir="5400000" rotWithShape="0">
              <a:srgbClr val="000000">
                <a:alpha val="37999"/>
              </a:srgbClr>
            </a:outerShdw>
          </a:effectLst>
        </p:spPr>
        <p:txBody>
          <a:bodyPr anchor="ctr"/>
          <a:lstStyle/>
          <a:p>
            <a:pPr algn="ctr">
              <a:defRPr/>
            </a:pPr>
            <a:r>
              <a:rPr lang="ru-RU" altLang="ru-RU" sz="1800">
                <a:solidFill>
                  <a:srgbClr val="000000"/>
                </a:solidFill>
                <a:latin typeface="Calibri" charset="-52"/>
              </a:rPr>
              <a:t>Кем быть?</a:t>
            </a:r>
          </a:p>
        </p:txBody>
      </p:sp>
      <p:sp>
        <p:nvSpPr>
          <p:cNvPr id="36872" name="Овал 10"/>
          <p:cNvSpPr>
            <a:spLocks noChangeArrowheads="1"/>
          </p:cNvSpPr>
          <p:nvPr/>
        </p:nvSpPr>
        <p:spPr bwMode="auto">
          <a:xfrm>
            <a:off x="1619250" y="4868863"/>
            <a:ext cx="2714625" cy="1428750"/>
          </a:xfrm>
          <a:prstGeom prst="ellipse">
            <a:avLst/>
          </a:prstGeom>
          <a:solidFill>
            <a:srgbClr val="FF9933"/>
          </a:solidFill>
          <a:ln w="9525" algn="ctr">
            <a:solidFill>
              <a:srgbClr val="98B954"/>
            </a:solidFill>
            <a:round/>
            <a:headEnd/>
            <a:tailEnd/>
          </a:ln>
          <a:effectLst>
            <a:outerShdw dist="20000" dir="5400000" rotWithShape="0">
              <a:srgbClr val="000000">
                <a:alpha val="37999"/>
              </a:srgbClr>
            </a:outerShdw>
          </a:effectLst>
        </p:spPr>
        <p:txBody>
          <a:bodyPr anchor="ctr"/>
          <a:lstStyle/>
          <a:p>
            <a:pPr algn="ctr">
              <a:defRPr/>
            </a:pPr>
            <a:r>
              <a:rPr lang="ru-RU" altLang="ru-RU" sz="1800">
                <a:solidFill>
                  <a:srgbClr val="000000"/>
                </a:solidFill>
                <a:latin typeface="Verdana" pitchFamily="34" charset="0"/>
              </a:rPr>
              <a:t>Каким быть?</a:t>
            </a:r>
          </a:p>
          <a:p>
            <a:pPr algn="ctr">
              <a:defRPr/>
            </a:pPr>
            <a:endParaRPr lang="ru-RU" altLang="ru-RU" sz="1800">
              <a:solidFill>
                <a:srgbClr val="000000"/>
              </a:solidFill>
              <a:latin typeface="Calibri" charset="-52"/>
            </a:endParaRPr>
          </a:p>
        </p:txBody>
      </p:sp>
      <p:sp>
        <p:nvSpPr>
          <p:cNvPr id="36873" name="Line 11"/>
          <p:cNvSpPr>
            <a:spLocks noChangeShapeType="1"/>
          </p:cNvSpPr>
          <p:nvPr/>
        </p:nvSpPr>
        <p:spPr bwMode="auto">
          <a:xfrm>
            <a:off x="4356100" y="3213100"/>
            <a:ext cx="1728788" cy="504825"/>
          </a:xfrm>
          <a:prstGeom prst="line">
            <a:avLst/>
          </a:prstGeom>
          <a:noFill/>
          <a:ln w="9525">
            <a:solidFill>
              <a:schemeClr val="tx1"/>
            </a:solidFill>
            <a:round/>
            <a:headEnd/>
            <a:tailEnd type="triangle" w="med" len="med"/>
          </a:ln>
        </p:spPr>
        <p:txBody>
          <a:bodyPr/>
          <a:lstStyle/>
          <a:p>
            <a:endParaRPr lang="ru-RU"/>
          </a:p>
        </p:txBody>
      </p:sp>
      <p:sp>
        <p:nvSpPr>
          <p:cNvPr id="36874" name="Line 12"/>
          <p:cNvSpPr>
            <a:spLocks noChangeShapeType="1"/>
          </p:cNvSpPr>
          <p:nvPr/>
        </p:nvSpPr>
        <p:spPr bwMode="auto">
          <a:xfrm flipH="1">
            <a:off x="3203575" y="3213100"/>
            <a:ext cx="1152525" cy="1655763"/>
          </a:xfrm>
          <a:prstGeom prst="line">
            <a:avLst/>
          </a:prstGeom>
          <a:noFill/>
          <a:ln w="9525">
            <a:solidFill>
              <a:schemeClr val="tx1"/>
            </a:solidFill>
            <a:round/>
            <a:headEnd/>
            <a:tailEnd type="triangle" w="med" len="med"/>
          </a:ln>
        </p:spPr>
        <p:txBody>
          <a:bodyPr/>
          <a:lstStyle/>
          <a:p>
            <a:endParaRPr lang="ru-RU"/>
          </a:p>
        </p:txBody>
      </p:sp>
      <p:sp>
        <p:nvSpPr>
          <p:cNvPr id="36875" name="Line 13"/>
          <p:cNvSpPr>
            <a:spLocks noChangeShapeType="1"/>
          </p:cNvSpPr>
          <p:nvPr/>
        </p:nvSpPr>
        <p:spPr bwMode="auto">
          <a:xfrm>
            <a:off x="4356100" y="3213100"/>
            <a:ext cx="1152525" cy="1728788"/>
          </a:xfrm>
          <a:prstGeom prst="line">
            <a:avLst/>
          </a:prstGeom>
          <a:noFill/>
          <a:ln w="9525">
            <a:solidFill>
              <a:schemeClr val="tx1"/>
            </a:solidFill>
            <a:round/>
            <a:headEnd/>
            <a:tailEnd type="triangle" w="med" len="med"/>
          </a:ln>
        </p:spPr>
        <p:txBody>
          <a:bodyPr/>
          <a:lstStyle/>
          <a:p>
            <a:endParaRPr lang="ru-RU"/>
          </a:p>
        </p:txBody>
      </p:sp>
      <p:sp>
        <p:nvSpPr>
          <p:cNvPr id="36876" name="Line 15"/>
          <p:cNvSpPr>
            <a:spLocks noChangeShapeType="1"/>
          </p:cNvSpPr>
          <p:nvPr/>
        </p:nvSpPr>
        <p:spPr bwMode="auto">
          <a:xfrm flipH="1">
            <a:off x="2843213" y="3213100"/>
            <a:ext cx="1511300" cy="504825"/>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ransition>
    <p:cover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idx="4294967295"/>
          </p:nvPr>
        </p:nvSpPr>
        <p:spPr/>
        <p:txBody>
          <a:bodyPr/>
          <a:lstStyle/>
          <a:p>
            <a:pPr eaLnBrk="1" hangingPunct="1"/>
            <a:r>
              <a:rPr lang="ru-RU" altLang="ru-RU" i="1" smtClean="0"/>
              <a:t>Цитата</a:t>
            </a:r>
          </a:p>
        </p:txBody>
      </p:sp>
      <p:sp>
        <p:nvSpPr>
          <p:cNvPr id="37891" name="Содержимое 2"/>
          <p:cNvSpPr>
            <a:spLocks noGrp="1"/>
          </p:cNvSpPr>
          <p:nvPr>
            <p:ph sz="quarter" idx="4294967295"/>
          </p:nvPr>
        </p:nvSpPr>
        <p:spPr>
          <a:xfrm>
            <a:off x="428625" y="1357313"/>
            <a:ext cx="8358188" cy="5072062"/>
          </a:xfrm>
        </p:spPr>
        <p:txBody>
          <a:bodyPr/>
          <a:lstStyle/>
          <a:p>
            <a:pPr eaLnBrk="1" hangingPunct="1">
              <a:lnSpc>
                <a:spcPct val="90000"/>
              </a:lnSpc>
            </a:pPr>
            <a:endParaRPr lang="ru-RU" altLang="ru-RU" smtClean="0"/>
          </a:p>
          <a:p>
            <a:pPr eaLnBrk="1" hangingPunct="1">
              <a:lnSpc>
                <a:spcPct val="90000"/>
              </a:lnSpc>
              <a:buFontTx/>
              <a:buNone/>
            </a:pPr>
            <a:r>
              <a:rPr lang="ru-RU" altLang="ru-RU" sz="2800" b="1" i="1" smtClean="0">
                <a:solidFill>
                  <a:srgbClr val="002060"/>
                </a:solidFill>
                <a:latin typeface="Comic Sans MS" pitchFamily="66" charset="0"/>
              </a:rPr>
              <a:t>«…В молодости все силы души направлены на будущее, и будущее это принимает такие разнообразные, живые и обворожительные формы под влиянием надежды, основанной не на опытности прошедшего, а на воображаемой возможности счастия, что одни понятые и разделенные мечты о будущем счастии составляют уже истинное счастие этого возраста…» </a:t>
            </a:r>
          </a:p>
          <a:p>
            <a:pPr eaLnBrk="1" hangingPunct="1">
              <a:lnSpc>
                <a:spcPct val="90000"/>
              </a:lnSpc>
              <a:buFontTx/>
              <a:buNone/>
            </a:pPr>
            <a:r>
              <a:rPr lang="ru-RU" altLang="ru-RU" sz="1800" i="1" smtClean="0">
                <a:latin typeface="Comic Sans MS" pitchFamily="66" charset="0"/>
              </a:rPr>
              <a:t>(Толстой Л.Н. Отрочество // Избранные произведения. М., 1985)</a:t>
            </a:r>
          </a:p>
        </p:txBody>
      </p:sp>
    </p:spTree>
  </p:cSld>
  <p:clrMapOvr>
    <a:masterClrMapping/>
  </p:clrMapOvr>
  <p:transition>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1323439"/>
          </a:xfrm>
          <a:prstGeom prst="rect">
            <a:avLst/>
          </a:prstGeom>
          <a:noFill/>
        </p:spPr>
        <p:txBody>
          <a:bodyPr>
            <a:spAutoFit/>
          </a:bodyPr>
          <a:lstStyle/>
          <a:p>
            <a:pPr algn="ctr" fontAlgn="auto">
              <a:spcBef>
                <a:spcPts val="0"/>
              </a:spcBef>
              <a:spcAft>
                <a:spcPts val="0"/>
              </a:spcAft>
              <a:defRPr/>
            </a:pPr>
            <a:r>
              <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cs typeface="+mn-cs"/>
              </a:rPr>
              <a:t>Нравственное становление личности старшеклассника</a:t>
            </a:r>
          </a:p>
        </p:txBody>
      </p:sp>
      <p:sp>
        <p:nvSpPr>
          <p:cNvPr id="38915" name="Скругленный прямоугольник 4"/>
          <p:cNvSpPr>
            <a:spLocks noChangeArrowheads="1"/>
          </p:cNvSpPr>
          <p:nvPr/>
        </p:nvSpPr>
        <p:spPr bwMode="auto">
          <a:xfrm>
            <a:off x="428625" y="1428750"/>
            <a:ext cx="8286750" cy="928688"/>
          </a:xfrm>
          <a:prstGeom prst="roundRect">
            <a:avLst>
              <a:gd name="adj" fmla="val 16667"/>
            </a:avLst>
          </a:prstGeom>
          <a:solidFill>
            <a:srgbClr val="FFCC66"/>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a:solidFill>
                  <a:srgbClr val="000000"/>
                </a:solidFill>
                <a:latin typeface="Calibri" charset="-52"/>
              </a:rPr>
              <a:t>Юношеский возраст считается решающим временем в нравственном становлении человека</a:t>
            </a:r>
          </a:p>
        </p:txBody>
      </p:sp>
      <p:sp>
        <p:nvSpPr>
          <p:cNvPr id="38916" name="Скругленный прямоугольник 5"/>
          <p:cNvSpPr>
            <a:spLocks noChangeArrowheads="1"/>
          </p:cNvSpPr>
          <p:nvPr/>
        </p:nvSpPr>
        <p:spPr bwMode="auto">
          <a:xfrm>
            <a:off x="428625" y="2500313"/>
            <a:ext cx="8286750" cy="1214437"/>
          </a:xfrm>
          <a:prstGeom prst="roundRect">
            <a:avLst>
              <a:gd name="adj" fmla="val 16667"/>
            </a:avLst>
          </a:prstGeom>
          <a:solidFill>
            <a:srgbClr val="FF9966"/>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a:solidFill>
                  <a:srgbClr val="000000"/>
                </a:solidFill>
                <a:latin typeface="Calibri" charset="-52"/>
              </a:rPr>
              <a:t>Нравственное становление личности происходит в процессе перехода от зависимого, управляемого детства к взрослой самостоятельности.</a:t>
            </a:r>
          </a:p>
        </p:txBody>
      </p:sp>
      <p:sp>
        <p:nvSpPr>
          <p:cNvPr id="38917" name="Скругленный прямоугольник 6"/>
          <p:cNvSpPr>
            <a:spLocks noChangeArrowheads="1"/>
          </p:cNvSpPr>
          <p:nvPr/>
        </p:nvSpPr>
        <p:spPr bwMode="auto">
          <a:xfrm>
            <a:off x="428625" y="3929063"/>
            <a:ext cx="8286750" cy="928687"/>
          </a:xfrm>
          <a:prstGeom prst="roundRect">
            <a:avLst>
              <a:gd name="adj" fmla="val 16667"/>
            </a:avLst>
          </a:prstGeom>
          <a:solidFill>
            <a:srgbClr val="FCFEAE"/>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a:solidFill>
                  <a:srgbClr val="000000"/>
                </a:solidFill>
                <a:latin typeface="Calibri" charset="-52"/>
              </a:rPr>
              <a:t>Развивается нравственный самоконтроль</a:t>
            </a:r>
          </a:p>
        </p:txBody>
      </p:sp>
      <p:sp>
        <p:nvSpPr>
          <p:cNvPr id="38918" name="Скругленный прямоугольник 7"/>
          <p:cNvSpPr>
            <a:spLocks noChangeArrowheads="1"/>
          </p:cNvSpPr>
          <p:nvPr/>
        </p:nvSpPr>
        <p:spPr bwMode="auto">
          <a:xfrm>
            <a:off x="428625" y="5072063"/>
            <a:ext cx="8286750" cy="928687"/>
          </a:xfrm>
          <a:prstGeom prst="roundRect">
            <a:avLst>
              <a:gd name="adj" fmla="val 16667"/>
            </a:avLst>
          </a:prstGeom>
          <a:solidFill>
            <a:srgbClr val="FFCC66"/>
          </a:solidFill>
          <a:ln w="9525" algn="ctr">
            <a:solidFill>
              <a:srgbClr val="000000"/>
            </a:solidFill>
            <a:round/>
            <a:headEnd/>
            <a:tailEnd/>
          </a:ln>
          <a:effectLst>
            <a:outerShdw dist="20000" dir="5400000" rotWithShape="0">
              <a:srgbClr val="000000">
                <a:alpha val="37999"/>
              </a:srgbClr>
            </a:outerShdw>
          </a:effectLst>
        </p:spPr>
        <p:txBody>
          <a:bodyPr anchor="ctr"/>
          <a:lstStyle/>
          <a:p>
            <a:pPr algn="ctr">
              <a:defRPr/>
            </a:pPr>
            <a:r>
              <a:rPr lang="ru-RU" altLang="ru-RU">
                <a:solidFill>
                  <a:srgbClr val="000000"/>
                </a:solidFill>
                <a:latin typeface="Calibri" charset="-52"/>
              </a:rPr>
              <a:t>Задача взрослых- создать условие для анализа, поиска, осмысления нравственных категорий.</a:t>
            </a:r>
          </a:p>
        </p:txBody>
      </p:sp>
    </p:spTree>
  </p:cSld>
  <p:clrMapOvr>
    <a:masterClrMapping/>
  </p:clrMapOvr>
  <p:transition>
    <p:cover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1"/>
          <p:cNvSpPr>
            <a:spLocks noGrp="1"/>
          </p:cNvSpPr>
          <p:nvPr>
            <p:ph type="title" idx="4294967295"/>
          </p:nvPr>
        </p:nvSpPr>
        <p:spPr>
          <a:xfrm>
            <a:off x="3357563" y="-428625"/>
            <a:ext cx="3008312" cy="1162050"/>
          </a:xfrm>
        </p:spPr>
        <p:txBody>
          <a:bodyPr anchor="b"/>
          <a:lstStyle/>
          <a:p>
            <a:pPr eaLnBrk="1" hangingPunct="1"/>
            <a:r>
              <a:rPr lang="ru-RU" altLang="ru-RU" sz="3200" b="1" smtClean="0">
                <a:solidFill>
                  <a:srgbClr val="481FAF"/>
                </a:solidFill>
              </a:rPr>
              <a:t>«Кто Я?»</a:t>
            </a:r>
          </a:p>
        </p:txBody>
      </p:sp>
      <p:sp>
        <p:nvSpPr>
          <p:cNvPr id="39939" name="Текст 2"/>
          <p:cNvSpPr>
            <a:spLocks noGrp="1"/>
          </p:cNvSpPr>
          <p:nvPr>
            <p:ph type="body" idx="4294967295"/>
          </p:nvPr>
        </p:nvSpPr>
        <p:spPr>
          <a:xfrm>
            <a:off x="285750" y="857250"/>
            <a:ext cx="8429625" cy="5143500"/>
          </a:xfrm>
        </p:spPr>
        <p:txBody>
          <a:bodyPr/>
          <a:lstStyle/>
          <a:p>
            <a:pPr marL="0" indent="0" eaLnBrk="1" hangingPunct="1">
              <a:buFontTx/>
              <a:buNone/>
            </a:pPr>
            <a:r>
              <a:rPr lang="ru-RU" altLang="ru-RU" sz="2000" b="1" smtClean="0"/>
              <a:t>Многие исследования посвящены развитию и качеству Я концепции и у молодых людей, исследованию соотношений между Я реальным и Я идеальным, особенно важным в этот период. </a:t>
            </a:r>
          </a:p>
          <a:p>
            <a:pPr marL="0" indent="0" eaLnBrk="1" hangingPunct="1">
              <a:buFontTx/>
              <a:buNone/>
            </a:pPr>
            <a:r>
              <a:rPr lang="ru-RU" altLang="ru-RU" sz="2000" b="1" smtClean="0"/>
              <a:t>Подчеркивается, что по мере взросления, по мере накопления опыта реальной деятельности и общения, складывается более реалистичная оценка собственной личности и возрастает независимость от мнения родителей и учителей. Позитивная Я-концепция, чувство самоуважения, самоценности благоприятно сказывается на постановке перспективных целей и активном стремлении к их достижению. </a:t>
            </a:r>
          </a:p>
          <a:p>
            <a:pPr marL="0" indent="0" eaLnBrk="1" hangingPunct="1">
              <a:buFontTx/>
              <a:buNone/>
            </a:pPr>
            <a:r>
              <a:rPr lang="ru-RU" altLang="ru-RU" sz="2000" b="1" smtClean="0"/>
              <a:t>Переоценка собственных возможностей, «юношеская самоуверенность» встречается достаточно часто и порой толкает молодых людей на неоправданный риск.</a:t>
            </a:r>
          </a:p>
          <a:p>
            <a:pPr marL="0" indent="0" eaLnBrk="1" hangingPunct="1">
              <a:buFontTx/>
              <a:buNone/>
            </a:pPr>
            <a:endParaRPr lang="ru-RU" altLang="ru-RU" sz="2000" b="1" smtClean="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Заголовок 1"/>
          <p:cNvSpPr>
            <a:spLocks noGrp="1"/>
          </p:cNvSpPr>
          <p:nvPr>
            <p:ph type="title" idx="4294967295"/>
          </p:nvPr>
        </p:nvSpPr>
        <p:spPr>
          <a:xfrm>
            <a:off x="285750" y="142875"/>
            <a:ext cx="8286750" cy="1162050"/>
          </a:xfrm>
        </p:spPr>
        <p:txBody>
          <a:bodyPr anchor="b"/>
          <a:lstStyle/>
          <a:p>
            <a:pPr eaLnBrk="1" hangingPunct="1"/>
            <a:r>
              <a:rPr lang="ru-RU" altLang="ru-RU" sz="3700" b="1" smtClean="0">
                <a:solidFill>
                  <a:srgbClr val="481FAF"/>
                </a:solidFill>
              </a:rPr>
              <a:t>«Какой я?»</a:t>
            </a:r>
          </a:p>
        </p:txBody>
      </p:sp>
      <p:sp>
        <p:nvSpPr>
          <p:cNvPr id="40963" name="Текст 2"/>
          <p:cNvSpPr>
            <a:spLocks noGrp="1"/>
          </p:cNvSpPr>
          <p:nvPr>
            <p:ph type="body" idx="4294967295"/>
          </p:nvPr>
        </p:nvSpPr>
        <p:spPr>
          <a:xfrm>
            <a:off x="571500" y="1357313"/>
            <a:ext cx="8286750" cy="4691062"/>
          </a:xfrm>
        </p:spPr>
        <p:txBody>
          <a:bodyPr/>
          <a:lstStyle/>
          <a:p>
            <a:pPr marL="0" indent="0" eaLnBrk="1" hangingPunct="1">
              <a:buFontTx/>
              <a:buNone/>
            </a:pPr>
            <a:endParaRPr lang="ru-RU" altLang="ru-RU" sz="3600" b="1" smtClean="0"/>
          </a:p>
          <a:p>
            <a:pPr marL="0" indent="0" eaLnBrk="1" hangingPunct="1">
              <a:buFontTx/>
              <a:buNone/>
            </a:pPr>
            <a:r>
              <a:rPr lang="ru-RU" altLang="ru-RU" sz="3600" b="1" smtClean="0"/>
              <a:t>Стремление познать себя как личность</a:t>
            </a:r>
            <a:r>
              <a:rPr lang="ru-RU" altLang="ru-RU" sz="3600" smtClean="0"/>
              <a:t> приводит к рефлексии, к углубленному самоанализу: как и почему поступил в тех или иных обстоятельствах, проявил себя умно, сдержанно или вел себя развязно, или пошел на поводу у другого. </a:t>
            </a:r>
          </a:p>
          <a:p>
            <a:pPr marL="0" indent="0" eaLnBrk="1" hangingPunct="1">
              <a:buFontTx/>
              <a:buNone/>
            </a:pPr>
            <a:endParaRPr lang="ru-RU" altLang="ru-RU" sz="3600" smtClean="0"/>
          </a:p>
        </p:txBody>
      </p:sp>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468313" y="115888"/>
            <a:ext cx="8229600" cy="561975"/>
          </a:xfrm>
        </p:spPr>
        <p:txBody>
          <a:bodyPr/>
          <a:lstStyle/>
          <a:p>
            <a:pPr eaLnBrk="1" hangingPunct="1"/>
            <a:r>
              <a:rPr lang="ru-RU" altLang="ru-RU" sz="2000" b="1" smtClean="0">
                <a:solidFill>
                  <a:srgbClr val="CC0000"/>
                </a:solidFill>
                <a:latin typeface="Times New Roman" pitchFamily="18" charset="0"/>
                <a:cs typeface="Times New Roman" pitchFamily="18" charset="0"/>
              </a:rPr>
              <a:t>Стратегии, методы и схема организации исследования в психологии развития и возрастной психологии.</a:t>
            </a:r>
          </a:p>
        </p:txBody>
      </p:sp>
      <p:graphicFrame>
        <p:nvGraphicFramePr>
          <p:cNvPr id="9257" name="Group 41"/>
          <p:cNvGraphicFramePr>
            <a:graphicFrameLocks noGrp="1"/>
          </p:cNvGraphicFramePr>
          <p:nvPr>
            <p:ph idx="4294967295"/>
          </p:nvPr>
        </p:nvGraphicFramePr>
        <p:xfrm>
          <a:off x="468313" y="836613"/>
          <a:ext cx="8362950" cy="5800880"/>
        </p:xfrm>
        <a:graphic>
          <a:graphicData uri="http://schemas.openxmlformats.org/drawingml/2006/table">
            <a:tbl>
              <a:tblPr/>
              <a:tblGrid>
                <a:gridCol w="1366837"/>
                <a:gridCol w="2305050"/>
                <a:gridCol w="4691063"/>
              </a:tblGrid>
              <a:tr h="43172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0" i="0" u="none" strike="noStrike" cap="none" normalizeH="0" baseline="0" smtClean="0">
                          <a:ln>
                            <a:noFill/>
                          </a:ln>
                          <a:solidFill>
                            <a:schemeClr val="tx1"/>
                          </a:solidFill>
                          <a:effectLst/>
                          <a:latin typeface="Times New Roman" pitchFamily="18" charset="0"/>
                          <a:cs typeface="Times New Roman" pitchFamily="18" charset="0"/>
                        </a:rPr>
                        <a:t>Стратегии исследования в психологии развития</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Times New Roman" pitchFamily="18" charset="0"/>
                          <a:cs typeface="Times New Roman" pitchFamily="18" charset="0"/>
                        </a:rPr>
                        <a:t>констатирующая</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Times New Roman" pitchFamily="18" charset="0"/>
                          <a:cs typeface="Times New Roman" pitchFamily="18" charset="0"/>
                        </a:rPr>
                        <a:t>Стратегия выявления уровня формирования</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91178">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100" b="1" i="0" u="none" strike="noStrike" cap="none" normalizeH="0" baseline="0" smtClean="0">
                          <a:ln>
                            <a:noFill/>
                          </a:ln>
                          <a:solidFill>
                            <a:srgbClr val="CC0000"/>
                          </a:solidFill>
                          <a:effectLst/>
                          <a:latin typeface="Times New Roman" pitchFamily="18" charset="0"/>
                          <a:cs typeface="Times New Roman" pitchFamily="18" charset="0"/>
                        </a:rPr>
                        <a:t>Формирующая (генетическая)</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CC0000"/>
                          </a:solidFill>
                          <a:effectLst/>
                          <a:latin typeface="Times New Roman" pitchFamily="18" charset="0"/>
                          <a:cs typeface="Times New Roman" pitchFamily="18" charset="0"/>
                        </a:rPr>
                        <a:t>Стратегия формирования психических процессов</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47585">
                <a:tc row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Times New Roman" pitchFamily="18" charset="0"/>
                          <a:cs typeface="Times New Roman" pitchFamily="18" charset="0"/>
                        </a:rPr>
                        <a:t>Методы исследования</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наблюдение</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по условиям осуществления /полевое и лабораторное/;   по характеру взаимодействия с объектом /включенное и невключенное/;   по целям /целенаправленное и случайное</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042345">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эксперимент</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Лабораторный проводится в преднамеренно созданных условиях, с использованием специальной аппаратуры, действия испытуемого определяются инструкцией;</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Естественный</a:t>
                      </a: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  </a:t>
                      </a: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эксперимент проводится в привычных условиях. Он был предложен А.Ф. Лазурским.</a:t>
                      </a:r>
                      <a:endParaRPr kumimoji="0" lang="ru-RU" sz="1200" b="1" i="0" u="none" strike="noStrike" cap="none" normalizeH="0" baseline="0" smtClean="0">
                        <a:ln>
                          <a:noFill/>
                        </a:ln>
                        <a:solidFill>
                          <a:srgbClr val="800000"/>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822901">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тесты</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тесты, предполагающие правильный ответ (тесты интеллекта, способностей...); тесты, правильных ответов на которые нет (личностные ...);вербальные и невербальные, закрытые и открытые опросники.</a:t>
                      </a:r>
                      <a:endParaRPr kumimoji="0" lang="ru-RU" sz="1200" b="1" i="0" u="none" strike="noStrike" cap="none" normalizeH="0" baseline="0" smtClean="0">
                        <a:ln>
                          <a:noFill/>
                        </a:ln>
                        <a:solidFill>
                          <a:srgbClr val="800000"/>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457162">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анализ продуктов деятельности</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анализ рисунков, аппликаций, конструирования, музыкального литературного творчества</a:t>
                      </a:r>
                      <a:endParaRPr kumimoji="0" lang="ru-RU" sz="1800" b="1" i="0" u="none" strike="noStrike" cap="none" normalizeH="0" baseline="0" smtClean="0">
                        <a:ln>
                          <a:noFill/>
                        </a:ln>
                        <a:solidFill>
                          <a:srgbClr val="800000"/>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012645">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сравнительный</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Близнецовый метод исследует роль наследственности, среды и воспитания в психическом развитии личности; кросс-культурный метод исследования предполагает сравнение и выявление особенностей психического развития подрастающего поколения в различных культурах.</a:t>
                      </a:r>
                      <a:endParaRPr kumimoji="0" lang="ru-RU" sz="1200" b="1" i="0" u="none" strike="noStrike" cap="none" normalizeH="0" baseline="0" smtClean="0">
                        <a:ln>
                          <a:noFill/>
                        </a:ln>
                        <a:solidFill>
                          <a:srgbClr val="800000"/>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645998">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6600"/>
                          </a:solidFill>
                          <a:effectLst/>
                          <a:latin typeface="Times New Roman" pitchFamily="18" charset="0"/>
                          <a:cs typeface="Times New Roman" pitchFamily="18" charset="0"/>
                        </a:rPr>
                        <a:t>Схемы организации исследования</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accent2"/>
                          </a:solidFill>
                          <a:effectLst/>
                          <a:latin typeface="Times New Roman" pitchFamily="18" charset="0"/>
                          <a:cs typeface="Times New Roman" pitchFamily="18" charset="0"/>
                        </a:rPr>
                        <a:t>метод продольных срезов (лонгитюдинальное исследование)</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нацелен на прослеживание изменения психологических качеств одних и тех же людей на протяжении длительного времени</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349188">
                <a:tc vMerge="1">
                  <a:txBody>
                    <a:bodyPr/>
                    <a:lstStyle/>
                    <a:p>
                      <a:endParaRPr lang="ru-RU"/>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метод поперечных срезов</a:t>
                      </a:r>
                      <a:endParaRPr kumimoji="0" lang="ru-RU" sz="1200" b="1" i="0" u="none" strike="noStrike" cap="none" normalizeH="0" baseline="0" smtClean="0">
                        <a:ln>
                          <a:noFill/>
                        </a:ln>
                        <a:solidFill>
                          <a:schemeClr val="accent2"/>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rgbClr val="000000"/>
                          </a:solidFill>
                          <a:effectLst/>
                          <a:latin typeface="Times New Roman" pitchFamily="18" charset="0"/>
                          <a:cs typeface="Times New Roman" pitchFamily="18" charset="0"/>
                        </a:rPr>
                        <a:t>возможно сравнение людей разного возраста одновременно</a:t>
                      </a:r>
                      <a:endParaRPr kumimoji="0" lang="ru-RU" sz="1200" b="1" i="0" u="none" strike="noStrike" cap="none" normalizeH="0" baseline="0" smtClean="0">
                        <a:ln>
                          <a:noFill/>
                        </a:ln>
                        <a:solidFill>
                          <a:srgbClr val="800000"/>
                        </a:solidFill>
                        <a:effectLst/>
                        <a:latin typeface="Times New Roman" pitchFamily="18" charset="0"/>
                        <a:cs typeface="Times New Roman" pitchFamily="18" charset="0"/>
                      </a:endParaRP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99"/>
                    </a:solidFill>
                  </a:tcPr>
                </a:tc>
              </a:tr>
            </a:tbl>
          </a:graphicData>
        </a:graphic>
      </p:graphicFrame>
    </p:spTree>
  </p:cSld>
  <p:clrMapOvr>
    <a:masterClrMapping/>
  </p:clrMapOvr>
  <p:transition>
    <p:cover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Заголовок 1"/>
          <p:cNvSpPr>
            <a:spLocks noGrp="1"/>
          </p:cNvSpPr>
          <p:nvPr>
            <p:ph type="title" idx="4294967295"/>
          </p:nvPr>
        </p:nvSpPr>
        <p:spPr>
          <a:xfrm>
            <a:off x="428625" y="-214313"/>
            <a:ext cx="7829550" cy="1162051"/>
          </a:xfrm>
        </p:spPr>
        <p:txBody>
          <a:bodyPr anchor="b"/>
          <a:lstStyle/>
          <a:p>
            <a:pPr eaLnBrk="1" hangingPunct="1"/>
            <a:r>
              <a:rPr lang="ru-RU" altLang="ru-RU" sz="3700" b="1" smtClean="0">
                <a:solidFill>
                  <a:srgbClr val="00B0F0"/>
                </a:solidFill>
              </a:rPr>
              <a:t>Общение со сверстниками</a:t>
            </a:r>
          </a:p>
        </p:txBody>
      </p:sp>
      <p:pic>
        <p:nvPicPr>
          <p:cNvPr id="41987" name="Содержимое 4" descr="личностная сфера общения.jpg"/>
          <p:cNvPicPr>
            <a:picLocks noGrp="1" noChangeAspect="1"/>
          </p:cNvPicPr>
          <p:nvPr>
            <p:ph sz="quarter" idx="4294967295"/>
          </p:nvPr>
        </p:nvPicPr>
        <p:blipFill>
          <a:blip r:embed="rId2"/>
          <a:srcRect/>
          <a:stretch>
            <a:fillRect/>
          </a:stretch>
        </p:blipFill>
        <p:spPr>
          <a:xfrm>
            <a:off x="395288" y="981075"/>
            <a:ext cx="3921125" cy="2935288"/>
          </a:xfrm>
        </p:spPr>
      </p:pic>
      <p:pic>
        <p:nvPicPr>
          <p:cNvPr id="41988" name="Рисунок 5" descr="подростки могут быть разными,но коллективность для них всегда очень важна.jpg"/>
          <p:cNvPicPr>
            <a:picLocks noChangeAspect="1"/>
          </p:cNvPicPr>
          <p:nvPr/>
        </p:nvPicPr>
        <p:blipFill>
          <a:blip r:embed="rId3"/>
          <a:srcRect/>
          <a:stretch>
            <a:fillRect/>
          </a:stretch>
        </p:blipFill>
        <p:spPr bwMode="auto">
          <a:xfrm>
            <a:off x="1116013" y="4221163"/>
            <a:ext cx="2643187" cy="2071687"/>
          </a:xfrm>
          <a:prstGeom prst="rect">
            <a:avLst/>
          </a:prstGeom>
          <a:noFill/>
          <a:ln w="9525">
            <a:noFill/>
            <a:miter lim="800000"/>
            <a:headEnd/>
            <a:tailEnd/>
          </a:ln>
        </p:spPr>
      </p:pic>
      <p:pic>
        <p:nvPicPr>
          <p:cNvPr id="41989" name="Рисунок 6" descr="Как направить подростков.jpg"/>
          <p:cNvPicPr>
            <a:picLocks noChangeAspect="1"/>
          </p:cNvPicPr>
          <p:nvPr/>
        </p:nvPicPr>
        <p:blipFill>
          <a:blip r:embed="rId4"/>
          <a:srcRect/>
          <a:stretch>
            <a:fillRect/>
          </a:stretch>
        </p:blipFill>
        <p:spPr bwMode="auto">
          <a:xfrm>
            <a:off x="5148263" y="4076700"/>
            <a:ext cx="2286000" cy="2395538"/>
          </a:xfrm>
          <a:prstGeom prst="rect">
            <a:avLst/>
          </a:prstGeom>
          <a:noFill/>
          <a:ln w="9525">
            <a:noFill/>
            <a:miter lim="800000"/>
            <a:headEnd/>
            <a:tailEnd/>
          </a:ln>
        </p:spPr>
      </p:pic>
      <p:pic>
        <p:nvPicPr>
          <p:cNvPr id="41990" name="Рисунок 7" descr="первая любовь.jpeg"/>
          <p:cNvPicPr>
            <a:picLocks noChangeAspect="1"/>
          </p:cNvPicPr>
          <p:nvPr/>
        </p:nvPicPr>
        <p:blipFill>
          <a:blip r:embed="rId5"/>
          <a:srcRect/>
          <a:stretch>
            <a:fillRect/>
          </a:stretch>
        </p:blipFill>
        <p:spPr bwMode="auto">
          <a:xfrm>
            <a:off x="7164388" y="1125538"/>
            <a:ext cx="1790700" cy="2562225"/>
          </a:xfrm>
          <a:prstGeom prst="rect">
            <a:avLst/>
          </a:prstGeom>
          <a:noFill/>
          <a:ln w="9525">
            <a:noFill/>
            <a:miter lim="800000"/>
            <a:headEnd/>
            <a:tailEnd/>
          </a:ln>
        </p:spPr>
      </p:pic>
      <p:sp>
        <p:nvSpPr>
          <p:cNvPr id="41991" name="Текст 2"/>
          <p:cNvSpPr>
            <a:spLocks noGrp="1"/>
          </p:cNvSpPr>
          <p:nvPr>
            <p:ph type="body" idx="4294967295"/>
          </p:nvPr>
        </p:nvSpPr>
        <p:spPr>
          <a:xfrm>
            <a:off x="4427538" y="908050"/>
            <a:ext cx="2592387" cy="2952750"/>
          </a:xfrm>
        </p:spPr>
        <p:txBody>
          <a:bodyPr/>
          <a:lstStyle/>
          <a:p>
            <a:pPr marL="0" indent="0" eaLnBrk="1" hangingPunct="1"/>
            <a:r>
              <a:rPr lang="ru-RU" altLang="ru-RU" sz="1800" b="1" smtClean="0"/>
              <a:t>Друзья как единомышленники</a:t>
            </a:r>
          </a:p>
          <a:p>
            <a:pPr marL="0" indent="0" eaLnBrk="1" hangingPunct="1"/>
            <a:r>
              <a:rPr lang="ru-RU" altLang="ru-RU" sz="1800" b="1" smtClean="0"/>
              <a:t>Первая любовь</a:t>
            </a:r>
          </a:p>
          <a:p>
            <a:pPr marL="0" indent="0" eaLnBrk="1" hangingPunct="1"/>
            <a:r>
              <a:rPr lang="ru-RU" altLang="ru-RU" sz="1800" b="1" smtClean="0"/>
              <a:t>Проблемы пола и  первый сексуальный опыт</a:t>
            </a:r>
          </a:p>
          <a:p>
            <a:pPr marL="0" indent="0" eaLnBrk="1" hangingPunct="1"/>
            <a:r>
              <a:rPr lang="ru-RU" altLang="ru-RU" sz="1800" b="1" smtClean="0"/>
              <a:t>Интересы и хобби в среде старшеклассников</a:t>
            </a:r>
          </a:p>
          <a:p>
            <a:pPr marL="0" indent="0" eaLnBrk="1" hangingPunct="1"/>
            <a:endParaRPr lang="ru-RU" altLang="ru-RU" sz="1800" b="1" smtClean="0"/>
          </a:p>
          <a:p>
            <a:pPr marL="0" indent="0" eaLnBrk="1" hangingPunct="1">
              <a:buFontTx/>
              <a:buNone/>
            </a:pPr>
            <a:endParaRPr lang="ru-RU" altLang="ru-RU" sz="1800" smtClean="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Прямоугольник 1"/>
          <p:cNvSpPr>
            <a:spLocks noChangeArrowheads="1"/>
          </p:cNvSpPr>
          <p:nvPr/>
        </p:nvSpPr>
        <p:spPr bwMode="auto">
          <a:xfrm>
            <a:off x="357188" y="642938"/>
            <a:ext cx="8572500" cy="3935412"/>
          </a:xfrm>
          <a:prstGeom prst="rect">
            <a:avLst/>
          </a:prstGeom>
          <a:noFill/>
          <a:ln w="9525">
            <a:noFill/>
            <a:miter lim="800000"/>
            <a:headEnd/>
            <a:tailEnd/>
          </a:ln>
        </p:spPr>
        <p:txBody>
          <a:bodyPr>
            <a:spAutoFit/>
          </a:bodyPr>
          <a:lstStyle/>
          <a:p>
            <a:r>
              <a:rPr lang="ru-RU" altLang="ru-RU" sz="2800">
                <a:solidFill>
                  <a:srgbClr val="FF0000"/>
                </a:solidFill>
                <a:latin typeface="Comic Sans MS" pitchFamily="66" charset="0"/>
              </a:rPr>
              <a:t>Юность</a:t>
            </a:r>
            <a:r>
              <a:rPr lang="ru-RU" altLang="ru-RU" sz="2800">
                <a:latin typeface="Comic Sans MS" pitchFamily="66" charset="0"/>
              </a:rPr>
              <a:t> — это период, которому свойственны противоречивые переживания, внутреннее недовольство, тревожность, метания, но они менее демонстративны, чем в подростничестве…</a:t>
            </a:r>
          </a:p>
          <a:p>
            <a:r>
              <a:rPr lang="ru-RU" altLang="ru-RU" sz="2800">
                <a:latin typeface="Comic Sans MS" pitchFamily="66" charset="0"/>
              </a:rPr>
              <a:t>Эмоциональная сфера в юности становится значительно богаче по содержанию и тоньше по оттенкам переживаний, повышается эмоциональная восприимчивость и способность к сопереживанию.</a:t>
            </a:r>
          </a:p>
        </p:txBody>
      </p:sp>
    </p:spTree>
  </p:cSld>
  <p:clrMapOvr>
    <a:masterClrMapping/>
  </p:clrMapOvr>
  <p:transition>
    <p:cover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63538" y="214313"/>
            <a:ext cx="8721725" cy="1162050"/>
          </a:xfrm>
        </p:spPr>
        <p:txBody>
          <a:bodyPr anchor="b">
            <a:normAutofit fontScale="90000"/>
          </a:bodyPr>
          <a:lstStyle/>
          <a:p>
            <a:pPr eaLnBrk="1" hangingPunct="1">
              <a:defRPr/>
            </a:pPr>
            <a:r>
              <a:rPr lang="ru-RU" sz="3700" b="1">
                <a:solidFill>
                  <a:srgbClr val="7030A0"/>
                </a:solidFill>
              </a:rPr>
              <a:t>Старшеклассник и остальные взрослые</a:t>
            </a:r>
          </a:p>
        </p:txBody>
      </p:sp>
      <p:sp>
        <p:nvSpPr>
          <p:cNvPr id="44035" name="Текст 2"/>
          <p:cNvSpPr>
            <a:spLocks noGrp="1"/>
          </p:cNvSpPr>
          <p:nvPr>
            <p:ph type="body" idx="4294967295"/>
          </p:nvPr>
        </p:nvSpPr>
        <p:spPr>
          <a:xfrm>
            <a:off x="642938" y="1441450"/>
            <a:ext cx="8215312" cy="4495800"/>
          </a:xfrm>
        </p:spPr>
        <p:txBody>
          <a:bodyPr/>
          <a:lstStyle/>
          <a:p>
            <a:pPr marL="0" indent="0" eaLnBrk="1" hangingPunct="1">
              <a:lnSpc>
                <a:spcPct val="80000"/>
              </a:lnSpc>
              <a:buFontTx/>
              <a:buNone/>
            </a:pPr>
            <a:endParaRPr lang="ru-RU" altLang="ru-RU" sz="2800" b="1" smtClean="0">
              <a:latin typeface="Comic Sans MS" pitchFamily="66" charset="0"/>
            </a:endParaRPr>
          </a:p>
          <a:p>
            <a:pPr marL="0" indent="0" eaLnBrk="1" hangingPunct="1">
              <a:lnSpc>
                <a:spcPct val="80000"/>
              </a:lnSpc>
              <a:buFontTx/>
              <a:buNone/>
            </a:pPr>
            <a:r>
              <a:rPr lang="ru-RU" altLang="ru-RU" sz="2800" b="1" smtClean="0">
                <a:latin typeface="Comic Sans MS" pitchFamily="66" charset="0"/>
              </a:rPr>
              <a:t>Общение юношей и девушек со взрослыми, с родителями предполагает растущую демократизацию взаимоотношений поколений, решение проблемы автономии выросших детей и авторитета родителей, проблемы взаимопонимания между ними. </a:t>
            </a:r>
          </a:p>
          <a:p>
            <a:pPr marL="0" indent="0" eaLnBrk="1" hangingPunct="1">
              <a:lnSpc>
                <a:spcPct val="80000"/>
              </a:lnSpc>
              <a:buFontTx/>
              <a:buNone/>
            </a:pPr>
            <a:r>
              <a:rPr lang="ru-RU" altLang="ru-RU" sz="2800" b="1" smtClean="0">
                <a:latin typeface="Comic Sans MS" pitchFamily="66" charset="0"/>
              </a:rPr>
              <a:t>Отношения со взрослыми сложны, но фактически влияние родителей по многим важным проблемам остается для юношей преобладающим. </a:t>
            </a:r>
          </a:p>
        </p:txBody>
      </p:sp>
    </p:spTree>
  </p:cSld>
  <p:clrMapOvr>
    <a:masterClrMapping/>
  </p:clrMapOvr>
  <p:transition>
    <p:cover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15900" y="234950"/>
            <a:ext cx="8618538" cy="622300"/>
          </a:xfrm>
        </p:spPr>
        <p:txBody>
          <a:bodyPr anchor="b">
            <a:normAutofit fontScale="90000"/>
          </a:bodyPr>
          <a:lstStyle/>
          <a:p>
            <a:pPr eaLnBrk="1" hangingPunct="1">
              <a:defRPr/>
            </a:pPr>
            <a:r>
              <a:rPr lang="ru-RU" sz="2700" b="1">
                <a:solidFill>
                  <a:schemeClr val="bg1"/>
                </a:solidFill>
              </a:rPr>
              <a:t>Планы на </a:t>
            </a:r>
            <a:r>
              <a:rPr lang="ru-RU" sz="4200" b="1">
                <a:solidFill>
                  <a:schemeClr val="bg1"/>
                </a:solidFill>
              </a:rPr>
              <a:t>будущее</a:t>
            </a:r>
          </a:p>
        </p:txBody>
      </p:sp>
      <p:sp>
        <p:nvSpPr>
          <p:cNvPr id="45059" name="Текст 2"/>
          <p:cNvSpPr>
            <a:spLocks noGrp="1"/>
          </p:cNvSpPr>
          <p:nvPr>
            <p:ph type="body" idx="4294967295"/>
          </p:nvPr>
        </p:nvSpPr>
        <p:spPr>
          <a:xfrm>
            <a:off x="500063" y="857250"/>
            <a:ext cx="8358187" cy="5043488"/>
          </a:xfrm>
          <a:ln>
            <a:solidFill>
              <a:schemeClr val="accent2"/>
            </a:solidFill>
          </a:ln>
        </p:spPr>
        <p:txBody>
          <a:bodyPr/>
          <a:lstStyle/>
          <a:p>
            <a:pPr marL="0" indent="0" eaLnBrk="1" hangingPunct="1">
              <a:buFontTx/>
              <a:buNone/>
            </a:pPr>
            <a:r>
              <a:rPr lang="ru-RU" altLang="ru-RU" sz="2400" b="1" smtClean="0"/>
              <a:t>Предварительное самоопределение, построение жизненных планов на будущее — центральное психологическое новообразование юношеского возраста. </a:t>
            </a:r>
          </a:p>
          <a:p>
            <a:pPr marL="0" indent="0" eaLnBrk="1" hangingPunct="1">
              <a:buFontTx/>
              <a:buNone/>
            </a:pPr>
            <a:r>
              <a:rPr lang="ru-RU" altLang="ru-RU" sz="2400" smtClean="0"/>
              <a:t>Основой для планирования субъектом собственного будущего является существующая в обществе модель «типичного жизненного пути» члена данного общества. Эта модель закреплена в культуре, системе ценностей общества, в ее основу положен принцип своевременности: в какое время субъект должен уложиться, чтобы социально «успеть», в нужное время сделать следующий шаг.</a:t>
            </a:r>
          </a:p>
        </p:txBody>
      </p:sp>
    </p:spTree>
  </p:cSld>
  <p:clrMapOvr>
    <a:masterClrMapping/>
  </p:clrMapOvr>
  <p:transition>
    <p:cover di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Содержимое 3" descr="Каждый родитель надеется, что школа поможет его ребенку стать более образованным, читай умным..jpg"/>
          <p:cNvPicPr>
            <a:picLocks noGrp="1" noChangeAspect="1"/>
          </p:cNvPicPr>
          <p:nvPr>
            <p:ph sz="quarter" idx="4294967295"/>
          </p:nvPr>
        </p:nvPicPr>
        <p:blipFill>
          <a:blip r:embed="rId2"/>
          <a:srcRect/>
          <a:stretch>
            <a:fillRect/>
          </a:stretch>
        </p:blipFill>
        <p:spPr>
          <a:xfrm>
            <a:off x="6948488" y="2060575"/>
            <a:ext cx="1497012" cy="2143125"/>
          </a:xfrm>
        </p:spPr>
      </p:pic>
      <p:pic>
        <p:nvPicPr>
          <p:cNvPr id="46083" name="Рисунок 5" descr="учиться, учиться и учиться)).jpg"/>
          <p:cNvPicPr>
            <a:picLocks noChangeAspect="1"/>
          </p:cNvPicPr>
          <p:nvPr/>
        </p:nvPicPr>
        <p:blipFill>
          <a:blip r:embed="rId3"/>
          <a:srcRect/>
          <a:stretch>
            <a:fillRect/>
          </a:stretch>
        </p:blipFill>
        <p:spPr bwMode="auto">
          <a:xfrm>
            <a:off x="0" y="0"/>
            <a:ext cx="2522538" cy="1643063"/>
          </a:xfrm>
          <a:prstGeom prst="rect">
            <a:avLst/>
          </a:prstGeom>
          <a:noFill/>
          <a:ln w="9525">
            <a:noFill/>
            <a:miter lim="800000"/>
            <a:headEnd/>
            <a:tailEnd/>
          </a:ln>
        </p:spPr>
      </p:pic>
      <p:pic>
        <p:nvPicPr>
          <p:cNvPr id="46084" name="Рисунок 7" descr="познать себя и мир.jpg"/>
          <p:cNvPicPr>
            <a:picLocks noChangeAspect="1"/>
          </p:cNvPicPr>
          <p:nvPr/>
        </p:nvPicPr>
        <p:blipFill>
          <a:blip r:embed="rId4"/>
          <a:srcRect/>
          <a:stretch>
            <a:fillRect/>
          </a:stretch>
        </p:blipFill>
        <p:spPr bwMode="auto">
          <a:xfrm>
            <a:off x="6948488" y="4365625"/>
            <a:ext cx="1498600" cy="2281238"/>
          </a:xfrm>
          <a:prstGeom prst="rect">
            <a:avLst/>
          </a:prstGeom>
          <a:noFill/>
          <a:ln w="9525">
            <a:noFill/>
            <a:miter lim="800000"/>
            <a:headEnd/>
            <a:tailEnd/>
          </a:ln>
        </p:spPr>
      </p:pic>
      <p:sp>
        <p:nvSpPr>
          <p:cNvPr id="46085" name="AutoShape 7"/>
          <p:cNvSpPr>
            <a:spLocks noChangeArrowheads="1"/>
          </p:cNvSpPr>
          <p:nvPr/>
        </p:nvSpPr>
        <p:spPr bwMode="auto">
          <a:xfrm>
            <a:off x="2555875" y="333375"/>
            <a:ext cx="5976938" cy="1152525"/>
          </a:xfrm>
          <a:prstGeom prst="ribbon">
            <a:avLst>
              <a:gd name="adj1" fmla="val 12500"/>
              <a:gd name="adj2" fmla="val 50000"/>
            </a:avLst>
          </a:prstGeom>
          <a:solidFill>
            <a:schemeClr val="accent1"/>
          </a:solidFill>
          <a:ln w="9525">
            <a:solidFill>
              <a:schemeClr val="tx1"/>
            </a:solidFill>
            <a:round/>
            <a:headEnd/>
            <a:tailEnd/>
          </a:ln>
        </p:spPr>
        <p:txBody>
          <a:bodyPr wrap="none" anchor="ctr"/>
          <a:lstStyle/>
          <a:p>
            <a:pPr algn="ctr"/>
            <a:r>
              <a:rPr lang="ru-RU" altLang="ru-RU" b="1">
                <a:solidFill>
                  <a:schemeClr val="tx2"/>
                </a:solidFill>
              </a:rPr>
              <a:t>Интеллектуальное</a:t>
            </a:r>
          </a:p>
          <a:p>
            <a:pPr algn="ctr"/>
            <a:r>
              <a:rPr lang="ru-RU" altLang="ru-RU" b="1">
                <a:solidFill>
                  <a:schemeClr val="tx2"/>
                </a:solidFill>
              </a:rPr>
              <a:t> развитие</a:t>
            </a:r>
          </a:p>
        </p:txBody>
      </p:sp>
      <p:sp>
        <p:nvSpPr>
          <p:cNvPr id="46086" name="AutoShape 8"/>
          <p:cNvSpPr>
            <a:spLocks noChangeArrowheads="1"/>
          </p:cNvSpPr>
          <p:nvPr/>
        </p:nvSpPr>
        <p:spPr bwMode="auto">
          <a:xfrm>
            <a:off x="250825" y="1844675"/>
            <a:ext cx="6408738" cy="23749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ru-RU" altLang="ru-RU" sz="1800"/>
              <a:t>Обучение в старших классах школы связано со </a:t>
            </a:r>
          </a:p>
          <a:p>
            <a:pPr algn="ctr"/>
            <a:r>
              <a:rPr lang="ru-RU" altLang="ru-RU" sz="1800"/>
              <a:t>значительным изменением и усложнением структуры и </a:t>
            </a:r>
          </a:p>
          <a:p>
            <a:pPr algn="ctr"/>
            <a:r>
              <a:rPr lang="ru-RU" altLang="ru-RU" sz="1800"/>
              <a:t>содержания учебного материала,  увеличением его</a:t>
            </a:r>
          </a:p>
          <a:p>
            <a:pPr algn="ctr"/>
            <a:r>
              <a:rPr lang="ru-RU" altLang="ru-RU" sz="1800"/>
              <a:t> объема, что повышает уровень требований  к учащимся. </a:t>
            </a:r>
          </a:p>
          <a:p>
            <a:pPr algn="ctr"/>
            <a:r>
              <a:rPr lang="ru-RU" altLang="ru-RU" sz="1800"/>
              <a:t>От них ожидают гибкости, универсальности, </a:t>
            </a:r>
          </a:p>
          <a:p>
            <a:pPr algn="ctr"/>
            <a:r>
              <a:rPr lang="ru-RU" altLang="ru-RU" sz="1800"/>
              <a:t>продуктивности познавательной деятельности, четкости, </a:t>
            </a:r>
          </a:p>
          <a:p>
            <a:pPr algn="ctr"/>
            <a:r>
              <a:rPr lang="ru-RU" altLang="ru-RU" sz="1800"/>
              <a:t>самостоятельности в решении когнитивных задач.</a:t>
            </a:r>
          </a:p>
        </p:txBody>
      </p:sp>
      <p:sp>
        <p:nvSpPr>
          <p:cNvPr id="46087" name="AutoShape 9"/>
          <p:cNvSpPr>
            <a:spLocks noChangeArrowheads="1"/>
          </p:cNvSpPr>
          <p:nvPr/>
        </p:nvSpPr>
        <p:spPr bwMode="auto">
          <a:xfrm>
            <a:off x="250825" y="4652963"/>
            <a:ext cx="6408738" cy="1800225"/>
          </a:xfrm>
          <a:prstGeom prst="roundRect">
            <a:avLst>
              <a:gd name="adj" fmla="val 16667"/>
            </a:avLst>
          </a:prstGeom>
          <a:solidFill>
            <a:schemeClr val="accent1"/>
          </a:solidFill>
          <a:ln w="9525">
            <a:solidFill>
              <a:schemeClr val="tx1"/>
            </a:solidFill>
            <a:round/>
            <a:headEnd/>
            <a:tailEnd/>
          </a:ln>
        </p:spPr>
        <p:txBody>
          <a:bodyPr wrap="none" anchor="ctr"/>
          <a:lstStyle/>
          <a:p>
            <a:pPr algn="ctr">
              <a:lnSpc>
                <a:spcPct val="80000"/>
              </a:lnSpc>
              <a:spcBef>
                <a:spcPct val="20000"/>
              </a:spcBef>
            </a:pPr>
            <a:r>
              <a:rPr lang="ru-RU" altLang="ru-RU" sz="1800"/>
              <a:t>Направленность на будущее, постановка задач </a:t>
            </a:r>
          </a:p>
          <a:p>
            <a:pPr algn="ctr">
              <a:lnSpc>
                <a:spcPct val="80000"/>
              </a:lnSpc>
              <a:spcBef>
                <a:spcPct val="20000"/>
              </a:spcBef>
            </a:pPr>
            <a:r>
              <a:rPr lang="ru-RU" altLang="ru-RU" sz="1800"/>
              <a:t>профессионального  и личностного самоопределения </a:t>
            </a:r>
          </a:p>
          <a:p>
            <a:pPr algn="ctr">
              <a:lnSpc>
                <a:spcPct val="80000"/>
              </a:lnSpc>
              <a:spcBef>
                <a:spcPct val="20000"/>
              </a:spcBef>
            </a:pPr>
            <a:r>
              <a:rPr lang="ru-RU" altLang="ru-RU" sz="1800"/>
              <a:t>сказывается на всем процессе  психического</a:t>
            </a:r>
          </a:p>
          <a:p>
            <a:pPr algn="ctr">
              <a:lnSpc>
                <a:spcPct val="80000"/>
              </a:lnSpc>
              <a:spcBef>
                <a:spcPct val="20000"/>
              </a:spcBef>
            </a:pPr>
            <a:r>
              <a:rPr lang="ru-RU" altLang="ru-RU" sz="1800"/>
              <a:t> развития, включая и развитие познавательных процессов.</a:t>
            </a:r>
          </a:p>
          <a:p>
            <a:pPr algn="ctr"/>
            <a:endParaRPr lang="ru-RU" altLang="ru-RU" sz="1800"/>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Скругленный прямоугольник 4"/>
          <p:cNvSpPr>
            <a:spLocks noChangeArrowheads="1"/>
          </p:cNvSpPr>
          <p:nvPr/>
        </p:nvSpPr>
        <p:spPr bwMode="auto">
          <a:xfrm>
            <a:off x="214313" y="785813"/>
            <a:ext cx="4214812" cy="1000125"/>
          </a:xfrm>
          <a:prstGeom prst="roundRect">
            <a:avLst>
              <a:gd name="adj" fmla="val 16667"/>
            </a:avLst>
          </a:prstGeom>
          <a:solidFill>
            <a:srgbClr val="FCFEAE"/>
          </a:solidFill>
          <a:ln w="25400" algn="ctr">
            <a:solidFill>
              <a:srgbClr val="FF9933"/>
            </a:solidFill>
            <a:round/>
            <a:headEnd/>
            <a:tailEnd/>
          </a:ln>
        </p:spPr>
        <p:txBody>
          <a:bodyPr anchor="ctr"/>
          <a:lstStyle/>
          <a:p>
            <a:pPr algn="ctr"/>
            <a:r>
              <a:rPr lang="ru-RU" altLang="ru-RU">
                <a:solidFill>
                  <a:srgbClr val="000000"/>
                </a:solidFill>
                <a:latin typeface="Calibri" charset="-52"/>
              </a:rPr>
              <a:t>Преобладает произвольное внимание</a:t>
            </a:r>
          </a:p>
        </p:txBody>
      </p:sp>
      <p:sp>
        <p:nvSpPr>
          <p:cNvPr id="47107" name="Скругленный прямоугольник 5"/>
          <p:cNvSpPr>
            <a:spLocks noChangeArrowheads="1"/>
          </p:cNvSpPr>
          <p:nvPr/>
        </p:nvSpPr>
        <p:spPr bwMode="auto">
          <a:xfrm>
            <a:off x="4786313" y="785813"/>
            <a:ext cx="4214812" cy="1571625"/>
          </a:xfrm>
          <a:prstGeom prst="roundRect">
            <a:avLst>
              <a:gd name="adj" fmla="val 16667"/>
            </a:avLst>
          </a:prstGeom>
          <a:solidFill>
            <a:srgbClr val="FCFEAE"/>
          </a:solidFill>
          <a:ln w="25400" algn="ctr">
            <a:solidFill>
              <a:srgbClr val="FF9933"/>
            </a:solidFill>
            <a:round/>
            <a:headEnd/>
            <a:tailEnd/>
          </a:ln>
        </p:spPr>
        <p:txBody>
          <a:bodyPr anchor="ctr"/>
          <a:lstStyle/>
          <a:p>
            <a:pPr algn="ctr"/>
            <a:r>
              <a:rPr lang="ru-RU" altLang="ru-RU">
                <a:solidFill>
                  <a:srgbClr val="000000"/>
                </a:solidFill>
                <a:latin typeface="Calibri" charset="-52"/>
              </a:rPr>
              <a:t>Память становится произвольной, управляемой</a:t>
            </a:r>
          </a:p>
        </p:txBody>
      </p:sp>
      <p:sp>
        <p:nvSpPr>
          <p:cNvPr id="47108" name="Скругленный прямоугольник 6"/>
          <p:cNvSpPr>
            <a:spLocks noChangeArrowheads="1"/>
          </p:cNvSpPr>
          <p:nvPr/>
        </p:nvSpPr>
        <p:spPr bwMode="auto">
          <a:xfrm>
            <a:off x="142875" y="1928813"/>
            <a:ext cx="4286250" cy="1214437"/>
          </a:xfrm>
          <a:prstGeom prst="roundRect">
            <a:avLst>
              <a:gd name="adj" fmla="val 16667"/>
            </a:avLst>
          </a:prstGeom>
          <a:solidFill>
            <a:srgbClr val="FCFEAE"/>
          </a:solidFill>
          <a:ln w="25400" algn="ctr">
            <a:solidFill>
              <a:srgbClr val="FF9933"/>
            </a:solidFill>
            <a:round/>
            <a:headEnd/>
            <a:tailEnd/>
          </a:ln>
        </p:spPr>
        <p:txBody>
          <a:bodyPr anchor="ctr"/>
          <a:lstStyle/>
          <a:p>
            <a:pPr algn="ctr"/>
            <a:r>
              <a:rPr lang="ru-RU" altLang="ru-RU">
                <a:solidFill>
                  <a:srgbClr val="000000"/>
                </a:solidFill>
                <a:latin typeface="Calibri" charset="-52"/>
              </a:rPr>
              <a:t>Речь более богата по лексике, гибкая по интонации.</a:t>
            </a:r>
          </a:p>
        </p:txBody>
      </p:sp>
      <p:sp>
        <p:nvSpPr>
          <p:cNvPr id="47109" name="Скругленный прямоугольник 7"/>
          <p:cNvSpPr>
            <a:spLocks noChangeArrowheads="1"/>
          </p:cNvSpPr>
          <p:nvPr/>
        </p:nvSpPr>
        <p:spPr bwMode="auto">
          <a:xfrm>
            <a:off x="4572000" y="2643188"/>
            <a:ext cx="4500563" cy="2286000"/>
          </a:xfrm>
          <a:prstGeom prst="roundRect">
            <a:avLst>
              <a:gd name="adj" fmla="val 16667"/>
            </a:avLst>
          </a:prstGeom>
          <a:solidFill>
            <a:srgbClr val="FCFEAE"/>
          </a:solidFill>
          <a:ln w="25400" algn="ctr">
            <a:solidFill>
              <a:srgbClr val="FF9933"/>
            </a:solidFill>
            <a:round/>
            <a:headEnd/>
            <a:tailEnd/>
          </a:ln>
        </p:spPr>
        <p:txBody>
          <a:bodyPr anchor="ctr"/>
          <a:lstStyle/>
          <a:p>
            <a:pPr algn="ctr"/>
            <a:r>
              <a:rPr lang="ru-RU" altLang="ru-RU">
                <a:solidFill>
                  <a:srgbClr val="000000"/>
                </a:solidFill>
                <a:latin typeface="Calibri" charset="-52"/>
              </a:rPr>
              <a:t>Высшим достижением периода является мышление на уровне формальных операций.</a:t>
            </a:r>
          </a:p>
          <a:p>
            <a:pPr algn="ctr"/>
            <a:endParaRPr lang="ru-RU" altLang="ru-RU">
              <a:solidFill>
                <a:srgbClr val="000000"/>
              </a:solidFill>
              <a:latin typeface="Calibri" charset="-52"/>
            </a:endParaRPr>
          </a:p>
        </p:txBody>
      </p:sp>
      <p:sp>
        <p:nvSpPr>
          <p:cNvPr id="47110" name="Скругленный прямоугольник 8"/>
          <p:cNvSpPr>
            <a:spLocks noChangeArrowheads="1"/>
          </p:cNvSpPr>
          <p:nvPr/>
        </p:nvSpPr>
        <p:spPr bwMode="auto">
          <a:xfrm>
            <a:off x="214313" y="3286125"/>
            <a:ext cx="4143375" cy="1500188"/>
          </a:xfrm>
          <a:prstGeom prst="roundRect">
            <a:avLst>
              <a:gd name="adj" fmla="val 16667"/>
            </a:avLst>
          </a:prstGeom>
          <a:solidFill>
            <a:srgbClr val="FCFEAE"/>
          </a:solidFill>
          <a:ln w="25400" algn="ctr">
            <a:solidFill>
              <a:srgbClr val="FF9933"/>
            </a:solidFill>
            <a:round/>
            <a:headEnd/>
            <a:tailEnd/>
          </a:ln>
        </p:spPr>
        <p:txBody>
          <a:bodyPr anchor="ctr"/>
          <a:lstStyle/>
          <a:p>
            <a:pPr algn="ctr"/>
            <a:r>
              <a:rPr lang="ru-RU" altLang="ru-RU">
                <a:solidFill>
                  <a:srgbClr val="000000"/>
                </a:solidFill>
                <a:latin typeface="Calibri" charset="-52"/>
              </a:rPr>
              <a:t>Воображение характеризуется существенным развитием самоконтроля</a:t>
            </a:r>
          </a:p>
        </p:txBody>
      </p:sp>
      <p:sp>
        <p:nvSpPr>
          <p:cNvPr id="47111" name="Волна 9"/>
          <p:cNvSpPr>
            <a:spLocks noChangeArrowheads="1"/>
          </p:cNvSpPr>
          <p:nvPr/>
        </p:nvSpPr>
        <p:spPr bwMode="auto">
          <a:xfrm>
            <a:off x="500063" y="5072063"/>
            <a:ext cx="8001000" cy="1785937"/>
          </a:xfrm>
          <a:prstGeom prst="wave">
            <a:avLst>
              <a:gd name="adj1" fmla="val 6199"/>
              <a:gd name="adj2" fmla="val 0"/>
            </a:avLst>
          </a:prstGeom>
          <a:solidFill>
            <a:srgbClr val="FF9933"/>
          </a:solidFill>
          <a:ln w="25400" algn="ctr">
            <a:solidFill>
              <a:srgbClr val="FF0000"/>
            </a:solidFill>
            <a:round/>
            <a:headEnd/>
            <a:tailEnd/>
          </a:ln>
        </p:spPr>
        <p:txBody>
          <a:bodyPr anchor="ctr"/>
          <a:lstStyle/>
          <a:p>
            <a:pPr algn="ctr"/>
            <a:r>
              <a:rPr lang="ru-RU" altLang="ru-RU" sz="2800">
                <a:solidFill>
                  <a:srgbClr val="000000"/>
                </a:solidFill>
                <a:latin typeface="Calibri" charset="-52"/>
              </a:rPr>
              <a:t>Научить мыслить учащихся, дать им способы и приемы мышления- в этом главная задача старшей школы.</a:t>
            </a:r>
          </a:p>
        </p:txBody>
      </p:sp>
      <p:sp>
        <p:nvSpPr>
          <p:cNvPr id="47112" name="AutoShape 9"/>
          <p:cNvSpPr>
            <a:spLocks noChangeArrowheads="1"/>
          </p:cNvSpPr>
          <p:nvPr/>
        </p:nvSpPr>
        <p:spPr bwMode="auto">
          <a:xfrm>
            <a:off x="539750" y="0"/>
            <a:ext cx="7704138" cy="609600"/>
          </a:xfrm>
          <a:prstGeom prst="ribbon">
            <a:avLst>
              <a:gd name="adj1" fmla="val 12500"/>
              <a:gd name="adj2" fmla="val 50000"/>
            </a:avLst>
          </a:prstGeom>
          <a:solidFill>
            <a:srgbClr val="FFCC66"/>
          </a:solidFill>
          <a:ln w="9525">
            <a:solidFill>
              <a:schemeClr val="tx1"/>
            </a:solidFill>
            <a:round/>
            <a:headEnd/>
            <a:tailEnd/>
          </a:ln>
        </p:spPr>
        <p:txBody>
          <a:bodyPr wrap="none" anchor="ctr"/>
          <a:lstStyle/>
          <a:p>
            <a:pPr algn="ctr"/>
            <a:endParaRPr lang="ru-RU" altLang="ru-RU" sz="1800" b="1"/>
          </a:p>
          <a:p>
            <a:pPr algn="ctr"/>
            <a:r>
              <a:rPr lang="ru-RU" altLang="ru-RU" sz="2000" b="1">
                <a:latin typeface="Times New Roman" pitchFamily="18" charset="0"/>
                <a:cs typeface="Times New Roman" pitchFamily="18" charset="0"/>
              </a:rPr>
              <a:t>Интеллектуальное развитие</a:t>
            </a:r>
          </a:p>
          <a:p>
            <a:pPr algn="ctr"/>
            <a:endParaRPr lang="ru-RU" altLang="ru-RU" sz="200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Заголовок 1"/>
          <p:cNvSpPr>
            <a:spLocks noGrp="1"/>
          </p:cNvSpPr>
          <p:nvPr>
            <p:ph type="title" idx="4294967295"/>
          </p:nvPr>
        </p:nvSpPr>
        <p:spPr/>
        <p:txBody>
          <a:bodyPr/>
          <a:lstStyle/>
          <a:p>
            <a:pPr eaLnBrk="1" hangingPunct="1"/>
            <a:r>
              <a:rPr lang="ru-RU" altLang="ru-RU" b="1" i="1" smtClean="0"/>
              <a:t>Цитата</a:t>
            </a:r>
          </a:p>
        </p:txBody>
      </p:sp>
      <p:sp>
        <p:nvSpPr>
          <p:cNvPr id="48131" name="Содержимое 2"/>
          <p:cNvSpPr>
            <a:spLocks noGrp="1"/>
          </p:cNvSpPr>
          <p:nvPr>
            <p:ph sz="quarter" idx="4294967295"/>
          </p:nvPr>
        </p:nvSpPr>
        <p:spPr>
          <a:xfrm>
            <a:off x="914400" y="1357313"/>
            <a:ext cx="7872413" cy="4662487"/>
          </a:xfrm>
        </p:spPr>
        <p:txBody>
          <a:bodyPr/>
          <a:lstStyle/>
          <a:p>
            <a:pPr eaLnBrk="1" hangingPunct="1">
              <a:lnSpc>
                <a:spcPct val="80000"/>
              </a:lnSpc>
              <a:buFontTx/>
              <a:buNone/>
            </a:pPr>
            <a:r>
              <a:rPr lang="ru-RU" altLang="ru-RU" sz="2500" smtClean="0">
                <a:solidFill>
                  <a:srgbClr val="002060"/>
                </a:solidFill>
                <a:latin typeface="Comic Sans MS" pitchFamily="66" charset="0"/>
              </a:rPr>
              <a:t>   </a:t>
            </a:r>
            <a:r>
              <a:rPr lang="ru-RU" altLang="ru-RU" sz="2500" b="1" i="1" smtClean="0">
                <a:solidFill>
                  <a:srgbClr val="002060"/>
                </a:solidFill>
                <a:latin typeface="Comic Sans MS" pitchFamily="66" charset="0"/>
              </a:rPr>
              <a:t>«…</a:t>
            </a:r>
            <a:r>
              <a:rPr lang="ru-RU" altLang="ru-RU" sz="2500" i="1" smtClean="0">
                <a:solidFill>
                  <a:srgbClr val="002060"/>
                </a:solidFill>
                <a:latin typeface="Comic Sans MS" pitchFamily="66" charset="0"/>
              </a:rPr>
              <a:t> </a:t>
            </a:r>
            <a:r>
              <a:rPr lang="ru-RU" altLang="ru-RU" sz="2500" b="1" i="1" smtClean="0">
                <a:solidFill>
                  <a:srgbClr val="002060"/>
                </a:solidFill>
                <a:latin typeface="Comic Sans MS" pitchFamily="66" charset="0"/>
              </a:rPr>
              <a:t>Склонность моя к отвлеченным размышлениям до такой степени неестественно развила во мне сознание, что часто, начиная думать о самой простой вещи, я впадал в безвыходный круг анализа своих мыслей, я не думал уже о вопросе, занимавшем меня, а думал о том, о чем я думал. Спрашивая себя: о чем я думаю? — я отвечал: я думаю, о чем я думаю. А теперь о чем я думаю? Я думаю, что я думаю, о чем я думаю, и так далее. Ум за разум заходил...»</a:t>
            </a:r>
            <a:r>
              <a:rPr lang="ru-RU" altLang="ru-RU" sz="2500" i="1" smtClean="0">
                <a:solidFill>
                  <a:srgbClr val="002060"/>
                </a:solidFill>
                <a:latin typeface="Comic Sans MS" pitchFamily="66" charset="0"/>
              </a:rPr>
              <a:t> </a:t>
            </a:r>
          </a:p>
          <a:p>
            <a:pPr eaLnBrk="1" hangingPunct="1">
              <a:lnSpc>
                <a:spcPct val="80000"/>
              </a:lnSpc>
              <a:buFontTx/>
              <a:buNone/>
            </a:pPr>
            <a:endParaRPr lang="ru-RU" altLang="ru-RU" sz="1500" i="1" smtClean="0"/>
          </a:p>
          <a:p>
            <a:pPr eaLnBrk="1" hangingPunct="1">
              <a:lnSpc>
                <a:spcPct val="80000"/>
              </a:lnSpc>
              <a:buFontTx/>
              <a:buNone/>
            </a:pPr>
            <a:r>
              <a:rPr lang="ru-RU" altLang="ru-RU" sz="1500" i="1" smtClean="0"/>
              <a:t>(Толстой Л.Н. Отрочество //Избранные произведения. М., 1985)</a:t>
            </a:r>
          </a:p>
        </p:txBody>
      </p:sp>
    </p:spTree>
  </p:cSld>
  <p:clrMapOvr>
    <a:masterClrMapping/>
  </p:clrMapOvr>
  <p:transition>
    <p:fade thruBlk="1"/>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Заголовок 3"/>
          <p:cNvSpPr>
            <a:spLocks noGrp="1"/>
          </p:cNvSpPr>
          <p:nvPr>
            <p:ph type="title" idx="4294967295"/>
          </p:nvPr>
        </p:nvSpPr>
        <p:spPr>
          <a:xfrm>
            <a:off x="500063" y="-214313"/>
            <a:ext cx="8229600" cy="1143001"/>
          </a:xfrm>
        </p:spPr>
        <p:txBody>
          <a:bodyPr/>
          <a:lstStyle/>
          <a:p>
            <a:pPr eaLnBrk="1" hangingPunct="1"/>
            <a:r>
              <a:rPr lang="ru-RU" altLang="ru-RU" b="1" smtClean="0">
                <a:solidFill>
                  <a:schemeClr val="accent2"/>
                </a:solidFill>
              </a:rPr>
              <a:t>Подводя итоги…</a:t>
            </a:r>
          </a:p>
        </p:txBody>
      </p:sp>
      <p:sp>
        <p:nvSpPr>
          <p:cNvPr id="49155" name="Содержимое 4"/>
          <p:cNvSpPr>
            <a:spLocks noGrp="1"/>
          </p:cNvSpPr>
          <p:nvPr>
            <p:ph sz="quarter" idx="4294967295"/>
          </p:nvPr>
        </p:nvSpPr>
        <p:spPr>
          <a:xfrm>
            <a:off x="285750" y="785813"/>
            <a:ext cx="8686800" cy="4757737"/>
          </a:xfrm>
        </p:spPr>
        <p:txBody>
          <a:bodyPr/>
          <a:lstStyle/>
          <a:p>
            <a:pPr eaLnBrk="1" hangingPunct="1">
              <a:buFontTx/>
              <a:buNone/>
            </a:pPr>
            <a:r>
              <a:rPr lang="ru-RU" altLang="ru-RU" sz="2000" b="1" smtClean="0">
                <a:latin typeface="Times New Roman" pitchFamily="18" charset="0"/>
                <a:cs typeface="Times New Roman" pitchFamily="18" charset="0"/>
              </a:rPr>
              <a:t>           Итак, юность - период жизни человека, размещенный онтогенетически между отрочеством и взрослостью. </a:t>
            </a:r>
          </a:p>
          <a:p>
            <a:pPr eaLnBrk="1" hangingPunct="1">
              <a:buFontTx/>
              <a:buNone/>
            </a:pPr>
            <a:endParaRPr lang="ru-RU" altLang="ru-RU" sz="2000" b="1" smtClean="0">
              <a:latin typeface="Times New Roman" pitchFamily="18" charset="0"/>
              <a:cs typeface="Times New Roman" pitchFamily="18" charset="0"/>
            </a:endParaRPr>
          </a:p>
          <a:p>
            <a:pPr eaLnBrk="1" hangingPunct="1">
              <a:buFontTx/>
              <a:buNone/>
            </a:pPr>
            <a:r>
              <a:rPr lang="ru-RU" altLang="ru-RU" sz="2000" b="1" smtClean="0">
                <a:latin typeface="Times New Roman" pitchFamily="18" charset="0"/>
                <a:cs typeface="Times New Roman" pitchFamily="18" charset="0"/>
              </a:rPr>
              <a:t>           Психологическим содержанием кризиса перехода к взрослости является "отрыв от родительских корней" (К.Н. Поливанова).</a:t>
            </a:r>
          </a:p>
          <a:p>
            <a:pPr eaLnBrk="1" hangingPunct="1">
              <a:buFontTx/>
              <a:buNone/>
            </a:pPr>
            <a:r>
              <a:rPr lang="ru-RU" altLang="ru-RU" sz="2000" b="1" smtClean="0">
                <a:latin typeface="Times New Roman" pitchFamily="18" charset="0"/>
                <a:cs typeface="Times New Roman" pitchFamily="18" charset="0"/>
              </a:rPr>
              <a:t>           Совершающееся в ранней юности открытие внутреннего мира сопряжено с переживанием его как ценности. Открытие себя как неповторимо уникальной личности неразрывно связано с открытием социального мира, в котором этой личности предстоит жить. Юношеская рефлексия есть, с одной стороны, осознание собственного “я” ( “Кто я?”, “Какой я?” “Каковы мои способности?”, “За что я могу себя уважать?”) , а с другой - осознание своего положения в мире ( “Каков мой жизненный идеал?” ,“Кто мои друзья и враги?”, “Кем я хочу стать?”, “Что я должен сделать, чтобы и я сам, и окружающий мир стали лучше?”). Первые, обращенные к себе вопросы ставит, не всегда сознавая это, уже подросток. Вторые, более общие, мировоззренческие вопросы ставит юноша, у которого самоанализ становится элементом социально-нравственного самоопределения.</a:t>
            </a:r>
          </a:p>
          <a:p>
            <a:pPr eaLnBrk="1" hangingPunct="1"/>
            <a:endParaRPr lang="ru-RU" altLang="ru-RU" sz="2000" smtClean="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457200" y="273050"/>
            <a:ext cx="3008313" cy="1162050"/>
          </a:xfrm>
          <a:prstGeom prst="rect">
            <a:avLst/>
          </a:prstGeom>
          <a:noFill/>
          <a:ln w="9525">
            <a:noFill/>
            <a:round/>
            <a:headEnd/>
            <a:tailEnd/>
          </a:ln>
        </p:spPr>
        <p:txBody>
          <a:bodyPr wrap="none" anchor="ctr"/>
          <a:lstStyle/>
          <a:p>
            <a:endParaRPr lang="ru-RU" altLang="ru-RU" sz="1800">
              <a:latin typeface="Verdana" pitchFamily="34" charset="0"/>
            </a:endParaRPr>
          </a:p>
        </p:txBody>
      </p:sp>
      <p:sp>
        <p:nvSpPr>
          <p:cNvPr id="39941" name="Text Box 5"/>
          <p:cNvSpPr txBox="1">
            <a:spLocks noChangeArrowheads="1"/>
          </p:cNvSpPr>
          <p:nvPr/>
        </p:nvSpPr>
        <p:spPr bwMode="auto">
          <a:xfrm>
            <a:off x="500063" y="1785938"/>
            <a:ext cx="8215312" cy="4857750"/>
          </a:xfrm>
          <a:prstGeom prst="rect">
            <a:avLst/>
          </a:prstGeom>
          <a:noFill/>
          <a:ln w="9525">
            <a:noFill/>
            <a:round/>
            <a:headEnd/>
            <a:tailEnd/>
          </a:ln>
          <a:effectLst/>
        </p:spPr>
        <p:txBody>
          <a:bodyPr/>
          <a:lstStyle/>
          <a:p>
            <a:pPr>
              <a:defRPr/>
            </a:pPr>
            <a:r>
              <a:rPr lang="ru-RU" sz="1800">
                <a:solidFill>
                  <a:schemeClr val="accent2"/>
                </a:solidFill>
              </a:rPr>
              <a:t>Взрослость </a:t>
            </a:r>
            <a:r>
              <a:rPr lang="ru-RU" sz="1800"/>
              <a:t>– наиболее длительный период становления личности в онтогенезе: с 18 до 60 лет. В границах этого возраста выделяют период ранней взрослости (18-23 года), включающий позднюю юность и период взрослости (24 - 60 лет), куда входят молодость (24-27 лет) и зрелость (28-60 лет).</a:t>
            </a:r>
          </a:p>
          <a:p>
            <a:pPr>
              <a:defRPr/>
            </a:pPr>
            <a:r>
              <a:rPr lang="ru-RU" sz="1800">
                <a:solidFill>
                  <a:schemeClr val="accent2"/>
                </a:solidFill>
                <a:latin typeface="Comic Sans MS" pitchFamily="66" charset="0"/>
              </a:rPr>
              <a:t>Взрослость</a:t>
            </a:r>
            <a:r>
              <a:rPr lang="ru-RU" sz="1800">
                <a:latin typeface="Comic Sans MS" pitchFamily="66" charset="0"/>
              </a:rPr>
              <a:t> - это период,</a:t>
            </a:r>
            <a:r>
              <a:rPr lang="en-US" sz="1800">
                <a:latin typeface="Comic Sans MS" pitchFamily="66" charset="0"/>
              </a:rPr>
              <a:t> </a:t>
            </a:r>
            <a:r>
              <a:rPr lang="ru-RU" sz="1800">
                <a:latin typeface="Comic Sans MS" pitchFamily="66" charset="0"/>
              </a:rPr>
              <a:t>когда мы способны достичь пика физической деятельности. Период относительной стабилизации морфологических и обменных процессов.</a:t>
            </a:r>
          </a:p>
          <a:p>
            <a:pPr>
              <a:defRPr/>
            </a:pPr>
            <a:r>
              <a:rPr lang="ru-RU" sz="1800">
                <a:latin typeface="Comic Sans MS" pitchFamily="66" charset="0"/>
              </a:rPr>
              <a:t> </a:t>
            </a:r>
          </a:p>
          <a:p>
            <a:pPr>
              <a:defRPr/>
            </a:pPr>
            <a:r>
              <a:rPr lang="ru-RU" sz="1800" u="sng">
                <a:latin typeface="Comic Sans MS" pitchFamily="66" charset="0"/>
              </a:rPr>
              <a:t>Развитие взрослого человека можно описать в контексте трех самостоятельных систем:</a:t>
            </a:r>
          </a:p>
          <a:p>
            <a:pPr>
              <a:buFont typeface="Wingdings" pitchFamily="2" charset="2"/>
              <a:buChar char="Ø"/>
              <a:defRPr/>
            </a:pPr>
            <a:r>
              <a:rPr lang="ru-RU" sz="1800">
                <a:latin typeface="Comic Sans MS" pitchFamily="66" charset="0"/>
              </a:rPr>
              <a:t>Развитие личного Я</a:t>
            </a:r>
          </a:p>
          <a:p>
            <a:pPr>
              <a:buFont typeface="Wingdings" pitchFamily="2" charset="2"/>
              <a:buChar char="Ø"/>
              <a:defRPr/>
            </a:pPr>
            <a:r>
              <a:rPr lang="ru-RU" sz="1800">
                <a:latin typeface="Comic Sans MS" pitchFamily="66" charset="0"/>
              </a:rPr>
              <a:t>Я как члена семьи(взрослый ребенок, супруг(а) или родитель)</a:t>
            </a:r>
          </a:p>
          <a:p>
            <a:pPr>
              <a:buFont typeface="Wingdings" pitchFamily="2" charset="2"/>
              <a:buChar char="Ø"/>
              <a:defRPr/>
            </a:pPr>
            <a:r>
              <a:rPr lang="ru-RU" sz="1800">
                <a:latin typeface="Comic Sans MS" pitchFamily="66" charset="0"/>
              </a:rPr>
              <a:t>Я как работника</a:t>
            </a:r>
          </a:p>
          <a:p>
            <a:pPr algn="ctr">
              <a:spcBef>
                <a:spcPts val="1500"/>
              </a:spcBef>
              <a:defRPr/>
            </a:pPr>
            <a:r>
              <a:rPr lang="ru-RU">
                <a:effectLst>
                  <a:outerShdw blurRad="38100" dist="38100" dir="2700000" algn="tl">
                    <a:srgbClr val="C0C0C0"/>
                  </a:outerShdw>
                </a:effectLst>
                <a:latin typeface="Comic Sans MS" pitchFamily="66" charset="0"/>
              </a:rPr>
              <a:t> </a:t>
            </a:r>
          </a:p>
        </p:txBody>
      </p:sp>
      <p:sp>
        <p:nvSpPr>
          <p:cNvPr id="50180" name="WordArt 17"/>
          <p:cNvSpPr>
            <a:spLocks noChangeArrowheads="1" noChangeShapeType="1" noTextEdit="1"/>
          </p:cNvSpPr>
          <p:nvPr/>
        </p:nvSpPr>
        <p:spPr bwMode="auto">
          <a:xfrm>
            <a:off x="539750" y="1285875"/>
            <a:ext cx="7993063" cy="1500188"/>
          </a:xfrm>
          <a:prstGeom prst="rect">
            <a:avLst/>
          </a:prstGeom>
        </p:spPr>
        <p:txBody>
          <a:bodyPr wrap="none" fromWordArt="1">
            <a:prstTxWarp prst="textFadeUp">
              <a:avLst>
                <a:gd name="adj" fmla="val 9991"/>
              </a:avLst>
            </a:prstTxWarp>
          </a:bodyPr>
          <a:lstStyle/>
          <a:p>
            <a:pPr algn="ctr"/>
            <a:endParaRPr lang="ru-RU" sz="3600" kern="10">
              <a:ln w="12600">
                <a:solidFill>
                  <a:srgbClr val="B2B2B2"/>
                </a:solidFill>
                <a:miter lim="800000"/>
                <a:headEnd/>
                <a:tailEnd/>
              </a:ln>
              <a:gradFill rotWithShape="1">
                <a:gsLst>
                  <a:gs pos="0">
                    <a:srgbClr val="520402"/>
                  </a:gs>
                  <a:gs pos="100000">
                    <a:srgbClr val="FFCC00"/>
                  </a:gs>
                </a:gsLst>
                <a:lin ang="5400000" scaled="1"/>
              </a:gradFill>
              <a:effectLst>
                <a:outerShdw dist="17819" dir="2700000" algn="ctr" rotWithShape="0">
                  <a:srgbClr val="875B0D">
                    <a:alpha val="70015"/>
                  </a:srgbClr>
                </a:outerShdw>
              </a:effectLst>
              <a:latin typeface="Arial"/>
              <a:cs typeface="Arial"/>
            </a:endParaRPr>
          </a:p>
        </p:txBody>
      </p:sp>
      <p:sp>
        <p:nvSpPr>
          <p:cNvPr id="29707" name="Заголовок 18"/>
          <p:cNvSpPr>
            <a:spLocks noGrp="1"/>
          </p:cNvSpPr>
          <p:nvPr>
            <p:ph type="title" idx="4294967295"/>
          </p:nvPr>
        </p:nvSpPr>
        <p:spPr>
          <a:xfrm>
            <a:off x="428625" y="285750"/>
            <a:ext cx="8228013" cy="1428750"/>
          </a:xfrm>
        </p:spPr>
        <p:txBody>
          <a:bodyPr anchor="b">
            <a:normAutofit fontScale="90000"/>
          </a:bodyPr>
          <a:lstStyle/>
          <a:p>
            <a:pPr eaLnBrk="1" hangingPunct="1">
              <a:defRPr/>
            </a:pPr>
            <a:r>
              <a:rPr lang="ru-RU" sz="6200">
                <a:solidFill>
                  <a:srgbClr val="00B0F0"/>
                </a:solidFill>
                <a:latin typeface="Monotype Corsiva" pitchFamily="66" charset="0"/>
              </a:rPr>
              <a:t>Взрослый возраст</a:t>
            </a:r>
            <a:br>
              <a:rPr lang="ru-RU" sz="6200">
                <a:solidFill>
                  <a:srgbClr val="00B0F0"/>
                </a:solidFill>
                <a:latin typeface="Monotype Corsiva" pitchFamily="66" charset="0"/>
              </a:rPr>
            </a:br>
            <a:r>
              <a:rPr lang="ru-RU" sz="5300">
                <a:solidFill>
                  <a:srgbClr val="00B0F0"/>
                </a:solidFill>
                <a:latin typeface="Monotype Corsiva" pitchFamily="66" charset="0"/>
              </a:rPr>
              <a:t>(с 18 до 60 лет)</a:t>
            </a:r>
          </a:p>
        </p:txBody>
      </p:sp>
    </p:spTree>
  </p:cSld>
  <p:clrMapOvr>
    <a:masterClrMapping/>
  </p:clrMapOvr>
  <p:transition advTm="10240">
    <p:dissolv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ChangeArrowheads="1"/>
          </p:cNvSpPr>
          <p:nvPr/>
        </p:nvSpPr>
        <p:spPr bwMode="auto">
          <a:xfrm>
            <a:off x="4500563" y="908050"/>
            <a:ext cx="4464050" cy="3024188"/>
          </a:xfrm>
          <a:prstGeom prst="rect">
            <a:avLst/>
          </a:prstGeom>
          <a:solidFill>
            <a:srgbClr val="FBFE8A"/>
          </a:solidFill>
          <a:ln w="9525">
            <a:solidFill>
              <a:srgbClr val="FBA61B"/>
            </a:solidFill>
            <a:miter lim="800000"/>
            <a:headEnd/>
            <a:tailEnd/>
          </a:ln>
        </p:spPr>
        <p:txBody>
          <a:bodyPr wrap="none" anchor="ctr"/>
          <a:lstStyle/>
          <a:p>
            <a:r>
              <a:rPr lang="ru-RU" altLang="ru-RU" sz="1200">
                <a:latin typeface="Times New Roman" pitchFamily="18" charset="0"/>
                <a:cs typeface="Times New Roman" pitchFamily="18" charset="0"/>
              </a:rPr>
              <a:t>По мнению </a:t>
            </a:r>
            <a:r>
              <a:rPr lang="ru-RU" altLang="ru-RU" sz="1200" b="1">
                <a:solidFill>
                  <a:schemeClr val="accent2"/>
                </a:solidFill>
                <a:latin typeface="Times New Roman" pitchFamily="18" charset="0"/>
                <a:cs typeface="Times New Roman" pitchFamily="18" charset="0"/>
              </a:rPr>
              <a:t>А. Маслоу</a:t>
            </a:r>
            <a:r>
              <a:rPr lang="ru-RU" altLang="ru-RU" sz="1200">
                <a:latin typeface="Times New Roman" pitchFamily="18" charset="0"/>
                <a:cs typeface="Times New Roman" pitchFamily="18" charset="0"/>
              </a:rPr>
              <a:t>, самоактуализирующиеся люди не</a:t>
            </a:r>
          </a:p>
          <a:p>
            <a:r>
              <a:rPr lang="ru-RU" altLang="ru-RU" sz="1200">
                <a:latin typeface="Times New Roman" pitchFamily="18" charset="0"/>
                <a:cs typeface="Times New Roman" pitchFamily="18" charset="0"/>
              </a:rPr>
              <a:t>ограничиваются удовлетворением  элементарных (дефицитарных)</a:t>
            </a:r>
          </a:p>
          <a:p>
            <a:r>
              <a:rPr lang="ru-RU" altLang="ru-RU" sz="1200">
                <a:latin typeface="Times New Roman" pitchFamily="18" charset="0"/>
                <a:cs typeface="Times New Roman" pitchFamily="18" charset="0"/>
              </a:rPr>
              <a:t>потребностей, а привержены высшим ценностям, среди которых</a:t>
            </a:r>
          </a:p>
          <a:p>
            <a:r>
              <a:rPr lang="ru-RU" altLang="ru-RU" sz="1200">
                <a:latin typeface="Times New Roman" pitchFamily="18" charset="0"/>
                <a:cs typeface="Times New Roman" pitchFamily="18" charset="0"/>
              </a:rPr>
              <a:t>истина, добро, красота. Чтобы совершенствоваться,</a:t>
            </a:r>
          </a:p>
          <a:p>
            <a:r>
              <a:rPr lang="ru-RU" altLang="ru-RU" sz="1200">
                <a:latin typeface="Times New Roman" pitchFamily="18" charset="0"/>
                <a:cs typeface="Times New Roman" pitchFamily="18" charset="0"/>
              </a:rPr>
              <a:t>самоактуализироваться необходимо:</a:t>
            </a:r>
          </a:p>
          <a:p>
            <a:r>
              <a:rPr lang="ru-RU" altLang="ru-RU" sz="1200">
                <a:latin typeface="Times New Roman" pitchFamily="18" charset="0"/>
                <a:cs typeface="Times New Roman" pitchFamily="18" charset="0"/>
              </a:rPr>
              <a:t>Стремиться самозабвенно отдаваться переживаниям, раскрывая</a:t>
            </a:r>
          </a:p>
          <a:p>
            <a:r>
              <a:rPr lang="ru-RU" altLang="ru-RU" sz="1200">
                <a:latin typeface="Times New Roman" pitchFamily="18" charset="0"/>
                <a:cs typeface="Times New Roman" pitchFamily="18" charset="0"/>
              </a:rPr>
              <a:t>свою человеческую сущность вместо  демонстрации позы, маски;</a:t>
            </a:r>
          </a:p>
          <a:p>
            <a:r>
              <a:rPr lang="ru-RU" altLang="ru-RU" sz="1200">
                <a:latin typeface="Times New Roman" pitchFamily="18" charset="0"/>
                <a:cs typeface="Times New Roman" pitchFamily="18" charset="0"/>
              </a:rPr>
              <a:t>В каждый момент жизни делать выбор, ведущий к личностному </a:t>
            </a:r>
          </a:p>
          <a:p>
            <a:r>
              <a:rPr lang="ru-RU" altLang="ru-RU" sz="1200">
                <a:latin typeface="Times New Roman" pitchFamily="18" charset="0"/>
                <a:cs typeface="Times New Roman" pitchFamily="18" charset="0"/>
              </a:rPr>
              <a:t>росту, через преодоление страха и стремление к безопасности; </a:t>
            </a:r>
          </a:p>
          <a:p>
            <a:r>
              <a:rPr lang="ru-RU" altLang="ru-RU" sz="1200">
                <a:latin typeface="Times New Roman" pitchFamily="18" charset="0"/>
                <a:cs typeface="Times New Roman" pitchFamily="18" charset="0"/>
              </a:rPr>
              <a:t>прислушиваться к внутреннему голосу, дать возможность</a:t>
            </a:r>
          </a:p>
          <a:p>
            <a:r>
              <a:rPr lang="ru-RU" altLang="ru-RU" sz="1200">
                <a:latin typeface="Times New Roman" pitchFamily="18" charset="0"/>
                <a:cs typeface="Times New Roman" pitchFamily="18" charset="0"/>
              </a:rPr>
              <a:t>проявиться  своей самости, начиная с самых простых вещей; </a:t>
            </a:r>
          </a:p>
          <a:p>
            <a:r>
              <a:rPr lang="ru-RU" altLang="ru-RU" sz="1200">
                <a:latin typeface="Times New Roman" pitchFamily="18" charset="0"/>
                <a:cs typeface="Times New Roman" pitchFamily="18" charset="0"/>
              </a:rPr>
              <a:t>Быть честным с самим собой и принимать на себя ответственность,</a:t>
            </a:r>
          </a:p>
          <a:p>
            <a:r>
              <a:rPr lang="ru-RU" altLang="ru-RU" sz="1200">
                <a:latin typeface="Times New Roman" pitchFamily="18" charset="0"/>
                <a:cs typeface="Times New Roman" pitchFamily="18" charset="0"/>
              </a:rPr>
              <a:t>не бояться не понравиться  другим людям; </a:t>
            </a:r>
          </a:p>
          <a:p>
            <a:r>
              <a:rPr lang="ru-RU" altLang="ru-RU" sz="1200">
                <a:latin typeface="Times New Roman" pitchFamily="18" charset="0"/>
                <a:cs typeface="Times New Roman" pitchFamily="18" charset="0"/>
              </a:rPr>
              <a:t>Преодолеть иллюзии, выявить и отказаться от психологических</a:t>
            </a:r>
          </a:p>
          <a:p>
            <a:r>
              <a:rPr lang="ru-RU" altLang="ru-RU" sz="1200">
                <a:latin typeface="Times New Roman" pitchFamily="18" charset="0"/>
                <a:cs typeface="Times New Roman" pitchFamily="18" charset="0"/>
              </a:rPr>
              <a:t>защит, понять свои потенциальные возможности и желания.</a:t>
            </a:r>
          </a:p>
        </p:txBody>
      </p:sp>
      <p:sp>
        <p:nvSpPr>
          <p:cNvPr id="51203" name="AutoShape 6"/>
          <p:cNvSpPr>
            <a:spLocks noChangeArrowheads="1"/>
          </p:cNvSpPr>
          <p:nvPr/>
        </p:nvSpPr>
        <p:spPr bwMode="auto">
          <a:xfrm>
            <a:off x="395288" y="115888"/>
            <a:ext cx="8208962" cy="609600"/>
          </a:xfrm>
          <a:prstGeom prst="ribbon">
            <a:avLst>
              <a:gd name="adj1" fmla="val 12500"/>
              <a:gd name="adj2" fmla="val 50000"/>
            </a:avLst>
          </a:prstGeom>
          <a:solidFill>
            <a:srgbClr val="FBA61B"/>
          </a:solidFill>
          <a:ln w="9525">
            <a:solidFill>
              <a:srgbClr val="FBA61B"/>
            </a:solidFill>
            <a:round/>
            <a:headEnd/>
            <a:tailEnd/>
          </a:ln>
        </p:spPr>
        <p:txBody>
          <a:bodyPr wrap="none" anchor="ctr"/>
          <a:lstStyle/>
          <a:p>
            <a:pPr algn="ctr"/>
            <a:r>
              <a:rPr lang="ru-RU" altLang="ru-RU" sz="1800" b="1">
                <a:latin typeface="Times New Roman" pitchFamily="18" charset="0"/>
                <a:cs typeface="Times New Roman" pitchFamily="18" charset="0"/>
              </a:rPr>
              <a:t>Взрослость</a:t>
            </a:r>
          </a:p>
          <a:p>
            <a:pPr algn="ctr"/>
            <a:r>
              <a:rPr lang="ru-RU" altLang="ru-RU" sz="1800" b="1">
                <a:latin typeface="Times New Roman" pitchFamily="18" charset="0"/>
                <a:cs typeface="Times New Roman" pitchFamily="18" charset="0"/>
              </a:rPr>
              <a:t> как психологический период</a:t>
            </a:r>
          </a:p>
        </p:txBody>
      </p:sp>
      <p:sp>
        <p:nvSpPr>
          <p:cNvPr id="51204" name="Rectangle 7"/>
          <p:cNvSpPr>
            <a:spLocks noChangeArrowheads="1"/>
          </p:cNvSpPr>
          <p:nvPr/>
        </p:nvSpPr>
        <p:spPr bwMode="auto">
          <a:xfrm>
            <a:off x="179388" y="908050"/>
            <a:ext cx="4067175" cy="3097213"/>
          </a:xfrm>
          <a:prstGeom prst="rect">
            <a:avLst/>
          </a:prstGeom>
          <a:solidFill>
            <a:srgbClr val="FBFE8A"/>
          </a:solidFill>
          <a:ln w="9525">
            <a:solidFill>
              <a:srgbClr val="FBA61B"/>
            </a:solidFill>
            <a:miter lim="800000"/>
            <a:headEnd/>
            <a:tailEnd/>
          </a:ln>
        </p:spPr>
        <p:txBody>
          <a:bodyPr wrap="none" anchor="ctr"/>
          <a:lstStyle/>
          <a:p>
            <a:endParaRPr lang="ru-RU" altLang="ru-RU" sz="1200">
              <a:latin typeface="Times New Roman" pitchFamily="18" charset="0"/>
              <a:cs typeface="Times New Roman" pitchFamily="18" charset="0"/>
            </a:endParaRPr>
          </a:p>
          <a:p>
            <a:endParaRPr lang="ru-RU" altLang="ru-RU" sz="1200">
              <a:latin typeface="Times New Roman" pitchFamily="18" charset="0"/>
              <a:cs typeface="Times New Roman" pitchFamily="18" charset="0"/>
            </a:endParaRPr>
          </a:p>
          <a:p>
            <a:r>
              <a:rPr lang="ru-RU" altLang="ru-RU" sz="1200">
                <a:latin typeface="Times New Roman" pitchFamily="18" charset="0"/>
                <a:cs typeface="Times New Roman" pitchFamily="18" charset="0"/>
              </a:rPr>
              <a:t>В теории </a:t>
            </a:r>
            <a:r>
              <a:rPr lang="ru-RU" altLang="ru-RU" sz="1200" b="1">
                <a:solidFill>
                  <a:schemeClr val="accent2"/>
                </a:solidFill>
                <a:latin typeface="Times New Roman" pitchFamily="18" charset="0"/>
                <a:cs typeface="Times New Roman" pitchFamily="18" charset="0"/>
              </a:rPr>
              <a:t>Э. Эриксона</a:t>
            </a:r>
            <a:r>
              <a:rPr lang="ru-RU" altLang="ru-RU" sz="1200">
                <a:latin typeface="Times New Roman" pitchFamily="18" charset="0"/>
                <a:cs typeface="Times New Roman" pitchFamily="18" charset="0"/>
              </a:rPr>
              <a:t> зрелость  - это возраст «совершения</a:t>
            </a:r>
          </a:p>
          <a:p>
            <a:r>
              <a:rPr lang="ru-RU" altLang="ru-RU" sz="1200">
                <a:latin typeface="Times New Roman" pitchFamily="18" charset="0"/>
                <a:cs typeface="Times New Roman" pitchFamily="18" charset="0"/>
              </a:rPr>
              <a:t>деяний», наиболее полный расцвет, когда человек </a:t>
            </a:r>
          </a:p>
          <a:p>
            <a:r>
              <a:rPr lang="ru-RU" altLang="ru-RU" sz="1200">
                <a:latin typeface="Times New Roman" pitchFamily="18" charset="0"/>
                <a:cs typeface="Times New Roman" pitchFamily="18" charset="0"/>
              </a:rPr>
              <a:t>становится тождественным  самому себе. Главные</a:t>
            </a:r>
          </a:p>
          <a:p>
            <a:r>
              <a:rPr lang="ru-RU" altLang="ru-RU" sz="1200">
                <a:latin typeface="Times New Roman" pitchFamily="18" charset="0"/>
                <a:cs typeface="Times New Roman" pitchFamily="18" charset="0"/>
              </a:rPr>
              <a:t>линии развития – это генеративность,  производительность,</a:t>
            </a:r>
          </a:p>
          <a:p>
            <a:r>
              <a:rPr lang="ru-RU" altLang="ru-RU" sz="1200">
                <a:latin typeface="Times New Roman" pitchFamily="18" charset="0"/>
                <a:cs typeface="Times New Roman" pitchFamily="18" charset="0"/>
              </a:rPr>
              <a:t>созидательность (в отношении вещей, детей, и идей)</a:t>
            </a:r>
          </a:p>
          <a:p>
            <a:r>
              <a:rPr lang="ru-RU" altLang="ru-RU" sz="1200">
                <a:latin typeface="Times New Roman" pitchFamily="18" charset="0"/>
                <a:cs typeface="Times New Roman" pitchFamily="18" charset="0"/>
              </a:rPr>
              <a:t>и неуспокоенность – стремление  стать как можно </a:t>
            </a:r>
          </a:p>
          <a:p>
            <a:r>
              <a:rPr lang="ru-RU" altLang="ru-RU" sz="1200">
                <a:latin typeface="Times New Roman" pitchFamily="18" charset="0"/>
                <a:cs typeface="Times New Roman" pitchFamily="18" charset="0"/>
              </a:rPr>
              <a:t>лучшим родителем, достичь высокого уровня в своей</a:t>
            </a:r>
          </a:p>
          <a:p>
            <a:r>
              <a:rPr lang="ru-RU" altLang="ru-RU" sz="1200">
                <a:latin typeface="Times New Roman" pitchFamily="18" charset="0"/>
                <a:cs typeface="Times New Roman" pitchFamily="18" charset="0"/>
              </a:rPr>
              <a:t>профессии, быть неравнодушным гражданином,</a:t>
            </a:r>
          </a:p>
          <a:p>
            <a:r>
              <a:rPr lang="ru-RU" altLang="ru-RU" sz="1200">
                <a:latin typeface="Times New Roman" pitchFamily="18" charset="0"/>
                <a:cs typeface="Times New Roman" pitchFamily="18" charset="0"/>
              </a:rPr>
              <a:t>верным другом, опорой близким. Работа и забота –</a:t>
            </a:r>
          </a:p>
          <a:p>
            <a:r>
              <a:rPr lang="ru-RU" altLang="ru-RU" sz="1200">
                <a:latin typeface="Times New Roman" pitchFamily="18" charset="0"/>
                <a:cs typeface="Times New Roman" pitchFamily="18" charset="0"/>
              </a:rPr>
              <a:t>добродетели зрелых людей. Если личность становится</a:t>
            </a:r>
          </a:p>
          <a:p>
            <a:r>
              <a:rPr lang="ru-RU" altLang="ru-RU" sz="1200">
                <a:latin typeface="Times New Roman" pitchFamily="18" charset="0"/>
                <a:cs typeface="Times New Roman" pitchFamily="18" charset="0"/>
              </a:rPr>
              <a:t>«успокоенной» в каком-либо  смысле, то начинается</a:t>
            </a:r>
          </a:p>
          <a:p>
            <a:r>
              <a:rPr lang="ru-RU" altLang="ru-RU" sz="1200">
                <a:latin typeface="Times New Roman" pitchFamily="18" charset="0"/>
                <a:cs typeface="Times New Roman" pitchFamily="18" charset="0"/>
              </a:rPr>
              <a:t>застой и деградация, которые проявляются в в излишней</a:t>
            </a:r>
          </a:p>
          <a:p>
            <a:r>
              <a:rPr lang="ru-RU" altLang="ru-RU" sz="1200">
                <a:latin typeface="Times New Roman" pitchFamily="18" charset="0"/>
                <a:cs typeface="Times New Roman" pitchFamily="18" charset="0"/>
              </a:rPr>
              <a:t>жалости к себе, в потакании своим прихотям. Успешное </a:t>
            </a:r>
          </a:p>
          <a:p>
            <a:r>
              <a:rPr lang="ru-RU" altLang="ru-RU" sz="1200">
                <a:latin typeface="Times New Roman" pitchFamily="18" charset="0"/>
                <a:cs typeface="Times New Roman" pitchFamily="18" charset="0"/>
              </a:rPr>
              <a:t>разрешение конфликта между неуспокоенностью и </a:t>
            </a:r>
          </a:p>
          <a:p>
            <a:r>
              <a:rPr lang="ru-RU" altLang="ru-RU" sz="1200">
                <a:latin typeface="Times New Roman" pitchFamily="18" charset="0"/>
                <a:cs typeface="Times New Roman" pitchFamily="18" charset="0"/>
              </a:rPr>
              <a:t>застоем в установке на преодоление проблем и </a:t>
            </a:r>
          </a:p>
          <a:p>
            <a:r>
              <a:rPr lang="ru-RU" altLang="ru-RU" sz="1200">
                <a:latin typeface="Times New Roman" pitchFamily="18" charset="0"/>
                <a:cs typeface="Times New Roman" pitchFamily="18" charset="0"/>
              </a:rPr>
              <a:t>трудностей, а не  в бесконечном сетовании на них. </a:t>
            </a:r>
          </a:p>
          <a:p>
            <a:r>
              <a:rPr lang="ru-RU" altLang="ru-RU" sz="1200">
                <a:latin typeface="Times New Roman" pitchFamily="18" charset="0"/>
                <a:cs typeface="Times New Roman" pitchFamily="18" charset="0"/>
              </a:rPr>
              <a:t>  </a:t>
            </a:r>
          </a:p>
          <a:p>
            <a:endParaRPr lang="ru-RU" altLang="ru-RU" sz="1200">
              <a:latin typeface="Times New Roman" pitchFamily="18" charset="0"/>
              <a:cs typeface="Times New Roman" pitchFamily="18" charset="0"/>
            </a:endParaRPr>
          </a:p>
          <a:p>
            <a:endParaRPr lang="ru-RU" altLang="ru-RU" sz="1200">
              <a:latin typeface="Times New Roman" pitchFamily="18" charset="0"/>
              <a:cs typeface="Times New Roman" pitchFamily="18" charset="0"/>
            </a:endParaRPr>
          </a:p>
        </p:txBody>
      </p:sp>
      <p:sp>
        <p:nvSpPr>
          <p:cNvPr id="51205" name="Rectangle 8"/>
          <p:cNvSpPr>
            <a:spLocks noChangeArrowheads="1"/>
          </p:cNvSpPr>
          <p:nvPr/>
        </p:nvSpPr>
        <p:spPr bwMode="auto">
          <a:xfrm>
            <a:off x="250825" y="4221163"/>
            <a:ext cx="4967288" cy="2376487"/>
          </a:xfrm>
          <a:prstGeom prst="rect">
            <a:avLst/>
          </a:prstGeom>
          <a:solidFill>
            <a:srgbClr val="FBFE8A"/>
          </a:solidFill>
          <a:ln w="9525">
            <a:solidFill>
              <a:srgbClr val="FBA61B"/>
            </a:solidFill>
            <a:miter lim="800000"/>
            <a:headEnd/>
            <a:tailEnd/>
          </a:ln>
        </p:spPr>
        <p:txBody>
          <a:bodyPr wrap="none" anchor="ctr"/>
          <a:lstStyle/>
          <a:p>
            <a:pPr marL="457200" indent="-457200"/>
            <a:r>
              <a:rPr lang="ru-RU" altLang="ru-RU" sz="1200" b="1">
                <a:solidFill>
                  <a:schemeClr val="accent2"/>
                </a:solidFill>
                <a:latin typeface="Times New Roman" pitchFamily="18" charset="0"/>
                <a:cs typeface="Times New Roman" pitchFamily="18" charset="0"/>
              </a:rPr>
              <a:t>Г. Олпорт</a:t>
            </a:r>
            <a:r>
              <a:rPr lang="ru-RU" altLang="ru-RU" sz="1200">
                <a:latin typeface="Times New Roman" pitchFamily="18" charset="0"/>
                <a:cs typeface="Times New Roman" pitchFamily="18" charset="0"/>
              </a:rPr>
              <a:t> дал описание самоактуализирующейся</a:t>
            </a:r>
          </a:p>
          <a:p>
            <a:pPr marL="457200" indent="-457200"/>
            <a:r>
              <a:rPr lang="ru-RU" altLang="ru-RU" sz="1200">
                <a:latin typeface="Times New Roman" pitchFamily="18" charset="0"/>
                <a:cs typeface="Times New Roman" pitchFamily="18" charset="0"/>
              </a:rPr>
              <a:t> личности в виде следующего перечня черт:</a:t>
            </a:r>
          </a:p>
          <a:p>
            <a:pPr marL="457200" indent="-457200"/>
            <a:r>
              <a:rPr lang="ru-RU" altLang="ru-RU" sz="1200">
                <a:latin typeface="Times New Roman" pitchFamily="18" charset="0"/>
                <a:cs typeface="Times New Roman" pitchFamily="18" charset="0"/>
              </a:rPr>
              <a:t>1. Интерес к внешнему миру, сильно расширенное чувство Я;</a:t>
            </a:r>
          </a:p>
          <a:p>
            <a:pPr marL="457200" indent="-457200"/>
            <a:r>
              <a:rPr lang="ru-RU" altLang="ru-RU" sz="1200">
                <a:latin typeface="Times New Roman" pitchFamily="18" charset="0"/>
                <a:cs typeface="Times New Roman" pitchFamily="18" charset="0"/>
              </a:rPr>
              <a:t>2. Теплота (сострадание, уважение, терпимость) в отношении  к другим; </a:t>
            </a:r>
          </a:p>
          <a:p>
            <a:pPr marL="457200" indent="-457200"/>
            <a:r>
              <a:rPr lang="ru-RU" altLang="ru-RU" sz="1200">
                <a:latin typeface="Times New Roman" pitchFamily="18" charset="0"/>
                <a:cs typeface="Times New Roman" pitchFamily="18" charset="0"/>
              </a:rPr>
              <a:t>3.Чувство фундаментальной эмоциональной безопасности (принятие </a:t>
            </a:r>
          </a:p>
          <a:p>
            <a:pPr marL="457200" indent="-457200"/>
            <a:r>
              <a:rPr lang="ru-RU" altLang="ru-RU" sz="1200">
                <a:latin typeface="Times New Roman" pitchFamily="18" charset="0"/>
                <a:cs typeface="Times New Roman" pitchFamily="18" charset="0"/>
              </a:rPr>
              <a:t>себя, самоконтроль);</a:t>
            </a:r>
          </a:p>
          <a:p>
            <a:pPr marL="457200" indent="-457200"/>
            <a:r>
              <a:rPr lang="ru-RU" altLang="ru-RU" sz="1200">
                <a:latin typeface="Times New Roman" pitchFamily="18" charset="0"/>
                <a:cs typeface="Times New Roman" pitchFamily="18" charset="0"/>
              </a:rPr>
              <a:t>4. Реалистическое восприятие действительности и активность в действиях;</a:t>
            </a:r>
          </a:p>
          <a:p>
            <a:pPr marL="457200" indent="-457200"/>
            <a:r>
              <a:rPr lang="ru-RU" altLang="ru-RU" sz="1200">
                <a:latin typeface="Times New Roman" pitchFamily="18" charset="0"/>
                <a:cs typeface="Times New Roman" pitchFamily="18" charset="0"/>
              </a:rPr>
              <a:t>5. Самообъективация (самопонимание), привнесение своего внутреннего</a:t>
            </a:r>
          </a:p>
          <a:p>
            <a:pPr marL="457200" indent="-457200"/>
            <a:r>
              <a:rPr lang="ru-RU" altLang="ru-RU" sz="1200">
                <a:latin typeface="Times New Roman" pitchFamily="18" charset="0"/>
                <a:cs typeface="Times New Roman" pitchFamily="18" charset="0"/>
              </a:rPr>
              <a:t> опыта в актуально переживаемую ситуацию и чувство юмора;</a:t>
            </a:r>
          </a:p>
          <a:p>
            <a:pPr marL="457200" indent="-457200"/>
            <a:r>
              <a:rPr lang="ru-RU" altLang="ru-RU" sz="1200">
                <a:latin typeface="Times New Roman" pitchFamily="18" charset="0"/>
                <a:cs typeface="Times New Roman" pitchFamily="18" charset="0"/>
              </a:rPr>
              <a:t>6. «Философия жизни», которая упорядочивает, систематизирует</a:t>
            </a:r>
          </a:p>
          <a:p>
            <a:pPr marL="457200" indent="-457200"/>
            <a:r>
              <a:rPr lang="ru-RU" altLang="ru-RU" sz="1200">
                <a:latin typeface="Times New Roman" pitchFamily="18" charset="0"/>
                <a:cs typeface="Times New Roman" pitchFamily="18" charset="0"/>
              </a:rPr>
              <a:t> опыт и сообщает смысл индивидуальным поступкам.</a:t>
            </a:r>
          </a:p>
        </p:txBody>
      </p:sp>
      <p:sp>
        <p:nvSpPr>
          <p:cNvPr id="51206" name="Rectangle 10"/>
          <p:cNvSpPr>
            <a:spLocks noChangeArrowheads="1"/>
          </p:cNvSpPr>
          <p:nvPr/>
        </p:nvSpPr>
        <p:spPr bwMode="auto">
          <a:xfrm>
            <a:off x="5364163" y="4221163"/>
            <a:ext cx="3457575" cy="2376487"/>
          </a:xfrm>
          <a:prstGeom prst="rect">
            <a:avLst/>
          </a:prstGeom>
          <a:solidFill>
            <a:srgbClr val="FBFE8A"/>
          </a:solidFill>
          <a:ln w="9525">
            <a:solidFill>
              <a:srgbClr val="FBA61B"/>
            </a:solidFill>
            <a:miter lim="800000"/>
            <a:headEnd/>
            <a:tailEnd/>
          </a:ln>
        </p:spPr>
        <p:txBody>
          <a:bodyPr wrap="none" anchor="ctr"/>
          <a:lstStyle/>
          <a:p>
            <a:r>
              <a:rPr lang="ru-RU" altLang="ru-RU" sz="1200" b="1">
                <a:solidFill>
                  <a:schemeClr val="accent2"/>
                </a:solidFill>
                <a:latin typeface="Times New Roman" pitchFamily="18" charset="0"/>
                <a:cs typeface="Times New Roman" pitchFamily="18" charset="0"/>
              </a:rPr>
              <a:t>Б.Г. Ананьев</a:t>
            </a:r>
            <a:r>
              <a:rPr lang="ru-RU" altLang="ru-RU" sz="1200">
                <a:latin typeface="Times New Roman" pitchFamily="18" charset="0"/>
                <a:cs typeface="Times New Roman" pitchFamily="18" charset="0"/>
              </a:rPr>
              <a:t> считал период взрослости основным </a:t>
            </a:r>
          </a:p>
          <a:p>
            <a:r>
              <a:rPr lang="ru-RU" altLang="ru-RU" sz="1200">
                <a:latin typeface="Times New Roman" pitchFamily="18" charset="0"/>
                <a:cs typeface="Times New Roman" pitchFamily="18" charset="0"/>
              </a:rPr>
              <a:t>этапом жизнедеятельности.</a:t>
            </a:r>
          </a:p>
          <a:p>
            <a:r>
              <a:rPr lang="ru-RU" altLang="ru-RU" sz="1200" b="1">
                <a:solidFill>
                  <a:schemeClr val="accent2"/>
                </a:solidFill>
                <a:latin typeface="Times New Roman" pitchFamily="18" charset="0"/>
                <a:cs typeface="Times New Roman" pitchFamily="18" charset="0"/>
              </a:rPr>
              <a:t>В.И. Слободчиков и Г. А. Цукерман</a:t>
            </a:r>
            <a:r>
              <a:rPr lang="ru-RU" altLang="ru-RU" sz="1200">
                <a:latin typeface="Times New Roman" pitchFamily="18" charset="0"/>
                <a:cs typeface="Times New Roman" pitchFamily="18" charset="0"/>
              </a:rPr>
              <a:t> что суть </a:t>
            </a:r>
          </a:p>
          <a:p>
            <a:r>
              <a:rPr lang="ru-RU" altLang="ru-RU" sz="1200">
                <a:latin typeface="Times New Roman" pitchFamily="18" charset="0"/>
                <a:cs typeface="Times New Roman" pitchFamily="18" charset="0"/>
              </a:rPr>
              <a:t>Первой ступени зрелости (17-42 года) </a:t>
            </a:r>
          </a:p>
          <a:p>
            <a:r>
              <a:rPr lang="ru-RU" altLang="ru-RU" sz="1200">
                <a:latin typeface="Times New Roman" pitchFamily="18" charset="0"/>
                <a:cs typeface="Times New Roman" pitchFamily="18" charset="0"/>
              </a:rPr>
              <a:t>заключается в индивидуализации системы </a:t>
            </a:r>
          </a:p>
          <a:p>
            <a:r>
              <a:rPr lang="ru-RU" altLang="ru-RU" sz="1200">
                <a:latin typeface="Times New Roman" pitchFamily="18" charset="0"/>
                <a:cs typeface="Times New Roman" pitchFamily="18" charset="0"/>
              </a:rPr>
              <a:t>общественных ценностей и  идеалов</a:t>
            </a:r>
          </a:p>
          <a:p>
            <a:r>
              <a:rPr lang="ru-RU" altLang="ru-RU" sz="1200">
                <a:latin typeface="Times New Roman" pitchFamily="18" charset="0"/>
                <a:cs typeface="Times New Roman" pitchFamily="18" charset="0"/>
              </a:rPr>
              <a:t> соответственно личностной  позиции человека,</a:t>
            </a:r>
          </a:p>
          <a:p>
            <a:r>
              <a:rPr lang="ru-RU" altLang="ru-RU" sz="1200">
                <a:latin typeface="Times New Roman" pitchFamily="18" charset="0"/>
                <a:cs typeface="Times New Roman" pitchFamily="18" charset="0"/>
              </a:rPr>
              <a:t> который становится  субъектом  общественных </a:t>
            </a:r>
          </a:p>
          <a:p>
            <a:r>
              <a:rPr lang="ru-RU" altLang="ru-RU" sz="1200">
                <a:latin typeface="Times New Roman" pitchFamily="18" charset="0"/>
                <a:cs typeface="Times New Roman" pitchFamily="18" charset="0"/>
              </a:rPr>
              <a:t>отношений. Завершающая ступень (после 39 лет</a:t>
            </a:r>
          </a:p>
          <a:p>
            <a:r>
              <a:rPr lang="ru-RU" altLang="ru-RU" sz="1200">
                <a:latin typeface="Times New Roman" pitchFamily="18" charset="0"/>
                <a:cs typeface="Times New Roman" pitchFamily="18" charset="0"/>
              </a:rPr>
              <a:t> и далее) – универсализация - достижение </a:t>
            </a:r>
          </a:p>
          <a:p>
            <a:r>
              <a:rPr lang="ru-RU" altLang="ru-RU" sz="1200">
                <a:latin typeface="Times New Roman" pitchFamily="18" charset="0"/>
                <a:cs typeface="Times New Roman" pitchFamily="18" charset="0"/>
              </a:rPr>
              <a:t>высокого уровня духовного развития, вхождение</a:t>
            </a:r>
          </a:p>
          <a:p>
            <a:r>
              <a:rPr lang="ru-RU" altLang="ru-RU" sz="1200">
                <a:latin typeface="Times New Roman" pitchFamily="18" charset="0"/>
                <a:cs typeface="Times New Roman" pitchFamily="18" charset="0"/>
              </a:rPr>
              <a:t> в пространство общечеловеческих ценностей.</a:t>
            </a:r>
          </a:p>
          <a:p>
            <a:endParaRPr lang="ru-RU" altLang="ru-RU" sz="120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4"/>
          <p:cNvSpPr>
            <a:spLocks noChangeArrowheads="1"/>
          </p:cNvSpPr>
          <p:nvPr/>
        </p:nvSpPr>
        <p:spPr bwMode="auto">
          <a:xfrm>
            <a:off x="395288" y="1196975"/>
            <a:ext cx="3600450" cy="1258888"/>
          </a:xfrm>
          <a:prstGeom prst="wedgeRoundRectCallout">
            <a:avLst>
              <a:gd name="adj1" fmla="val -41491"/>
              <a:gd name="adj2" fmla="val -68537"/>
              <a:gd name="adj3" fmla="val 16667"/>
            </a:avLst>
          </a:prstGeom>
          <a:solidFill>
            <a:srgbClr val="FF9966"/>
          </a:solidFill>
          <a:ln w="9525">
            <a:solidFill>
              <a:schemeClr val="tx1"/>
            </a:solidFill>
            <a:miter lim="800000"/>
            <a:headEnd/>
            <a:tailEnd/>
          </a:ln>
        </p:spPr>
        <p:txBody>
          <a:bodyPr/>
          <a:lstStyle/>
          <a:p>
            <a:pPr>
              <a:spcBef>
                <a:spcPct val="20000"/>
              </a:spcBef>
            </a:pPr>
            <a:r>
              <a:rPr lang="ru-RU" altLang="ru-RU" sz="1200">
                <a:latin typeface="Times New Roman" pitchFamily="18" charset="0"/>
                <a:cs typeface="Times New Roman" pitchFamily="18" charset="0"/>
              </a:rPr>
              <a:t>Детство - период, продолжающийся от новорожденности до полной социальной и, следовательно, психологической зрелости; это период становления личности ребёнка, превращения его в полноценного члена человеческого общества.</a:t>
            </a:r>
          </a:p>
          <a:p>
            <a:pPr algn="ctr"/>
            <a:endParaRPr lang="ru-RU" altLang="ru-RU" sz="1200">
              <a:latin typeface="Times New Roman" pitchFamily="18" charset="0"/>
              <a:cs typeface="Times New Roman" pitchFamily="18" charset="0"/>
            </a:endParaRPr>
          </a:p>
        </p:txBody>
      </p:sp>
      <p:sp>
        <p:nvSpPr>
          <p:cNvPr id="6147" name="AutoShape 5"/>
          <p:cNvSpPr>
            <a:spLocks noChangeArrowheads="1"/>
          </p:cNvSpPr>
          <p:nvPr/>
        </p:nvSpPr>
        <p:spPr bwMode="auto">
          <a:xfrm>
            <a:off x="539750" y="188913"/>
            <a:ext cx="8066088" cy="792162"/>
          </a:xfrm>
          <a:prstGeom prst="bevel">
            <a:avLst>
              <a:gd name="adj" fmla="val 12500"/>
            </a:avLst>
          </a:prstGeom>
          <a:solidFill>
            <a:srgbClr val="FF9933"/>
          </a:solidFill>
          <a:ln w="9525">
            <a:solidFill>
              <a:schemeClr val="tx1"/>
            </a:solidFill>
            <a:miter lim="800000"/>
            <a:headEnd/>
            <a:tailEnd/>
          </a:ln>
        </p:spPr>
        <p:txBody>
          <a:bodyPr wrap="none" anchor="ctr"/>
          <a:lstStyle/>
          <a:p>
            <a:pPr algn="ctr"/>
            <a:r>
              <a:rPr lang="ru-RU" altLang="ru-RU">
                <a:solidFill>
                  <a:schemeClr val="tx2"/>
                </a:solidFill>
                <a:latin typeface="Times New Roman" pitchFamily="18" charset="0"/>
                <a:cs typeface="Times New Roman" pitchFamily="18" charset="0"/>
              </a:rPr>
              <a:t>Детство как предмет психологического исследования</a:t>
            </a:r>
          </a:p>
        </p:txBody>
      </p:sp>
      <p:sp>
        <p:nvSpPr>
          <p:cNvPr id="6148" name="AutoShape 7"/>
          <p:cNvSpPr>
            <a:spLocks noChangeArrowheads="1"/>
          </p:cNvSpPr>
          <p:nvPr/>
        </p:nvSpPr>
        <p:spPr bwMode="auto">
          <a:xfrm>
            <a:off x="4572000" y="1052513"/>
            <a:ext cx="4392613" cy="1582737"/>
          </a:xfrm>
          <a:prstGeom prst="roundRect">
            <a:avLst>
              <a:gd name="adj" fmla="val 16667"/>
            </a:avLst>
          </a:prstGeom>
          <a:solidFill>
            <a:srgbClr val="FF9966"/>
          </a:solidFill>
          <a:ln w="9525">
            <a:solidFill>
              <a:schemeClr val="tx1"/>
            </a:solidFill>
            <a:round/>
            <a:headEnd/>
            <a:tailEnd/>
          </a:ln>
        </p:spPr>
        <p:txBody>
          <a:bodyPr wrap="none" anchor="ctr"/>
          <a:lstStyle/>
          <a:p>
            <a:r>
              <a:rPr lang="ru-RU" altLang="ru-RU" sz="1200"/>
              <a:t>Ф</a:t>
            </a:r>
            <a:r>
              <a:rPr lang="ru-RU" altLang="ru-RU" sz="1200">
                <a:latin typeface="Times New Roman" pitchFamily="18" charset="0"/>
                <a:cs typeface="Times New Roman" pitchFamily="18" charset="0"/>
              </a:rPr>
              <a:t>. Ариес изучал, как в ходе истории в сознании писателей,</a:t>
            </a:r>
          </a:p>
          <a:p>
            <a:r>
              <a:rPr lang="ru-RU" altLang="ru-RU" sz="1200">
                <a:latin typeface="Times New Roman" pitchFamily="18" charset="0"/>
                <a:cs typeface="Times New Roman" pitchFamily="18" charset="0"/>
              </a:rPr>
              <a:t>художников и учёных  складывалось понятие детства и</a:t>
            </a:r>
          </a:p>
          <a:p>
            <a:r>
              <a:rPr lang="ru-RU" altLang="ru-RU" sz="1200">
                <a:latin typeface="Times New Roman" pitchFamily="18" charset="0"/>
                <a:cs typeface="Times New Roman" pitchFamily="18" charset="0"/>
              </a:rPr>
              <a:t>чем оно отличалось в различные исторические эпохи.</a:t>
            </a:r>
          </a:p>
          <a:p>
            <a:r>
              <a:rPr lang="ru-RU" altLang="ru-RU" sz="1200">
                <a:latin typeface="Times New Roman" pitchFamily="18" charset="0"/>
                <a:cs typeface="Times New Roman" pitchFamily="18" charset="0"/>
              </a:rPr>
              <a:t>Он пришёл к выводу, что вплоть до 13 века искусство не</a:t>
            </a:r>
          </a:p>
          <a:p>
            <a:r>
              <a:rPr lang="ru-RU" altLang="ru-RU" sz="1200">
                <a:latin typeface="Times New Roman" pitchFamily="18" charset="0"/>
                <a:cs typeface="Times New Roman" pitchFamily="18" charset="0"/>
              </a:rPr>
              <a:t>обращалось к детям. Если же в произведениях искусства</a:t>
            </a:r>
          </a:p>
          <a:p>
            <a:r>
              <a:rPr lang="ru-RU" altLang="ru-RU" sz="1200">
                <a:latin typeface="Times New Roman" pitchFamily="18" charset="0"/>
                <a:cs typeface="Times New Roman" pitchFamily="18" charset="0"/>
              </a:rPr>
              <a:t>и появлялись дети, то они изображались как </a:t>
            </a:r>
          </a:p>
          <a:p>
            <a:r>
              <a:rPr lang="ru-RU" altLang="ru-RU" sz="1200">
                <a:latin typeface="Times New Roman" pitchFamily="18" charset="0"/>
                <a:cs typeface="Times New Roman" pitchFamily="18" charset="0"/>
              </a:rPr>
              <a:t>уменьшённые  взрослые. Тогда не было знания об </a:t>
            </a:r>
          </a:p>
          <a:p>
            <a:r>
              <a:rPr lang="ru-RU" altLang="ru-RU" sz="1200">
                <a:latin typeface="Times New Roman" pitchFamily="18" charset="0"/>
                <a:cs typeface="Times New Roman" pitchFamily="18" charset="0"/>
              </a:rPr>
              <a:t>особенностях и природе детства. </a:t>
            </a:r>
          </a:p>
        </p:txBody>
      </p:sp>
      <p:sp>
        <p:nvSpPr>
          <p:cNvPr id="6149" name="AutoShape 12"/>
          <p:cNvSpPr>
            <a:spLocks noChangeArrowheads="1"/>
          </p:cNvSpPr>
          <p:nvPr/>
        </p:nvSpPr>
        <p:spPr bwMode="auto">
          <a:xfrm>
            <a:off x="323850" y="5084763"/>
            <a:ext cx="5111750" cy="1628775"/>
          </a:xfrm>
          <a:prstGeom prst="roundRect">
            <a:avLst>
              <a:gd name="adj" fmla="val 16667"/>
            </a:avLst>
          </a:prstGeom>
          <a:solidFill>
            <a:srgbClr val="FCFEAE"/>
          </a:solidFill>
          <a:ln w="9525">
            <a:solidFill>
              <a:srgbClr val="FBA61B"/>
            </a:solidFill>
            <a:round/>
            <a:headEnd/>
            <a:tailEnd/>
          </a:ln>
        </p:spPr>
        <p:txBody>
          <a:bodyPr wrap="none" anchor="ctr"/>
          <a:lstStyle/>
          <a:p>
            <a:pPr algn="ctr"/>
            <a:endParaRPr lang="ru-RU" altLang="ru-RU" sz="1200" dirty="0"/>
          </a:p>
          <a:p>
            <a:pPr algn="ctr"/>
            <a:endParaRPr lang="ru-RU" altLang="ru-RU" sz="1200" dirty="0"/>
          </a:p>
          <a:p>
            <a:pPr algn="ctr"/>
            <a:r>
              <a:rPr lang="ru-RU" altLang="ru-RU" sz="1200" dirty="0">
                <a:latin typeface="Times New Roman" pitchFamily="18" charset="0"/>
                <a:cs typeface="Times New Roman" pitchFamily="18" charset="0"/>
              </a:rPr>
              <a:t>Изменения продолжительности детства в нашей стране:</a:t>
            </a:r>
          </a:p>
          <a:p>
            <a:pPr algn="ctr"/>
            <a:r>
              <a:rPr lang="ru-RU" altLang="ru-RU" sz="1200">
                <a:latin typeface="Times New Roman" pitchFamily="18" charset="0"/>
                <a:cs typeface="Times New Roman" pitchFamily="18" charset="0"/>
              </a:rPr>
              <a:t>1) От 0 до </a:t>
            </a:r>
            <a:r>
              <a:rPr lang="ru-RU" altLang="ru-RU" sz="1200" smtClean="0">
                <a:latin typeface="Times New Roman" pitchFamily="18" charset="0"/>
                <a:cs typeface="Times New Roman" pitchFamily="18" charset="0"/>
              </a:rPr>
              <a:t>10лет </a:t>
            </a:r>
            <a:r>
              <a:rPr lang="ru-RU" altLang="ru-RU" sz="1200">
                <a:latin typeface="Times New Roman" pitchFamily="18" charset="0"/>
                <a:cs typeface="Times New Roman" pitchFamily="18" charset="0"/>
              </a:rPr>
              <a:t>– продолжительность детства связана с</a:t>
            </a:r>
          </a:p>
          <a:p>
            <a:pPr algn="ctr"/>
            <a:r>
              <a:rPr lang="ru-RU" altLang="ru-RU" sz="1200" dirty="0">
                <a:latin typeface="Times New Roman" pitchFamily="18" charset="0"/>
                <a:cs typeface="Times New Roman" pitchFamily="18" charset="0"/>
              </a:rPr>
              <a:t> введением обязательного начального образования для всех детей –1930 г.;</a:t>
            </a:r>
          </a:p>
          <a:p>
            <a:pPr algn="ctr"/>
            <a:r>
              <a:rPr lang="ru-RU" altLang="ru-RU" sz="1200" dirty="0">
                <a:latin typeface="Times New Roman" pitchFamily="18" charset="0"/>
                <a:cs typeface="Times New Roman" pitchFamily="18" charset="0"/>
              </a:rPr>
              <a:t>2)От 0 до 15 лет – продолжительность детства увеличилась</a:t>
            </a:r>
          </a:p>
          <a:p>
            <a:pPr algn="ctr"/>
            <a:r>
              <a:rPr lang="ru-RU" altLang="ru-RU" sz="1200" dirty="0">
                <a:latin typeface="Times New Roman" pitchFamily="18" charset="0"/>
                <a:cs typeface="Times New Roman" pitchFamily="18" charset="0"/>
              </a:rPr>
              <a:t> благодаря принятию закона о неполной средней школе – 1959 г.; </a:t>
            </a:r>
          </a:p>
          <a:p>
            <a:pPr algn="ctr"/>
            <a:r>
              <a:rPr lang="ru-RU" altLang="ru-RU" sz="1200" dirty="0">
                <a:latin typeface="Times New Roman" pitchFamily="18" charset="0"/>
                <a:cs typeface="Times New Roman" pitchFamily="18" charset="0"/>
              </a:rPr>
              <a:t>3) От 0 до 17 лет – продолжительность детства в настоящее </a:t>
            </a:r>
          </a:p>
          <a:p>
            <a:pPr algn="ctr"/>
            <a:r>
              <a:rPr lang="ru-RU" altLang="ru-RU" sz="1200" dirty="0">
                <a:latin typeface="Times New Roman" pitchFamily="18" charset="0"/>
                <a:cs typeface="Times New Roman" pitchFamily="18" charset="0"/>
              </a:rPr>
              <a:t>время, которое характеризуется </a:t>
            </a:r>
            <a:r>
              <a:rPr lang="ru-RU" altLang="ru-RU" sz="1200" dirty="0" err="1">
                <a:latin typeface="Times New Roman" pitchFamily="18" charset="0"/>
                <a:cs typeface="Times New Roman" pitchFamily="18" charset="0"/>
              </a:rPr>
              <a:t>представленностью</a:t>
            </a:r>
            <a:r>
              <a:rPr lang="ru-RU" altLang="ru-RU" sz="1200" dirty="0">
                <a:latin typeface="Times New Roman" pitchFamily="18" charset="0"/>
                <a:cs typeface="Times New Roman" pitchFamily="18" charset="0"/>
              </a:rPr>
              <a:t> всех детских </a:t>
            </a:r>
          </a:p>
          <a:p>
            <a:pPr algn="ctr"/>
            <a:r>
              <a:rPr lang="ru-RU" altLang="ru-RU" sz="1200" dirty="0">
                <a:latin typeface="Times New Roman" pitchFamily="18" charset="0"/>
                <a:cs typeface="Times New Roman" pitchFamily="18" charset="0"/>
              </a:rPr>
              <a:t>возрастов и их чёткой дифференциацией.</a:t>
            </a:r>
          </a:p>
          <a:p>
            <a:pPr algn="ctr"/>
            <a:endParaRPr lang="ru-RU" altLang="ru-RU" sz="1200" dirty="0">
              <a:latin typeface="Times New Roman" pitchFamily="18" charset="0"/>
              <a:cs typeface="Times New Roman" pitchFamily="18" charset="0"/>
            </a:endParaRPr>
          </a:p>
          <a:p>
            <a:pPr algn="ctr"/>
            <a:endParaRPr lang="ru-RU" altLang="ru-RU" sz="1200" dirty="0">
              <a:latin typeface="Times New Roman" pitchFamily="18" charset="0"/>
              <a:cs typeface="Times New Roman" pitchFamily="18" charset="0"/>
            </a:endParaRPr>
          </a:p>
        </p:txBody>
      </p:sp>
      <p:sp>
        <p:nvSpPr>
          <p:cNvPr id="6150" name="AutoShape 13"/>
          <p:cNvSpPr>
            <a:spLocks noChangeArrowheads="1"/>
          </p:cNvSpPr>
          <p:nvPr/>
        </p:nvSpPr>
        <p:spPr bwMode="auto">
          <a:xfrm>
            <a:off x="2843213" y="2636838"/>
            <a:ext cx="3024187" cy="2087562"/>
          </a:xfrm>
          <a:prstGeom prst="wedgeRoundRectCallout">
            <a:avLst>
              <a:gd name="adj1" fmla="val -39921"/>
              <a:gd name="adj2" fmla="val -59810"/>
              <a:gd name="adj3" fmla="val 16667"/>
            </a:avLst>
          </a:prstGeom>
          <a:solidFill>
            <a:srgbClr val="FCFEAE"/>
          </a:solidFill>
          <a:ln w="9525">
            <a:solidFill>
              <a:srgbClr val="FBA61B"/>
            </a:solidFill>
            <a:miter lim="800000"/>
            <a:headEnd/>
            <a:tailEnd/>
          </a:ln>
        </p:spPr>
        <p:txBody>
          <a:bodyPr/>
          <a:lstStyle/>
          <a:p>
            <a:pPr marL="457200" indent="-457200"/>
            <a:r>
              <a:rPr lang="ru-RU" altLang="ru-RU" sz="1200">
                <a:latin typeface="Times New Roman" pitchFamily="18" charset="0"/>
                <a:cs typeface="Times New Roman" pitchFamily="18" charset="0"/>
              </a:rPr>
              <a:t>Л.С. Выготский. </a:t>
            </a:r>
          </a:p>
          <a:p>
            <a:pPr marL="457200" indent="-457200"/>
            <a:r>
              <a:rPr lang="ru-RU" altLang="ru-RU" sz="1200">
                <a:latin typeface="Times New Roman" pitchFamily="18" charset="0"/>
                <a:cs typeface="Times New Roman" pitchFamily="18" charset="0"/>
              </a:rPr>
              <a:t>В контексте культурно-исторической</a:t>
            </a:r>
          </a:p>
          <a:p>
            <a:pPr marL="457200" indent="-457200"/>
            <a:r>
              <a:rPr lang="ru-RU" altLang="ru-RU" sz="1200">
                <a:latin typeface="Times New Roman" pitchFamily="18" charset="0"/>
                <a:cs typeface="Times New Roman" pitchFamily="18" charset="0"/>
              </a:rPr>
              <a:t> психологии изучать детское развитие</a:t>
            </a:r>
          </a:p>
          <a:p>
            <a:pPr marL="457200" indent="-457200"/>
            <a:r>
              <a:rPr lang="ru-RU" altLang="ru-RU" sz="1200">
                <a:latin typeface="Times New Roman" pitchFamily="18" charset="0"/>
                <a:cs typeface="Times New Roman" pitchFamily="18" charset="0"/>
              </a:rPr>
              <a:t> исторически – значит изучать переход</a:t>
            </a:r>
          </a:p>
          <a:p>
            <a:pPr marL="457200" indent="-457200"/>
            <a:r>
              <a:rPr lang="ru-RU" altLang="ru-RU" sz="1200">
                <a:latin typeface="Times New Roman" pitchFamily="18" charset="0"/>
                <a:cs typeface="Times New Roman" pitchFamily="18" charset="0"/>
              </a:rPr>
              <a:t> ребёнка от одной возрастной ступени</a:t>
            </a:r>
          </a:p>
          <a:p>
            <a:pPr marL="457200" indent="-457200"/>
            <a:r>
              <a:rPr lang="ru-RU" altLang="ru-RU" sz="1200">
                <a:latin typeface="Times New Roman" pitchFamily="18" charset="0"/>
                <a:cs typeface="Times New Roman" pitchFamily="18" charset="0"/>
              </a:rPr>
              <a:t> к другой, изучать изменение личности </a:t>
            </a:r>
          </a:p>
          <a:p>
            <a:pPr marL="457200" indent="-457200"/>
            <a:r>
              <a:rPr lang="ru-RU" altLang="ru-RU" sz="1200">
                <a:latin typeface="Times New Roman" pitchFamily="18" charset="0"/>
                <a:cs typeface="Times New Roman" pitchFamily="18" charset="0"/>
              </a:rPr>
              <a:t>внутри каждого возрастного периода, </a:t>
            </a:r>
          </a:p>
          <a:p>
            <a:pPr marL="457200" indent="-457200"/>
            <a:r>
              <a:rPr lang="ru-RU" altLang="ru-RU" sz="1200">
                <a:latin typeface="Times New Roman" pitchFamily="18" charset="0"/>
                <a:cs typeface="Times New Roman" pitchFamily="18" charset="0"/>
              </a:rPr>
              <a:t>происходящее в конкретных</a:t>
            </a:r>
          </a:p>
          <a:p>
            <a:pPr marL="457200" indent="-457200"/>
            <a:r>
              <a:rPr lang="ru-RU" altLang="ru-RU" sz="1200">
                <a:latin typeface="Times New Roman" pitchFamily="18" charset="0"/>
                <a:cs typeface="Times New Roman" pitchFamily="18" charset="0"/>
              </a:rPr>
              <a:t> исторических условиях</a:t>
            </a:r>
            <a:r>
              <a:rPr lang="ru-RU" altLang="ru-RU" sz="1200"/>
              <a:t>.</a:t>
            </a:r>
            <a:r>
              <a:rPr lang="ru-RU" altLang="ru-RU" sz="1800"/>
              <a:t>            </a:t>
            </a:r>
          </a:p>
          <a:p>
            <a:pPr marL="457200" indent="-457200"/>
            <a:endParaRPr lang="ru-RU" altLang="ru-RU" sz="1200"/>
          </a:p>
        </p:txBody>
      </p:sp>
      <p:sp>
        <p:nvSpPr>
          <p:cNvPr id="6151" name="AutoShape 14"/>
          <p:cNvSpPr>
            <a:spLocks noChangeArrowheads="1"/>
          </p:cNvSpPr>
          <p:nvPr/>
        </p:nvSpPr>
        <p:spPr bwMode="auto">
          <a:xfrm>
            <a:off x="107950" y="2565400"/>
            <a:ext cx="2555875" cy="2232025"/>
          </a:xfrm>
          <a:prstGeom prst="wedgeRoundRectCallout">
            <a:avLst>
              <a:gd name="adj1" fmla="val -10000"/>
              <a:gd name="adj2" fmla="val -60102"/>
              <a:gd name="adj3" fmla="val 16667"/>
            </a:avLst>
          </a:prstGeom>
          <a:solidFill>
            <a:srgbClr val="FCFEAE"/>
          </a:solidFill>
          <a:ln w="9525">
            <a:solidFill>
              <a:srgbClr val="FBA61B"/>
            </a:solidFill>
            <a:miter lim="800000"/>
            <a:headEnd/>
            <a:tailEnd/>
          </a:ln>
        </p:spPr>
        <p:txBody>
          <a:bodyPr/>
          <a:lstStyle/>
          <a:p>
            <a:pPr marL="457200" indent="-457200"/>
            <a:r>
              <a:rPr lang="ru-RU" altLang="ru-RU" sz="1200">
                <a:latin typeface="Times New Roman" pitchFamily="18" charset="0"/>
                <a:cs typeface="Times New Roman" pitchFamily="18" charset="0"/>
              </a:rPr>
              <a:t>Д.Б. Эльконин</a:t>
            </a:r>
          </a:p>
          <a:p>
            <a:pPr marL="457200" indent="-457200"/>
            <a:r>
              <a:rPr lang="ru-RU" altLang="ru-RU" sz="1200">
                <a:latin typeface="Times New Roman" pitchFamily="18" charset="0"/>
                <a:cs typeface="Times New Roman" pitchFamily="18" charset="0"/>
              </a:rPr>
              <a:t>на основе изучения </a:t>
            </a:r>
          </a:p>
          <a:p>
            <a:pPr marL="457200" indent="-457200"/>
            <a:r>
              <a:rPr lang="ru-RU" altLang="ru-RU" sz="1200">
                <a:latin typeface="Times New Roman" pitchFamily="18" charset="0"/>
                <a:cs typeface="Times New Roman" pitchFamily="18" charset="0"/>
              </a:rPr>
              <a:t>этнографических материалов</a:t>
            </a:r>
          </a:p>
          <a:p>
            <a:pPr marL="457200" indent="-457200"/>
            <a:r>
              <a:rPr lang="ru-RU" altLang="ru-RU" sz="1200">
                <a:latin typeface="Times New Roman" pitchFamily="18" charset="0"/>
                <a:cs typeface="Times New Roman" pitchFamily="18" charset="0"/>
              </a:rPr>
              <a:t>показал, что детство возникает </a:t>
            </a:r>
          </a:p>
          <a:p>
            <a:pPr marL="457200" indent="-457200"/>
            <a:r>
              <a:rPr lang="ru-RU" altLang="ru-RU" sz="1200">
                <a:latin typeface="Times New Roman" pitchFamily="18" charset="0"/>
                <a:cs typeface="Times New Roman" pitchFamily="18" charset="0"/>
              </a:rPr>
              <a:t>тогда, когда ребёнка нельзя</a:t>
            </a:r>
          </a:p>
          <a:p>
            <a:pPr marL="457200" indent="-457200"/>
            <a:r>
              <a:rPr lang="ru-RU" altLang="ru-RU" sz="1200">
                <a:latin typeface="Times New Roman" pitchFamily="18" charset="0"/>
                <a:cs typeface="Times New Roman" pitchFamily="18" charset="0"/>
              </a:rPr>
              <a:t>непосредственно включить</a:t>
            </a:r>
          </a:p>
          <a:p>
            <a:pPr marL="457200" indent="-457200"/>
            <a:r>
              <a:rPr lang="ru-RU" altLang="ru-RU" sz="1200">
                <a:latin typeface="Times New Roman" pitchFamily="18" charset="0"/>
                <a:cs typeface="Times New Roman" pitchFamily="18" charset="0"/>
              </a:rPr>
              <a:t>в систему общественного </a:t>
            </a:r>
          </a:p>
          <a:p>
            <a:pPr marL="457200" indent="-457200"/>
            <a:r>
              <a:rPr lang="ru-RU" altLang="ru-RU" sz="1200">
                <a:latin typeface="Times New Roman" pitchFamily="18" charset="0"/>
                <a:cs typeface="Times New Roman" pitchFamily="18" charset="0"/>
              </a:rPr>
              <a:t>воспроизводства, поскольку</a:t>
            </a:r>
          </a:p>
          <a:p>
            <a:pPr marL="457200" indent="-457200"/>
            <a:r>
              <a:rPr lang="ru-RU" altLang="ru-RU" sz="1200">
                <a:latin typeface="Times New Roman" pitchFamily="18" charset="0"/>
                <a:cs typeface="Times New Roman" pitchFamily="18" charset="0"/>
              </a:rPr>
              <a:t>он ещё не может овладеть </a:t>
            </a:r>
          </a:p>
          <a:p>
            <a:pPr marL="457200" indent="-457200"/>
            <a:r>
              <a:rPr lang="ru-RU" altLang="ru-RU" sz="1200">
                <a:latin typeface="Times New Roman" pitchFamily="18" charset="0"/>
                <a:cs typeface="Times New Roman" pitchFamily="18" charset="0"/>
              </a:rPr>
              <a:t>орудиями труда в силу</a:t>
            </a:r>
          </a:p>
          <a:p>
            <a:pPr marL="457200" indent="-457200"/>
            <a:r>
              <a:rPr lang="ru-RU" altLang="ru-RU" sz="1200">
                <a:latin typeface="Times New Roman" pitchFamily="18" charset="0"/>
                <a:cs typeface="Times New Roman" pitchFamily="18" charset="0"/>
              </a:rPr>
              <a:t> их сложности</a:t>
            </a:r>
            <a:r>
              <a:rPr lang="ru-RU" altLang="ru-RU" sz="1800">
                <a:latin typeface="Times New Roman" pitchFamily="18" charset="0"/>
                <a:cs typeface="Times New Roman" pitchFamily="18" charset="0"/>
              </a:rPr>
              <a:t>.</a:t>
            </a:r>
          </a:p>
          <a:p>
            <a:pPr marL="457200" indent="-457200"/>
            <a:endParaRPr lang="ru-RU" altLang="ru-RU" sz="1800">
              <a:latin typeface="Times New Roman" pitchFamily="18" charset="0"/>
              <a:cs typeface="Times New Roman" pitchFamily="18" charset="0"/>
            </a:endParaRPr>
          </a:p>
          <a:p>
            <a:pPr marL="457200" indent="-457200"/>
            <a:endParaRPr lang="ru-RU" altLang="ru-RU" sz="1200"/>
          </a:p>
        </p:txBody>
      </p:sp>
      <p:sp>
        <p:nvSpPr>
          <p:cNvPr id="6152" name="AutoShape 15"/>
          <p:cNvSpPr>
            <a:spLocks noChangeArrowheads="1"/>
          </p:cNvSpPr>
          <p:nvPr/>
        </p:nvSpPr>
        <p:spPr bwMode="auto">
          <a:xfrm>
            <a:off x="6084888" y="2924175"/>
            <a:ext cx="2736850" cy="3671888"/>
          </a:xfrm>
          <a:prstGeom prst="wedgeRoundRectCallout">
            <a:avLst>
              <a:gd name="adj1" fmla="val -41356"/>
              <a:gd name="adj2" fmla="val -58389"/>
              <a:gd name="adj3" fmla="val 16667"/>
            </a:avLst>
          </a:prstGeom>
          <a:solidFill>
            <a:srgbClr val="FCFEAE"/>
          </a:solidFill>
          <a:ln w="9525">
            <a:solidFill>
              <a:srgbClr val="FBA61B"/>
            </a:solidFill>
            <a:miter lim="800000"/>
            <a:headEnd/>
            <a:tailEnd/>
          </a:ln>
        </p:spPr>
        <p:txBody>
          <a:bodyPr/>
          <a:lstStyle/>
          <a:p>
            <a:pPr marL="457200" indent="-457200" algn="ctr"/>
            <a:r>
              <a:rPr lang="ru-RU" altLang="ru-RU" sz="1200"/>
              <a:t> </a:t>
            </a:r>
            <a:r>
              <a:rPr lang="ru-RU" altLang="ru-RU" sz="1200">
                <a:latin typeface="Times New Roman" pitchFamily="18" charset="0"/>
                <a:cs typeface="Times New Roman" pitchFamily="18" charset="0"/>
              </a:rPr>
              <a:t>Анализируя портретные изображения </a:t>
            </a:r>
          </a:p>
          <a:p>
            <a:pPr marL="457200" indent="-457200" algn="ctr"/>
            <a:r>
              <a:rPr lang="ru-RU" altLang="ru-RU" sz="1200">
                <a:latin typeface="Times New Roman" pitchFamily="18" charset="0"/>
                <a:cs typeface="Times New Roman" pitchFamily="18" charset="0"/>
              </a:rPr>
              <a:t>детей на старинных картинах и </a:t>
            </a:r>
          </a:p>
          <a:p>
            <a:pPr marL="457200" indent="-457200" algn="ctr"/>
            <a:r>
              <a:rPr lang="ru-RU" altLang="ru-RU" sz="1200">
                <a:latin typeface="Times New Roman" pitchFamily="18" charset="0"/>
                <a:cs typeface="Times New Roman" pitchFamily="18" charset="0"/>
              </a:rPr>
              <a:t>описание детского костюма в</a:t>
            </a:r>
          </a:p>
          <a:p>
            <a:pPr marL="457200" indent="-457200" algn="ctr"/>
            <a:r>
              <a:rPr lang="ru-RU" altLang="ru-RU" sz="1200">
                <a:latin typeface="Times New Roman" pitchFamily="18" charset="0"/>
                <a:cs typeface="Times New Roman" pitchFamily="18" charset="0"/>
              </a:rPr>
              <a:t> литературе, Ариес выделяет</a:t>
            </a:r>
          </a:p>
          <a:p>
            <a:pPr marL="457200" indent="-457200" algn="ctr"/>
            <a:r>
              <a:rPr lang="ru-RU" altLang="ru-RU" sz="1200">
                <a:latin typeface="Times New Roman" pitchFamily="18" charset="0"/>
                <a:cs typeface="Times New Roman" pitchFamily="18" charset="0"/>
              </a:rPr>
              <a:t> три тенденции  в эволюции детской</a:t>
            </a:r>
          </a:p>
          <a:p>
            <a:pPr marL="457200" indent="-457200" algn="ctr"/>
            <a:r>
              <a:rPr lang="ru-RU" altLang="ru-RU" sz="1200">
                <a:latin typeface="Times New Roman" pitchFamily="18" charset="0"/>
                <a:cs typeface="Times New Roman" pitchFamily="18" charset="0"/>
              </a:rPr>
              <a:t>одежды: архаизация – одежда детей</a:t>
            </a:r>
          </a:p>
          <a:p>
            <a:pPr marL="457200" indent="-457200" algn="ctr"/>
            <a:r>
              <a:rPr lang="ru-RU" altLang="ru-RU" sz="1200">
                <a:latin typeface="Times New Roman" pitchFamily="18" charset="0"/>
                <a:cs typeface="Times New Roman" pitchFamily="18" charset="0"/>
              </a:rPr>
              <a:t> в данное; историческое время</a:t>
            </a:r>
          </a:p>
          <a:p>
            <a:pPr marL="457200" indent="-457200" algn="ctr"/>
            <a:r>
              <a:rPr lang="ru-RU" altLang="ru-RU" sz="1200">
                <a:latin typeface="Times New Roman" pitchFamily="18" charset="0"/>
                <a:cs typeface="Times New Roman" pitchFamily="18" charset="0"/>
              </a:rPr>
              <a:t>запаздывает по сравнению со</a:t>
            </a:r>
          </a:p>
          <a:p>
            <a:pPr marL="457200" indent="-457200" algn="ctr"/>
            <a:r>
              <a:rPr lang="ru-RU" altLang="ru-RU" sz="1200">
                <a:latin typeface="Times New Roman" pitchFamily="18" charset="0"/>
                <a:cs typeface="Times New Roman" pitchFamily="18" charset="0"/>
              </a:rPr>
              <a:t> взрослой модой и во многом</a:t>
            </a:r>
          </a:p>
          <a:p>
            <a:pPr marL="457200" indent="-457200" algn="ctr"/>
            <a:r>
              <a:rPr lang="ru-RU" altLang="ru-RU" sz="1200">
                <a:latin typeface="Times New Roman" pitchFamily="18" charset="0"/>
                <a:cs typeface="Times New Roman" pitchFamily="18" charset="0"/>
              </a:rPr>
              <a:t> повторяет взрослый костюм </a:t>
            </a:r>
          </a:p>
          <a:p>
            <a:pPr marL="457200" indent="-457200" algn="ctr"/>
            <a:r>
              <a:rPr lang="ru-RU" altLang="ru-RU" sz="1200">
                <a:latin typeface="Times New Roman" pitchFamily="18" charset="0"/>
                <a:cs typeface="Times New Roman" pitchFamily="18" charset="0"/>
              </a:rPr>
              <a:t>прошлой эпохи; феминизация – </a:t>
            </a:r>
          </a:p>
          <a:p>
            <a:pPr marL="457200" indent="-457200" algn="ctr"/>
            <a:r>
              <a:rPr lang="ru-RU" altLang="ru-RU" sz="1200">
                <a:latin typeface="Times New Roman" pitchFamily="18" charset="0"/>
                <a:cs typeface="Times New Roman" pitchFamily="18" charset="0"/>
              </a:rPr>
              <a:t>костюм для мальчиков во многом</a:t>
            </a:r>
          </a:p>
          <a:p>
            <a:pPr marL="457200" indent="-457200" algn="ctr"/>
            <a:r>
              <a:rPr lang="ru-RU" altLang="ru-RU" sz="1200">
                <a:latin typeface="Times New Roman" pitchFamily="18" charset="0"/>
                <a:cs typeface="Times New Roman" pitchFamily="18" charset="0"/>
              </a:rPr>
              <a:t> повторяет детали женской одежды; </a:t>
            </a:r>
          </a:p>
          <a:p>
            <a:pPr marL="457200" indent="-457200" algn="ctr"/>
            <a:r>
              <a:rPr lang="ru-RU" altLang="ru-RU" sz="1200">
                <a:latin typeface="Times New Roman" pitchFamily="18" charset="0"/>
                <a:cs typeface="Times New Roman" pitchFamily="18" charset="0"/>
              </a:rPr>
              <a:t>Использование для детей высших</a:t>
            </a:r>
          </a:p>
          <a:p>
            <a:pPr marL="457200" indent="-457200" algn="ctr"/>
            <a:r>
              <a:rPr lang="ru-RU" altLang="ru-RU" sz="1200">
                <a:latin typeface="Times New Roman" pitchFamily="18" charset="0"/>
                <a:cs typeface="Times New Roman" pitchFamily="18" charset="0"/>
              </a:rPr>
              <a:t>сословий обычного взрослого</a:t>
            </a:r>
          </a:p>
          <a:p>
            <a:pPr marL="457200" indent="-457200" algn="ctr"/>
            <a:r>
              <a:rPr lang="ru-RU" altLang="ru-RU" sz="1200">
                <a:latin typeface="Times New Roman" pitchFamily="18" charset="0"/>
                <a:cs typeface="Times New Roman" pitchFamily="18" charset="0"/>
              </a:rPr>
              <a:t> костюма низших сословий</a:t>
            </a:r>
          </a:p>
          <a:p>
            <a:pPr marL="457200" indent="-457200">
              <a:spcBef>
                <a:spcPct val="20000"/>
              </a:spcBef>
            </a:pPr>
            <a:r>
              <a:rPr lang="ru-RU" altLang="ru-RU" sz="1200"/>
              <a:t> </a:t>
            </a:r>
          </a:p>
        </p:txBody>
      </p:sp>
    </p:spTree>
  </p:cSld>
  <p:clrMapOvr>
    <a:masterClrMapping/>
  </p:clrMapOvr>
  <p:transition>
    <p:cover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ru-RU" altLang="ru-RU" sz="4000" smtClean="0">
                <a:solidFill>
                  <a:schemeClr val="accent2"/>
                </a:solidFill>
              </a:rPr>
              <a:t>Критерии достижения взрослости.</a:t>
            </a:r>
          </a:p>
        </p:txBody>
      </p:sp>
      <p:sp>
        <p:nvSpPr>
          <p:cNvPr id="52227" name="Rectangle 3"/>
          <p:cNvSpPr>
            <a:spLocks noGrp="1" noChangeArrowheads="1"/>
          </p:cNvSpPr>
          <p:nvPr>
            <p:ph type="body" idx="1"/>
          </p:nvPr>
        </p:nvSpPr>
        <p:spPr/>
        <p:txBody>
          <a:bodyPr/>
          <a:lstStyle/>
          <a:p>
            <a:pPr eaLnBrk="1" hangingPunct="1">
              <a:lnSpc>
                <a:spcPct val="80000"/>
              </a:lnSpc>
            </a:pPr>
            <a:r>
              <a:rPr lang="ru-RU" altLang="ru-RU" sz="2400" smtClean="0"/>
              <a:t>Новый характер развития, теперь в меньшей степени связанный с физическим ростом и быстрым когнитивным совершенствованием;</a:t>
            </a:r>
          </a:p>
          <a:p>
            <a:pPr eaLnBrk="1" hangingPunct="1">
              <a:lnSpc>
                <a:spcPct val="80000"/>
              </a:lnSpc>
            </a:pPr>
            <a:r>
              <a:rPr lang="ru-RU" altLang="ru-RU" sz="2400" smtClean="0"/>
              <a:t>Способность реагировать на изменения и успешно приспосабливаться к новым условиям, позитивно разрешать противоречия и трудности;</a:t>
            </a:r>
          </a:p>
          <a:p>
            <a:pPr eaLnBrk="1" hangingPunct="1">
              <a:lnSpc>
                <a:spcPct val="80000"/>
              </a:lnSpc>
            </a:pPr>
            <a:r>
              <a:rPr lang="ru-RU" altLang="ru-RU" sz="2400" smtClean="0"/>
              <a:t>Преодоление зависимости и способность брать ответственность за себя и других;</a:t>
            </a:r>
          </a:p>
          <a:p>
            <a:pPr eaLnBrk="1" hangingPunct="1">
              <a:lnSpc>
                <a:spcPct val="80000"/>
              </a:lnSpc>
            </a:pPr>
            <a:r>
              <a:rPr lang="ru-RU" altLang="ru-RU" sz="2400" smtClean="0"/>
              <a:t>Некоторые черты характера (твёрдость, благоразумие, надёжность, честность и умение сострадать и др.);</a:t>
            </a:r>
          </a:p>
          <a:p>
            <a:pPr eaLnBrk="1" hangingPunct="1">
              <a:lnSpc>
                <a:spcPct val="80000"/>
              </a:lnSpc>
            </a:pPr>
            <a:r>
              <a:rPr lang="ru-RU" altLang="ru-RU" sz="2400" smtClean="0"/>
              <a:t>Социальные и культурные ориентиры (роли, отношения и т.д.) для определения успешности и своевременности развития во взрослости.</a:t>
            </a:r>
          </a:p>
        </p:txBody>
      </p:sp>
    </p:spTree>
  </p:cSld>
  <p:clrMapOvr>
    <a:masterClrMapping/>
  </p:clrMapOvr>
  <p:transition>
    <p:cover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6"/>
          <p:cNvSpPr>
            <a:spLocks noChangeArrowheads="1"/>
          </p:cNvSpPr>
          <p:nvPr/>
        </p:nvSpPr>
        <p:spPr bwMode="auto">
          <a:xfrm>
            <a:off x="5508625" y="981075"/>
            <a:ext cx="3457575" cy="2770188"/>
          </a:xfrm>
          <a:prstGeom prst="cloudCallout">
            <a:avLst>
              <a:gd name="adj1" fmla="val -40588"/>
              <a:gd name="adj2" fmla="val 67708"/>
            </a:avLst>
          </a:prstGeom>
          <a:solidFill>
            <a:schemeClr val="accent1"/>
          </a:solidFill>
          <a:ln w="9525">
            <a:solidFill>
              <a:schemeClr val="tx1"/>
            </a:solidFill>
            <a:round/>
            <a:headEnd/>
            <a:tailEnd/>
          </a:ln>
        </p:spPr>
        <p:txBody>
          <a:bodyPr/>
          <a:lstStyle/>
          <a:p>
            <a:pPr algn="ctr"/>
            <a:r>
              <a:rPr lang="ru-RU" altLang="ru-RU" sz="1800"/>
              <a:t>Поздняя юность – начальный период взрослости.</a:t>
            </a:r>
          </a:p>
        </p:txBody>
      </p:sp>
      <p:sp>
        <p:nvSpPr>
          <p:cNvPr id="53251" name="AutoShape 4"/>
          <p:cNvSpPr>
            <a:spLocks noChangeArrowheads="1"/>
          </p:cNvSpPr>
          <p:nvPr/>
        </p:nvSpPr>
        <p:spPr bwMode="auto">
          <a:xfrm>
            <a:off x="1042988" y="3860800"/>
            <a:ext cx="6769100" cy="2138363"/>
          </a:xfrm>
          <a:prstGeom prst="star24">
            <a:avLst>
              <a:gd name="adj" fmla="val 37500"/>
            </a:avLst>
          </a:prstGeom>
          <a:solidFill>
            <a:srgbClr val="FBA61B"/>
          </a:solidFill>
          <a:ln w="9525">
            <a:solidFill>
              <a:schemeClr val="tx1"/>
            </a:solidFill>
            <a:miter lim="800000"/>
            <a:headEnd/>
            <a:tailEnd/>
          </a:ln>
        </p:spPr>
        <p:txBody>
          <a:bodyPr wrap="none" anchor="ctr"/>
          <a:lstStyle/>
          <a:p>
            <a:pPr algn="ctr">
              <a:lnSpc>
                <a:spcPct val="80000"/>
              </a:lnSpc>
              <a:spcBef>
                <a:spcPct val="20000"/>
              </a:spcBef>
            </a:pPr>
            <a:r>
              <a:rPr lang="ru-RU" altLang="ru-RU" sz="1800"/>
              <a:t>Поздняя юность (18-23 года)</a:t>
            </a:r>
          </a:p>
          <a:p>
            <a:pPr algn="ctr"/>
            <a:endParaRPr lang="ru-RU" altLang="ru-RU" sz="1800"/>
          </a:p>
        </p:txBody>
      </p:sp>
      <p:pic>
        <p:nvPicPr>
          <p:cNvPr id="53252" name="Picture 17" descr="2"/>
          <p:cNvPicPr>
            <a:picLocks noChangeAspect="1" noChangeArrowheads="1"/>
          </p:cNvPicPr>
          <p:nvPr/>
        </p:nvPicPr>
        <p:blipFill>
          <a:blip r:embed="rId2"/>
          <a:srcRect/>
          <a:stretch>
            <a:fillRect/>
          </a:stretch>
        </p:blipFill>
        <p:spPr bwMode="auto">
          <a:xfrm>
            <a:off x="468313" y="188913"/>
            <a:ext cx="5041900" cy="3359150"/>
          </a:xfrm>
          <a:prstGeom prst="rect">
            <a:avLst/>
          </a:prstGeom>
          <a:noFill/>
          <a:ln w="9525">
            <a:noFill/>
            <a:miter lim="800000"/>
            <a:headEnd/>
            <a:tailEnd/>
          </a:ln>
        </p:spPr>
      </p:pic>
    </p:spTree>
  </p:cSld>
  <p:clrMapOvr>
    <a:masterClrMapping/>
  </p:clrMapOvr>
  <p:transition>
    <p:cover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4"/>
          <p:cNvSpPr>
            <a:spLocks noChangeArrowheads="1"/>
          </p:cNvSpPr>
          <p:nvPr/>
        </p:nvSpPr>
        <p:spPr bwMode="auto">
          <a:xfrm>
            <a:off x="684213" y="404813"/>
            <a:ext cx="7777162" cy="863600"/>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r>
              <a:rPr lang="ru-RU" altLang="ru-RU" sz="1800"/>
              <a:t>Социальная ситуация развития </a:t>
            </a:r>
          </a:p>
          <a:p>
            <a:pPr algn="ctr"/>
            <a:r>
              <a:rPr lang="ru-RU" altLang="ru-RU" sz="1800"/>
              <a:t>в поздней юности</a:t>
            </a:r>
          </a:p>
        </p:txBody>
      </p:sp>
      <p:sp>
        <p:nvSpPr>
          <p:cNvPr id="54275" name="AutoShape 5"/>
          <p:cNvSpPr>
            <a:spLocks noChangeArrowheads="1"/>
          </p:cNvSpPr>
          <p:nvPr/>
        </p:nvSpPr>
        <p:spPr bwMode="auto">
          <a:xfrm>
            <a:off x="684213" y="1700213"/>
            <a:ext cx="7993062" cy="4681537"/>
          </a:xfrm>
          <a:prstGeom prst="roundRect">
            <a:avLst>
              <a:gd name="adj" fmla="val 16667"/>
            </a:avLst>
          </a:prstGeom>
          <a:solidFill>
            <a:srgbClr val="FBFE8A"/>
          </a:solidFill>
          <a:ln w="9525">
            <a:solidFill>
              <a:schemeClr val="tx1"/>
            </a:solidFill>
            <a:round/>
            <a:headEnd/>
            <a:tailEnd/>
          </a:ln>
        </p:spPr>
        <p:txBody>
          <a:bodyPr wrap="none" anchor="ctr"/>
          <a:lstStyle/>
          <a:p>
            <a:pPr>
              <a:buFontTx/>
              <a:buChar char="•"/>
            </a:pPr>
            <a:r>
              <a:rPr lang="ru-RU" altLang="ru-RU"/>
              <a:t>Общество признает социальную зрелость </a:t>
            </a:r>
          </a:p>
          <a:p>
            <a:r>
              <a:rPr lang="ru-RU" altLang="ru-RU"/>
              <a:t>молодежи, ее самостоятельность и ответственность</a:t>
            </a:r>
          </a:p>
          <a:p>
            <a:r>
              <a:rPr lang="ru-RU" altLang="ru-RU"/>
              <a:t>за свое дальнейшее становление, предоставляет</a:t>
            </a:r>
          </a:p>
          <a:p>
            <a:r>
              <a:rPr lang="ru-RU" altLang="ru-RU"/>
              <a:t>все гражданские права. </a:t>
            </a:r>
          </a:p>
          <a:p>
            <a:pPr>
              <a:buFontTx/>
              <a:buChar char="•"/>
            </a:pPr>
            <a:r>
              <a:rPr lang="ru-RU" altLang="ru-RU"/>
              <a:t>Многие юноши и девушки вступают в брак; </a:t>
            </a:r>
          </a:p>
          <a:p>
            <a:pPr>
              <a:buFontTx/>
              <a:buChar char="•"/>
            </a:pPr>
            <a:r>
              <a:rPr lang="ru-RU" altLang="ru-RU"/>
              <a:t>получают профессиональное образование или </a:t>
            </a:r>
          </a:p>
          <a:p>
            <a:r>
              <a:rPr lang="ru-RU" altLang="ru-RU"/>
              <a:t> профессиональную подготовку; </a:t>
            </a:r>
          </a:p>
          <a:p>
            <a:pPr>
              <a:buFontTx/>
              <a:buChar char="•"/>
            </a:pPr>
            <a:r>
              <a:rPr lang="ru-RU" altLang="ru-RU"/>
              <a:t>юноши служат в армии.</a:t>
            </a:r>
          </a:p>
          <a:p>
            <a:pPr>
              <a:buFontTx/>
              <a:buChar char="•"/>
            </a:pPr>
            <a:r>
              <a:rPr lang="ru-RU" altLang="ru-RU"/>
              <a:t>К 18 годам обозначаются два направления </a:t>
            </a:r>
          </a:p>
          <a:p>
            <a:r>
              <a:rPr lang="ru-RU" altLang="ru-RU"/>
              <a:t>становления личности: одно связано с продуктивной</a:t>
            </a:r>
          </a:p>
          <a:p>
            <a:r>
              <a:rPr lang="ru-RU" altLang="ru-RU"/>
              <a:t> реализацией жизненных планов, другое – </a:t>
            </a:r>
          </a:p>
          <a:p>
            <a:r>
              <a:rPr lang="ru-RU" altLang="ru-RU"/>
              <a:t>с их крушением.</a:t>
            </a:r>
          </a:p>
        </p:txBody>
      </p:sp>
    </p:spTree>
  </p:cSld>
  <p:clrMapOvr>
    <a:masterClrMapping/>
  </p:clrMapOvr>
  <p:transition>
    <p:cover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468313" y="285750"/>
            <a:ext cx="8229600" cy="5873750"/>
          </a:xfrm>
          <a:prstGeom prst="rect">
            <a:avLst/>
          </a:prstGeom>
          <a:noFill/>
          <a:ln w="9525">
            <a:noFill/>
            <a:round/>
            <a:headEnd/>
            <a:tailEnd/>
          </a:ln>
        </p:spPr>
        <p:txBody>
          <a:bodyPr/>
          <a:lstStyle/>
          <a:p>
            <a:pPr>
              <a:spcBef>
                <a:spcPts val="9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altLang="ru-RU" sz="2800" b="1" u="sng"/>
              <a:t>Ведущей деятельностью в юности становится профессиональное образование:</a:t>
            </a:r>
            <a:endParaRPr lang="ru-RU" altLang="ru-RU" sz="2800" b="1" u="sng">
              <a:latin typeface="Comic Sans MS" pitchFamily="66" charset="0"/>
            </a:endParaRPr>
          </a:p>
          <a:p>
            <a:pPr>
              <a:spcBef>
                <a:spcPts val="9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altLang="ru-RU" sz="3600">
                <a:latin typeface="Comic Sans MS" pitchFamily="66" charset="0"/>
              </a:rPr>
              <a:t>максимальная реализация сущностных сил человека в ходе активного включения в производительную жизнь общества, вхождение в которую сопряжено с профессиональным становлением личности. </a:t>
            </a:r>
          </a:p>
        </p:txBody>
      </p:sp>
    </p:spTree>
  </p:cSld>
  <p:clrMapOvr>
    <a:masterClrMapping/>
  </p:clrMapOvr>
  <p:transition advTm="10240">
    <p:cover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ru-RU" altLang="ru-RU" sz="2800" smtClean="0">
                <a:solidFill>
                  <a:schemeClr val="accent2"/>
                </a:solidFill>
              </a:rPr>
              <a:t>Г.С.Абрамова выделяет следующие жизненно важные задачи развития в этом возрасте:</a:t>
            </a:r>
            <a:br>
              <a:rPr lang="ru-RU" altLang="ru-RU" sz="2800" smtClean="0">
                <a:solidFill>
                  <a:schemeClr val="accent2"/>
                </a:solidFill>
              </a:rPr>
            </a:br>
            <a:endParaRPr lang="ru-RU" altLang="ru-RU" sz="2800" smtClean="0">
              <a:solidFill>
                <a:schemeClr val="accent2"/>
              </a:solidFill>
            </a:endParaRPr>
          </a:p>
        </p:txBody>
      </p:sp>
      <p:sp>
        <p:nvSpPr>
          <p:cNvPr id="56323" name="Rectangle 3"/>
          <p:cNvSpPr>
            <a:spLocks noGrp="1" noChangeArrowheads="1"/>
          </p:cNvSpPr>
          <p:nvPr>
            <p:ph type="body" idx="1"/>
          </p:nvPr>
        </p:nvSpPr>
        <p:spPr/>
        <p:txBody>
          <a:bodyPr/>
          <a:lstStyle/>
          <a:p>
            <a:pPr eaLnBrk="1" hangingPunct="1">
              <a:lnSpc>
                <a:spcPct val="80000"/>
              </a:lnSpc>
            </a:pPr>
            <a:r>
              <a:rPr lang="ru-RU" altLang="ru-RU" sz="2800" smtClean="0"/>
              <a:t>- физическое созревание;</a:t>
            </a:r>
          </a:p>
          <a:p>
            <a:pPr eaLnBrk="1" hangingPunct="1">
              <a:lnSpc>
                <a:spcPct val="80000"/>
              </a:lnSpc>
            </a:pPr>
            <a:r>
              <a:rPr lang="ru-RU" altLang="ru-RU" sz="2800" smtClean="0"/>
              <a:t>- абстрактные мыслительные операции;</a:t>
            </a:r>
          </a:p>
          <a:p>
            <a:pPr eaLnBrk="1" hangingPunct="1">
              <a:lnSpc>
                <a:spcPct val="80000"/>
              </a:lnSpc>
            </a:pPr>
            <a:r>
              <a:rPr lang="ru-RU" altLang="ru-RU" sz="2800" smtClean="0"/>
              <a:t>- принадлежность группе сверстников;</a:t>
            </a:r>
          </a:p>
          <a:p>
            <a:pPr eaLnBrk="1" hangingPunct="1">
              <a:lnSpc>
                <a:spcPct val="80000"/>
              </a:lnSpc>
            </a:pPr>
            <a:r>
              <a:rPr lang="ru-RU" altLang="ru-RU" sz="2800" smtClean="0"/>
              <a:t>- начальная половая близость;</a:t>
            </a:r>
          </a:p>
          <a:p>
            <a:pPr eaLnBrk="1" hangingPunct="1">
              <a:lnSpc>
                <a:spcPct val="80000"/>
              </a:lnSpc>
            </a:pPr>
            <a:r>
              <a:rPr lang="ru-RU" altLang="ru-RU" sz="2800" smtClean="0"/>
              <a:t>- независимое существование;</a:t>
            </a:r>
          </a:p>
          <a:p>
            <a:pPr eaLnBrk="1" hangingPunct="1">
              <a:lnSpc>
                <a:spcPct val="80000"/>
              </a:lnSpc>
            </a:pPr>
            <a:r>
              <a:rPr lang="ru-RU" altLang="ru-RU" sz="2800" smtClean="0"/>
              <a:t>- принятие решения о начале карьеры;</a:t>
            </a:r>
          </a:p>
          <a:p>
            <a:pPr eaLnBrk="1" hangingPunct="1">
              <a:lnSpc>
                <a:spcPct val="80000"/>
              </a:lnSpc>
            </a:pPr>
            <a:r>
              <a:rPr lang="ru-RU" altLang="ru-RU" sz="2800" smtClean="0"/>
              <a:t>- интериоризация морали;</a:t>
            </a:r>
          </a:p>
          <a:p>
            <a:pPr eaLnBrk="1" hangingPunct="1">
              <a:lnSpc>
                <a:spcPct val="80000"/>
              </a:lnSpc>
            </a:pPr>
            <a:r>
              <a:rPr lang="ru-RU" altLang="ru-RU" sz="2800" smtClean="0"/>
              <a:t>- прочные интимные отношения;</a:t>
            </a:r>
          </a:p>
          <a:p>
            <a:pPr eaLnBrk="1" hangingPunct="1">
              <a:lnSpc>
                <a:spcPct val="80000"/>
              </a:lnSpc>
            </a:pPr>
            <a:r>
              <a:rPr lang="ru-RU" altLang="ru-RU" sz="2800" smtClean="0"/>
              <a:t>- принятие природы человеческих отношений.</a:t>
            </a:r>
          </a:p>
        </p:txBody>
      </p:sp>
    </p:spTree>
  </p:cSld>
  <p:clrMapOvr>
    <a:masterClrMapping/>
  </p:clrMapOvr>
  <p:transition>
    <p:cover dir="d"/>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4"/>
          <p:cNvSpPr>
            <a:spLocks noChangeArrowheads="1"/>
          </p:cNvSpPr>
          <p:nvPr/>
        </p:nvSpPr>
        <p:spPr bwMode="auto">
          <a:xfrm>
            <a:off x="250825" y="188913"/>
            <a:ext cx="8424863" cy="1223962"/>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r>
              <a:rPr lang="ru-RU" altLang="ru-RU"/>
              <a:t>Основные психологические </a:t>
            </a:r>
          </a:p>
          <a:p>
            <a:pPr algn="ctr"/>
            <a:r>
              <a:rPr lang="ru-RU" altLang="ru-RU"/>
              <a:t>новообразования</a:t>
            </a:r>
          </a:p>
          <a:p>
            <a:pPr algn="ctr"/>
            <a:r>
              <a:rPr lang="ru-RU" altLang="ru-RU"/>
              <a:t> личности в поздней юности</a:t>
            </a:r>
          </a:p>
        </p:txBody>
      </p:sp>
      <p:sp>
        <p:nvSpPr>
          <p:cNvPr id="57347" name="AutoShape 7"/>
          <p:cNvSpPr>
            <a:spLocks noChangeArrowheads="1"/>
          </p:cNvSpPr>
          <p:nvPr/>
        </p:nvSpPr>
        <p:spPr bwMode="auto">
          <a:xfrm>
            <a:off x="1619250" y="4005263"/>
            <a:ext cx="5832475" cy="1042987"/>
          </a:xfrm>
          <a:prstGeom prst="bevel">
            <a:avLst>
              <a:gd name="adj" fmla="val 12500"/>
            </a:avLst>
          </a:prstGeom>
          <a:solidFill>
            <a:srgbClr val="FBFE8A"/>
          </a:solidFill>
          <a:ln w="9525">
            <a:solidFill>
              <a:schemeClr val="tx1"/>
            </a:solidFill>
            <a:miter lim="800000"/>
            <a:headEnd/>
            <a:tailEnd/>
          </a:ln>
        </p:spPr>
        <p:txBody>
          <a:bodyPr wrap="none" anchor="ctr"/>
          <a:lstStyle/>
          <a:p>
            <a:pPr algn="ctr"/>
            <a:endParaRPr lang="ru-RU" altLang="ru-RU" sz="2800"/>
          </a:p>
          <a:p>
            <a:pPr algn="ctr"/>
            <a:r>
              <a:rPr lang="ru-RU" altLang="ru-RU"/>
              <a:t>социально-профессиональная</a:t>
            </a:r>
          </a:p>
          <a:p>
            <a:pPr algn="ctr"/>
            <a:r>
              <a:rPr lang="ru-RU" altLang="ru-RU"/>
              <a:t> компетентность</a:t>
            </a:r>
          </a:p>
          <a:p>
            <a:pPr algn="ctr"/>
            <a:endParaRPr lang="ru-RU" altLang="ru-RU"/>
          </a:p>
          <a:p>
            <a:pPr algn="ctr"/>
            <a:endParaRPr lang="ru-RU" altLang="ru-RU" sz="1800"/>
          </a:p>
        </p:txBody>
      </p:sp>
      <p:sp>
        <p:nvSpPr>
          <p:cNvPr id="57348" name="AutoShape 8"/>
          <p:cNvSpPr>
            <a:spLocks noChangeArrowheads="1"/>
          </p:cNvSpPr>
          <p:nvPr/>
        </p:nvSpPr>
        <p:spPr bwMode="auto">
          <a:xfrm>
            <a:off x="1619250" y="5229225"/>
            <a:ext cx="5832475" cy="1439863"/>
          </a:xfrm>
          <a:prstGeom prst="bevel">
            <a:avLst>
              <a:gd name="adj" fmla="val 12500"/>
            </a:avLst>
          </a:prstGeom>
          <a:solidFill>
            <a:srgbClr val="FBFE8A"/>
          </a:solidFill>
          <a:ln w="9525">
            <a:solidFill>
              <a:schemeClr val="tx1"/>
            </a:solidFill>
            <a:miter lim="800000"/>
            <a:headEnd/>
            <a:tailEnd/>
          </a:ln>
        </p:spPr>
        <p:txBody>
          <a:bodyPr wrap="none" anchor="ctr"/>
          <a:lstStyle/>
          <a:p>
            <a:pPr algn="ctr"/>
            <a:r>
              <a:rPr lang="ru-RU" altLang="ru-RU"/>
              <a:t>обобщенные способы </a:t>
            </a:r>
          </a:p>
          <a:p>
            <a:pPr algn="ctr"/>
            <a:r>
              <a:rPr lang="ru-RU" altLang="ru-RU"/>
              <a:t>познавательной и профессиональной </a:t>
            </a:r>
          </a:p>
          <a:p>
            <a:pPr algn="ctr"/>
            <a:r>
              <a:rPr lang="ru-RU" altLang="ru-RU"/>
              <a:t>деятельности</a:t>
            </a:r>
          </a:p>
        </p:txBody>
      </p:sp>
      <p:sp>
        <p:nvSpPr>
          <p:cNvPr id="57349" name="AutoShape 9"/>
          <p:cNvSpPr>
            <a:spLocks noChangeArrowheads="1"/>
          </p:cNvSpPr>
          <p:nvPr/>
        </p:nvSpPr>
        <p:spPr bwMode="auto">
          <a:xfrm>
            <a:off x="1619250" y="2781300"/>
            <a:ext cx="5832475" cy="1042988"/>
          </a:xfrm>
          <a:prstGeom prst="bevel">
            <a:avLst>
              <a:gd name="adj" fmla="val 12500"/>
            </a:avLst>
          </a:prstGeom>
          <a:solidFill>
            <a:srgbClr val="FBFE8A"/>
          </a:solidFill>
          <a:ln w="9525">
            <a:solidFill>
              <a:schemeClr val="tx1"/>
            </a:solidFill>
            <a:miter lim="800000"/>
            <a:headEnd/>
            <a:tailEnd/>
          </a:ln>
        </p:spPr>
        <p:txBody>
          <a:bodyPr wrap="none" anchor="ctr"/>
          <a:lstStyle/>
          <a:p>
            <a:pPr algn="ctr"/>
            <a:r>
              <a:rPr lang="ru-RU" altLang="ru-RU"/>
              <a:t>социальная зрелость</a:t>
            </a:r>
          </a:p>
        </p:txBody>
      </p:sp>
      <p:sp>
        <p:nvSpPr>
          <p:cNvPr id="57350" name="AutoShape 10"/>
          <p:cNvSpPr>
            <a:spLocks noChangeArrowheads="1"/>
          </p:cNvSpPr>
          <p:nvPr/>
        </p:nvSpPr>
        <p:spPr bwMode="auto">
          <a:xfrm>
            <a:off x="1619250" y="1557338"/>
            <a:ext cx="5832475" cy="1042987"/>
          </a:xfrm>
          <a:prstGeom prst="bevel">
            <a:avLst>
              <a:gd name="adj" fmla="val 12500"/>
            </a:avLst>
          </a:prstGeom>
          <a:solidFill>
            <a:srgbClr val="FBFE8A"/>
          </a:solidFill>
          <a:ln w="9525">
            <a:solidFill>
              <a:schemeClr val="tx1"/>
            </a:solidFill>
            <a:miter lim="800000"/>
            <a:headEnd/>
            <a:tailEnd/>
          </a:ln>
        </p:spPr>
        <p:txBody>
          <a:bodyPr wrap="none" anchor="ctr"/>
          <a:lstStyle/>
          <a:p>
            <a:pPr algn="ctr"/>
            <a:r>
              <a:rPr lang="ru-RU" altLang="ru-RU"/>
              <a:t>самостоятельность</a:t>
            </a:r>
          </a:p>
        </p:txBody>
      </p:sp>
    </p:spTree>
  </p:cSld>
  <p:clrMapOvr>
    <a:masterClrMapping/>
  </p:clrMapOvr>
  <p:transition>
    <p:cover dir="d"/>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7"/>
          <p:cNvSpPr>
            <a:spLocks noChangeArrowheads="1"/>
          </p:cNvSpPr>
          <p:nvPr/>
        </p:nvSpPr>
        <p:spPr bwMode="auto">
          <a:xfrm>
            <a:off x="5688013" y="2349500"/>
            <a:ext cx="3455987" cy="2913063"/>
          </a:xfrm>
          <a:prstGeom prst="cloudCallout">
            <a:avLst>
              <a:gd name="adj1" fmla="val -48347"/>
              <a:gd name="adj2" fmla="val 54194"/>
            </a:avLst>
          </a:prstGeom>
          <a:solidFill>
            <a:srgbClr val="AEF0F0"/>
          </a:solidFill>
          <a:ln w="9525">
            <a:solidFill>
              <a:schemeClr val="tx1"/>
            </a:solidFill>
            <a:round/>
            <a:headEnd/>
            <a:tailEnd/>
          </a:ln>
        </p:spPr>
        <p:txBody>
          <a:bodyPr/>
          <a:lstStyle/>
          <a:p>
            <a:pPr>
              <a:lnSpc>
                <a:spcPct val="80000"/>
              </a:lnSpc>
              <a:spcBef>
                <a:spcPct val="20000"/>
              </a:spcBef>
            </a:pPr>
            <a:r>
              <a:rPr lang="ru-RU" altLang="ru-RU" sz="1800"/>
              <a:t>Возраст начала самостоятельной трудовой деятельности, вступления в брак и установления семейных отношений. </a:t>
            </a:r>
          </a:p>
          <a:p>
            <a:pPr algn="ctr"/>
            <a:endParaRPr lang="ru-RU" altLang="ru-RU" sz="1800"/>
          </a:p>
        </p:txBody>
      </p:sp>
      <p:sp>
        <p:nvSpPr>
          <p:cNvPr id="58371" name="AutoShape 4"/>
          <p:cNvSpPr>
            <a:spLocks noChangeArrowheads="1"/>
          </p:cNvSpPr>
          <p:nvPr/>
        </p:nvSpPr>
        <p:spPr bwMode="auto">
          <a:xfrm>
            <a:off x="1476375" y="4724400"/>
            <a:ext cx="5543550" cy="914400"/>
          </a:xfrm>
          <a:prstGeom prst="star24">
            <a:avLst>
              <a:gd name="adj" fmla="val 37500"/>
            </a:avLst>
          </a:prstGeom>
          <a:solidFill>
            <a:srgbClr val="FBA61B"/>
          </a:solidFill>
          <a:ln w="9525">
            <a:solidFill>
              <a:schemeClr val="tx1"/>
            </a:solidFill>
            <a:miter lim="800000"/>
            <a:headEnd/>
            <a:tailEnd/>
          </a:ln>
        </p:spPr>
        <p:txBody>
          <a:bodyPr wrap="none" anchor="ctr"/>
          <a:lstStyle/>
          <a:p>
            <a:pPr algn="ctr">
              <a:lnSpc>
                <a:spcPct val="80000"/>
              </a:lnSpc>
              <a:spcBef>
                <a:spcPct val="20000"/>
              </a:spcBef>
            </a:pPr>
            <a:r>
              <a:rPr lang="ru-RU" altLang="ru-RU" sz="1800"/>
              <a:t>Молодость (24-27 лет)</a:t>
            </a:r>
          </a:p>
        </p:txBody>
      </p:sp>
      <p:pic>
        <p:nvPicPr>
          <p:cNvPr id="58372" name="Picture 9" descr="Портрет молодежи">
            <a:hlinkClick r:id="rId2" tooltip="Портрет молодежи"/>
          </p:cNvPr>
          <p:cNvPicPr>
            <a:picLocks noChangeAspect="1" noChangeArrowheads="1"/>
          </p:cNvPicPr>
          <p:nvPr/>
        </p:nvPicPr>
        <p:blipFill>
          <a:blip r:embed="rId3"/>
          <a:srcRect/>
          <a:stretch>
            <a:fillRect/>
          </a:stretch>
        </p:blipFill>
        <p:spPr bwMode="auto">
          <a:xfrm>
            <a:off x="1547813" y="476250"/>
            <a:ext cx="3817937" cy="3959225"/>
          </a:xfrm>
          <a:prstGeom prst="rect">
            <a:avLst/>
          </a:prstGeom>
          <a:noFill/>
          <a:ln w="9525">
            <a:noFill/>
            <a:miter lim="800000"/>
            <a:headEnd/>
            <a:tailEnd/>
          </a:ln>
        </p:spPr>
      </p:pic>
    </p:spTree>
  </p:cSld>
  <p:clrMapOvr>
    <a:masterClrMapping/>
  </p:clrMapOvr>
  <p:transition>
    <p:cover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ru-RU" altLang="ru-RU" sz="4000" smtClean="0">
                <a:solidFill>
                  <a:schemeClr val="accent2"/>
                </a:solidFill>
              </a:rPr>
              <a:t>Социальная ситуация развития личности в молодости.</a:t>
            </a:r>
          </a:p>
        </p:txBody>
      </p:sp>
      <p:sp>
        <p:nvSpPr>
          <p:cNvPr id="59395" name="Rectangle 3"/>
          <p:cNvSpPr>
            <a:spLocks noGrp="1" noChangeArrowheads="1"/>
          </p:cNvSpPr>
          <p:nvPr>
            <p:ph type="body" idx="1"/>
          </p:nvPr>
        </p:nvSpPr>
        <p:spPr/>
        <p:txBody>
          <a:bodyPr/>
          <a:lstStyle/>
          <a:p>
            <a:pPr eaLnBrk="1" hangingPunct="1">
              <a:lnSpc>
                <a:spcPct val="80000"/>
              </a:lnSpc>
            </a:pPr>
            <a:r>
              <a:rPr lang="ru-RU" altLang="ru-RU" sz="2000" smtClean="0"/>
              <a:t>Молодость начинается с трудоустройства. Здесь можно реально осуществлять, «овеществлять» свой социально-профессиональный и психологический потенциал.</a:t>
            </a:r>
          </a:p>
          <a:p>
            <a:pPr eaLnBrk="1" hangingPunct="1">
              <a:lnSpc>
                <a:spcPct val="80000"/>
              </a:lnSpc>
            </a:pPr>
            <a:r>
              <a:rPr lang="ru-RU" altLang="ru-RU" sz="2000" smtClean="0"/>
              <a:t>Кризис социально-профессиональных экспектаций – противоречия между ожиданиями молодых людей, вступающих в самостоятельную трудовую жизнь, и реальным положением.</a:t>
            </a:r>
          </a:p>
          <a:p>
            <a:pPr eaLnBrk="1" hangingPunct="1">
              <a:lnSpc>
                <a:spcPct val="80000"/>
              </a:lnSpc>
            </a:pPr>
            <a:r>
              <a:rPr lang="ru-RU" altLang="ru-RU" sz="2000" smtClean="0"/>
              <a:t>Ведущая деятельность – нормативно одобряемая трудовая деятельность.</a:t>
            </a:r>
          </a:p>
          <a:p>
            <a:pPr eaLnBrk="1" hangingPunct="1">
              <a:lnSpc>
                <a:spcPct val="80000"/>
              </a:lnSpc>
            </a:pPr>
            <a:r>
              <a:rPr lang="ru-RU" altLang="ru-RU" sz="2000" smtClean="0"/>
              <a:t>Освоение этой деятельности и связанного с ней социально-профессионального поведения приводит к развитию следующих новообразований:</a:t>
            </a:r>
          </a:p>
          <a:p>
            <a:pPr eaLnBrk="1" hangingPunct="1">
              <a:lnSpc>
                <a:spcPct val="80000"/>
              </a:lnSpc>
            </a:pPr>
            <a:r>
              <a:rPr lang="ru-RU" altLang="ru-RU" sz="2000" smtClean="0"/>
              <a:t>профессиональной социализации;</a:t>
            </a:r>
          </a:p>
          <a:p>
            <a:pPr eaLnBrk="1" hangingPunct="1">
              <a:lnSpc>
                <a:spcPct val="80000"/>
              </a:lnSpc>
            </a:pPr>
            <a:r>
              <a:rPr lang="ru-RU" altLang="ru-RU" sz="2000" smtClean="0"/>
              <a:t>профессионального опыта;</a:t>
            </a:r>
          </a:p>
          <a:p>
            <a:pPr eaLnBrk="1" hangingPunct="1">
              <a:lnSpc>
                <a:spcPct val="80000"/>
              </a:lnSpc>
            </a:pPr>
            <a:r>
              <a:rPr lang="ru-RU" altLang="ru-RU" sz="2000" smtClean="0"/>
              <a:t>профессионально важных качеств;</a:t>
            </a:r>
          </a:p>
          <a:p>
            <a:pPr eaLnBrk="1" hangingPunct="1">
              <a:lnSpc>
                <a:spcPct val="80000"/>
              </a:lnSpc>
            </a:pPr>
            <a:r>
              <a:rPr lang="ru-RU" altLang="ru-RU" sz="2000" smtClean="0"/>
              <a:t>профессиональной идентичности.</a:t>
            </a:r>
          </a:p>
        </p:txBody>
      </p:sp>
    </p:spTree>
  </p:cSld>
  <p:clrMapOvr>
    <a:masterClrMapping/>
  </p:clrMapOvr>
  <p:transition>
    <p:cover dir="d"/>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Скругленный прямоугольник 32"/>
          <p:cNvSpPr>
            <a:spLocks noChangeArrowheads="1"/>
          </p:cNvSpPr>
          <p:nvPr/>
        </p:nvSpPr>
        <p:spPr bwMode="auto">
          <a:xfrm>
            <a:off x="323850" y="1557338"/>
            <a:ext cx="8286750" cy="1944687"/>
          </a:xfrm>
          <a:prstGeom prst="roundRect">
            <a:avLst>
              <a:gd name="adj" fmla="val 16667"/>
            </a:avLst>
          </a:prstGeom>
          <a:solidFill>
            <a:srgbClr val="FCFEAE"/>
          </a:solidFill>
          <a:ln w="9525" algn="ctr">
            <a:solidFill>
              <a:srgbClr val="035E94"/>
            </a:solidFill>
            <a:round/>
            <a:headEnd/>
            <a:tailEnd/>
          </a:ln>
          <a:effectLst>
            <a:outerShdw dist="38100" dir="5400000" rotWithShape="0">
              <a:srgbClr val="000000">
                <a:alpha val="39998"/>
              </a:srgbClr>
            </a:outerShdw>
          </a:effectLst>
        </p:spPr>
        <p:txBody>
          <a:bodyPr anchor="ctr"/>
          <a:lstStyle/>
          <a:p>
            <a:pPr algn="ctr">
              <a:defRPr/>
            </a:pPr>
            <a:r>
              <a:rPr lang="ru-RU" altLang="ru-RU" sz="1800">
                <a:solidFill>
                  <a:srgbClr val="000000"/>
                </a:solidFill>
                <a:latin typeface="Times New Roman" pitchFamily="18" charset="0"/>
                <a:cs typeface="Times New Roman" pitchFamily="18" charset="0"/>
              </a:rPr>
              <a:t>Это кризис первого «подведения жизненных итогов» (Д.Левинсон). Сопровождается высоким или умеренным стрессом, чувством утраты смысла жизни и давления времени. Находит разрешение в стремлении изменить жизнь, «пока не поздно» и часто выражается в смене профессии, разводе, кардинальном изменении мировоззрения и жизненной философии.</a:t>
            </a:r>
          </a:p>
        </p:txBody>
      </p:sp>
      <p:sp>
        <p:nvSpPr>
          <p:cNvPr id="60419" name="AutoShape 4"/>
          <p:cNvSpPr>
            <a:spLocks noChangeArrowheads="1"/>
          </p:cNvSpPr>
          <p:nvPr/>
        </p:nvSpPr>
        <p:spPr bwMode="auto">
          <a:xfrm>
            <a:off x="395288" y="333375"/>
            <a:ext cx="8280400" cy="609600"/>
          </a:xfrm>
          <a:prstGeom prst="ribbon">
            <a:avLst>
              <a:gd name="adj1" fmla="val 12500"/>
              <a:gd name="adj2" fmla="val 50000"/>
            </a:avLst>
          </a:prstGeom>
          <a:solidFill>
            <a:srgbClr val="FFCC66"/>
          </a:solidFill>
          <a:ln w="9525">
            <a:solidFill>
              <a:schemeClr val="tx1"/>
            </a:solidFill>
            <a:round/>
            <a:headEnd/>
            <a:tailEnd/>
          </a:ln>
        </p:spPr>
        <p:txBody>
          <a:bodyPr wrap="none" anchor="ctr"/>
          <a:lstStyle/>
          <a:p>
            <a:pPr algn="ctr"/>
            <a:r>
              <a:rPr lang="ru-RU" altLang="ru-RU" b="1">
                <a:latin typeface="Times New Roman" pitchFamily="18" charset="0"/>
                <a:cs typeface="Times New Roman" pitchFamily="18" charset="0"/>
              </a:rPr>
              <a:t>Кризис 30 лет</a:t>
            </a:r>
          </a:p>
        </p:txBody>
      </p:sp>
      <p:sp>
        <p:nvSpPr>
          <p:cNvPr id="60420" name="Скругленный прямоугольник 32"/>
          <p:cNvSpPr>
            <a:spLocks noChangeArrowheads="1"/>
          </p:cNvSpPr>
          <p:nvPr/>
        </p:nvSpPr>
        <p:spPr bwMode="auto">
          <a:xfrm>
            <a:off x="468313" y="4005263"/>
            <a:ext cx="8286750" cy="2592387"/>
          </a:xfrm>
          <a:prstGeom prst="roundRect">
            <a:avLst>
              <a:gd name="adj" fmla="val 16667"/>
            </a:avLst>
          </a:prstGeom>
          <a:solidFill>
            <a:srgbClr val="FF9966"/>
          </a:solidFill>
          <a:ln w="9525" algn="ctr">
            <a:solidFill>
              <a:srgbClr val="035E94"/>
            </a:solidFill>
            <a:round/>
            <a:headEnd/>
            <a:tailEnd/>
          </a:ln>
          <a:effectLst>
            <a:outerShdw dist="38100" dir="5400000" rotWithShape="0">
              <a:srgbClr val="000000">
                <a:alpha val="39998"/>
              </a:srgbClr>
            </a:outerShdw>
          </a:effectLst>
        </p:spPr>
        <p:txBody>
          <a:bodyPr anchor="ctr"/>
          <a:lstStyle/>
          <a:p>
            <a:pPr algn="ctr">
              <a:defRPr/>
            </a:pPr>
            <a:r>
              <a:rPr lang="ru-RU" altLang="ru-RU" sz="1800" b="1">
                <a:solidFill>
                  <a:srgbClr val="000000"/>
                </a:solidFill>
                <a:latin typeface="Verdana" pitchFamily="34" charset="0"/>
              </a:rPr>
              <a:t>Симптомы кризиса 30 лет:</a:t>
            </a:r>
          </a:p>
          <a:p>
            <a:pPr algn="ctr">
              <a:defRPr/>
            </a:pPr>
            <a:r>
              <a:rPr lang="ru-RU" altLang="ru-RU" sz="1800">
                <a:solidFill>
                  <a:srgbClr val="000000"/>
                </a:solidFill>
                <a:latin typeface="Times New Roman" pitchFamily="18" charset="0"/>
                <a:cs typeface="Times New Roman" pitchFamily="18" charset="0"/>
              </a:rPr>
              <a:t>Снижение, изменение мотивации;</a:t>
            </a:r>
          </a:p>
          <a:p>
            <a:pPr algn="ctr">
              <a:defRPr/>
            </a:pPr>
            <a:r>
              <a:rPr lang="ru-RU" altLang="ru-RU" sz="1800">
                <a:solidFill>
                  <a:srgbClr val="000000"/>
                </a:solidFill>
                <a:latin typeface="Times New Roman" pitchFamily="18" charset="0"/>
                <a:cs typeface="Times New Roman" pitchFamily="18" charset="0"/>
              </a:rPr>
              <a:t>Проблемы самоидентификации;</a:t>
            </a:r>
          </a:p>
          <a:p>
            <a:pPr algn="ctr">
              <a:defRPr/>
            </a:pPr>
            <a:r>
              <a:rPr lang="ru-RU" altLang="ru-RU" sz="1800">
                <a:solidFill>
                  <a:srgbClr val="000000"/>
                </a:solidFill>
                <a:latin typeface="Times New Roman" pitchFamily="18" charset="0"/>
                <a:cs typeface="Times New Roman" pitchFamily="18" charset="0"/>
              </a:rPr>
              <a:t>Проблемы деперсонализации;</a:t>
            </a:r>
          </a:p>
          <a:p>
            <a:pPr algn="ctr">
              <a:defRPr/>
            </a:pPr>
            <a:r>
              <a:rPr lang="ru-RU" altLang="ru-RU" sz="1800">
                <a:solidFill>
                  <a:srgbClr val="000000"/>
                </a:solidFill>
                <a:latin typeface="Times New Roman" pitchFamily="18" charset="0"/>
                <a:cs typeface="Times New Roman" pitchFamily="18" charset="0"/>
              </a:rPr>
              <a:t>Неустойчивость и неадекватность самооценки;</a:t>
            </a:r>
          </a:p>
          <a:p>
            <a:pPr algn="ctr">
              <a:defRPr/>
            </a:pPr>
            <a:r>
              <a:rPr lang="ru-RU" altLang="ru-RU" sz="1800">
                <a:solidFill>
                  <a:srgbClr val="000000"/>
                </a:solidFill>
                <a:latin typeface="Times New Roman" pitchFamily="18" charset="0"/>
                <a:cs typeface="Times New Roman" pitchFamily="18" charset="0"/>
              </a:rPr>
              <a:t>Редукция саморегуляции;</a:t>
            </a:r>
          </a:p>
          <a:p>
            <a:pPr algn="ctr">
              <a:defRPr/>
            </a:pPr>
            <a:r>
              <a:rPr lang="ru-RU" altLang="ru-RU" sz="1800">
                <a:solidFill>
                  <a:srgbClr val="000000"/>
                </a:solidFill>
                <a:latin typeface="Times New Roman" pitchFamily="18" charset="0"/>
                <a:cs typeface="Times New Roman" pitchFamily="18" charset="0"/>
              </a:rPr>
              <a:t>Нечёткость собственных профессиональных представлений; </a:t>
            </a:r>
          </a:p>
          <a:p>
            <a:pPr algn="ctr">
              <a:defRPr/>
            </a:pPr>
            <a:r>
              <a:rPr lang="ru-RU" altLang="ru-RU" sz="1800">
                <a:solidFill>
                  <a:srgbClr val="000000"/>
                </a:solidFill>
                <a:latin typeface="Times New Roman" pitchFamily="18" charset="0"/>
                <a:cs typeface="Times New Roman" pitchFamily="18" charset="0"/>
              </a:rPr>
              <a:t>Неадекватные эмоциональные реакции;</a:t>
            </a:r>
          </a:p>
          <a:p>
            <a:pPr algn="ctr">
              <a:defRPr/>
            </a:pPr>
            <a:r>
              <a:rPr lang="ru-RU" altLang="ru-RU" sz="1800">
                <a:solidFill>
                  <a:srgbClr val="000000"/>
                </a:solidFill>
                <a:latin typeface="Times New Roman" pitchFamily="18" charset="0"/>
                <a:cs typeface="Times New Roman" pitchFamily="18" charset="0"/>
              </a:rPr>
              <a:t>Неадекватность поведения</a:t>
            </a:r>
          </a:p>
        </p:txBody>
      </p:sp>
    </p:spTree>
  </p:cSld>
  <p:clrMapOvr>
    <a:masterClrMapping/>
  </p:clrMapOvr>
  <p:transition>
    <p:cover di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8280400" y="5984875"/>
            <a:ext cx="122238" cy="136525"/>
          </a:xfrm>
        </p:spPr>
        <p:txBody>
          <a:bodyPr lIns="182880" tIns="91440">
            <a:normAutofit fontScale="25000" lnSpcReduction="20000"/>
          </a:bodyPr>
          <a:lstStyle/>
          <a:p>
            <a:pPr marL="265113" indent="-265113" eaLnBrk="1" hangingPunct="1">
              <a:lnSpc>
                <a:spcPct val="80000"/>
              </a:lnSpc>
              <a:defRPr/>
            </a:pPr>
            <a:endParaRPr lang="ru-RU" sz="800"/>
          </a:p>
        </p:txBody>
      </p:sp>
      <p:sp>
        <p:nvSpPr>
          <p:cNvPr id="61443" name="AutoShape 5"/>
          <p:cNvSpPr>
            <a:spLocks noChangeArrowheads="1"/>
          </p:cNvSpPr>
          <p:nvPr/>
        </p:nvSpPr>
        <p:spPr bwMode="auto">
          <a:xfrm>
            <a:off x="250825" y="188913"/>
            <a:ext cx="8569325" cy="609600"/>
          </a:xfrm>
          <a:prstGeom prst="ribbon">
            <a:avLst>
              <a:gd name="adj1" fmla="val 12500"/>
              <a:gd name="adj2" fmla="val 50000"/>
            </a:avLst>
          </a:prstGeom>
          <a:solidFill>
            <a:srgbClr val="FF9966"/>
          </a:solidFill>
          <a:ln w="9525">
            <a:solidFill>
              <a:schemeClr val="tx1"/>
            </a:solidFill>
            <a:round/>
            <a:headEnd/>
            <a:tailEnd/>
          </a:ln>
        </p:spPr>
        <p:txBody>
          <a:bodyPr wrap="none" anchor="ctr"/>
          <a:lstStyle/>
          <a:p>
            <a:pPr algn="ctr"/>
            <a:r>
              <a:rPr lang="ru-RU" altLang="ru-RU" sz="3200">
                <a:solidFill>
                  <a:srgbClr val="000000"/>
                </a:solidFill>
                <a:latin typeface="Times New Roman" pitchFamily="18" charset="0"/>
                <a:cs typeface="Times New Roman" pitchFamily="18" charset="0"/>
              </a:rPr>
              <a:t>Кризис 40 лет</a:t>
            </a:r>
          </a:p>
        </p:txBody>
      </p:sp>
      <p:sp>
        <p:nvSpPr>
          <p:cNvPr id="61444" name="AutoShape 13"/>
          <p:cNvSpPr>
            <a:spLocks noChangeArrowheads="1"/>
          </p:cNvSpPr>
          <p:nvPr/>
        </p:nvSpPr>
        <p:spPr bwMode="auto">
          <a:xfrm>
            <a:off x="395288" y="4868863"/>
            <a:ext cx="8424862" cy="1844675"/>
          </a:xfrm>
          <a:prstGeom prst="bevel">
            <a:avLst>
              <a:gd name="adj" fmla="val 12500"/>
            </a:avLst>
          </a:prstGeom>
          <a:solidFill>
            <a:srgbClr val="FF9933"/>
          </a:solidFill>
          <a:ln w="9525">
            <a:solidFill>
              <a:schemeClr val="tx1"/>
            </a:solidFill>
            <a:miter lim="800000"/>
            <a:headEnd/>
            <a:tailEnd/>
          </a:ln>
        </p:spPr>
        <p:txBody>
          <a:bodyPr wrap="none" anchor="ctr"/>
          <a:lstStyle/>
          <a:p>
            <a:pPr algn="ctr"/>
            <a:endParaRPr lang="ru-RU" altLang="ru-RU" sz="1800"/>
          </a:p>
          <a:p>
            <a:pPr algn="ctr"/>
            <a:r>
              <a:rPr lang="ru-RU" altLang="ru-RU" sz="1800"/>
              <a:t>В случае возникновения кризиса сорока лет человеку приходится </a:t>
            </a:r>
          </a:p>
          <a:p>
            <a:pPr algn="ctr"/>
            <a:r>
              <a:rPr lang="ru-RU" altLang="ru-RU" sz="1800"/>
              <a:t>перестраивать свой жизненный замысел, вырабатывать новую </a:t>
            </a:r>
          </a:p>
          <a:p>
            <a:pPr algn="ctr"/>
            <a:r>
              <a:rPr lang="ru-RU" altLang="ru-RU" sz="1800"/>
              <a:t>"Я - концепцию". С этим кризисом могут быть связаны серьёзные</a:t>
            </a:r>
          </a:p>
          <a:p>
            <a:pPr algn="ctr"/>
            <a:r>
              <a:rPr lang="ru-RU" altLang="ru-RU" sz="1800"/>
              <a:t> перемены в жизни вплоть до смены профессии и создания новой семьи.</a:t>
            </a:r>
          </a:p>
          <a:p>
            <a:pPr algn="ctr"/>
            <a:r>
              <a:rPr lang="ru-RU" altLang="ru-RU" sz="1800"/>
              <a:t> </a:t>
            </a:r>
          </a:p>
          <a:p>
            <a:pPr algn="ctr"/>
            <a:endParaRPr lang="ru-RU" altLang="ru-RU" sz="1800"/>
          </a:p>
        </p:txBody>
      </p:sp>
      <p:sp>
        <p:nvSpPr>
          <p:cNvPr id="61445" name="AutoShape 15"/>
          <p:cNvSpPr>
            <a:spLocks noChangeArrowheads="1"/>
          </p:cNvSpPr>
          <p:nvPr/>
        </p:nvSpPr>
        <p:spPr bwMode="auto">
          <a:xfrm>
            <a:off x="179388" y="836613"/>
            <a:ext cx="3024187" cy="3795712"/>
          </a:xfrm>
          <a:prstGeom prst="roundRect">
            <a:avLst>
              <a:gd name="adj" fmla="val 16667"/>
            </a:avLst>
          </a:prstGeom>
          <a:solidFill>
            <a:srgbClr val="FCFEAE"/>
          </a:solidFill>
          <a:ln w="9525">
            <a:solidFill>
              <a:srgbClr val="FF9933"/>
            </a:solidFill>
            <a:round/>
            <a:headEnd/>
            <a:tailEnd/>
          </a:ln>
        </p:spPr>
        <p:txBody>
          <a:bodyPr wrap="none" anchor="ctr"/>
          <a:lstStyle/>
          <a:p>
            <a:pPr algn="ctr"/>
            <a:r>
              <a:rPr lang="ru-RU" altLang="ru-RU" sz="1400"/>
              <a:t>Кризис сорока лет – это период</a:t>
            </a:r>
          </a:p>
          <a:p>
            <a:pPr algn="ctr"/>
            <a:r>
              <a:rPr lang="ru-RU" altLang="ru-RU" sz="1400"/>
              <a:t> критический самооценки: </a:t>
            </a:r>
          </a:p>
          <a:p>
            <a:pPr algn="ctr"/>
            <a:r>
              <a:rPr lang="ru-RU" altLang="ru-RU" sz="1400"/>
              <a:t>анализируется образ жизни,</a:t>
            </a:r>
          </a:p>
          <a:p>
            <a:pPr algn="ctr"/>
            <a:r>
              <a:rPr lang="ru-RU" altLang="ru-RU" sz="1400"/>
              <a:t> решаются проблемы морали;</a:t>
            </a:r>
          </a:p>
          <a:p>
            <a:pPr algn="ctr"/>
            <a:r>
              <a:rPr lang="ru-RU" altLang="ru-RU" sz="1400"/>
              <a:t>человек испытывает </a:t>
            </a:r>
          </a:p>
          <a:p>
            <a:pPr algn="ctr"/>
            <a:r>
              <a:rPr lang="ru-RU" altLang="ru-RU" sz="1400"/>
              <a:t>неудовлетворённость брачными</a:t>
            </a:r>
          </a:p>
          <a:p>
            <a:pPr algn="ctr"/>
            <a:r>
              <a:rPr lang="ru-RU" altLang="ru-RU" sz="1400"/>
              <a:t> отношениями, беспокойство </a:t>
            </a:r>
          </a:p>
          <a:p>
            <a:pPr algn="ctr"/>
            <a:r>
              <a:rPr lang="ru-RU" altLang="ru-RU" sz="1400"/>
              <a:t>о покидающих дом детях и</a:t>
            </a:r>
          </a:p>
          <a:p>
            <a:pPr algn="ctr"/>
            <a:r>
              <a:rPr lang="ru-RU" altLang="ru-RU" sz="1400"/>
              <a:t> недовольство уровнем служебного</a:t>
            </a:r>
          </a:p>
          <a:p>
            <a:pPr algn="ctr"/>
            <a:r>
              <a:rPr lang="ru-RU" altLang="ru-RU" sz="1400"/>
              <a:t> роста. Человек остро переживает </a:t>
            </a:r>
          </a:p>
          <a:p>
            <a:pPr algn="ctr"/>
            <a:r>
              <a:rPr lang="ru-RU" altLang="ru-RU" sz="1400"/>
              <a:t>неудовлетворённость своей</a:t>
            </a:r>
          </a:p>
          <a:p>
            <a:pPr algn="ctr"/>
            <a:r>
              <a:rPr lang="ru-RU" altLang="ru-RU" sz="1400"/>
              <a:t> жизнью, расхождение </a:t>
            </a:r>
          </a:p>
          <a:p>
            <a:pPr algn="ctr"/>
            <a:r>
              <a:rPr lang="ru-RU" altLang="ru-RU" sz="1400"/>
              <a:t>между жизненными планами</a:t>
            </a:r>
          </a:p>
          <a:p>
            <a:pPr algn="ctr"/>
            <a:r>
              <a:rPr lang="ru-RU" altLang="ru-RU" sz="1400"/>
              <a:t> и их реализацией.</a:t>
            </a:r>
            <a:r>
              <a:rPr lang="ru-RU" altLang="ru-RU" sz="1800"/>
              <a:t> </a:t>
            </a:r>
          </a:p>
          <a:p>
            <a:pPr algn="ctr"/>
            <a:endParaRPr lang="ru-RU" altLang="ru-RU" sz="1800"/>
          </a:p>
        </p:txBody>
      </p:sp>
      <p:sp>
        <p:nvSpPr>
          <p:cNvPr id="61446" name="AutoShape 16"/>
          <p:cNvSpPr>
            <a:spLocks noChangeArrowheads="1"/>
          </p:cNvSpPr>
          <p:nvPr/>
        </p:nvSpPr>
        <p:spPr bwMode="auto">
          <a:xfrm>
            <a:off x="6119813" y="836613"/>
            <a:ext cx="3024187" cy="3795712"/>
          </a:xfrm>
          <a:prstGeom prst="roundRect">
            <a:avLst>
              <a:gd name="adj" fmla="val 16667"/>
            </a:avLst>
          </a:prstGeom>
          <a:solidFill>
            <a:srgbClr val="FCFEAE"/>
          </a:solidFill>
          <a:ln w="9525">
            <a:solidFill>
              <a:srgbClr val="FF9933"/>
            </a:solidFill>
            <a:round/>
            <a:headEnd/>
            <a:tailEnd/>
          </a:ln>
        </p:spPr>
        <p:txBody>
          <a:bodyPr wrap="none" anchor="ctr"/>
          <a:lstStyle/>
          <a:p>
            <a:pPr algn="ctr"/>
            <a:endParaRPr lang="ru-RU" altLang="ru-RU" sz="1400"/>
          </a:p>
          <a:p>
            <a:pPr algn="ctr"/>
            <a:r>
              <a:rPr lang="ru-RU" altLang="ru-RU" sz="1400"/>
              <a:t>Кризис сорока лет также связан</a:t>
            </a:r>
          </a:p>
          <a:p>
            <a:pPr algn="ctr"/>
            <a:r>
              <a:rPr lang="ru-RU" altLang="ru-RU" sz="1400"/>
              <a:t>со страхом старения и осознания </a:t>
            </a:r>
          </a:p>
          <a:p>
            <a:pPr algn="ctr"/>
            <a:r>
              <a:rPr lang="ru-RU" altLang="ru-RU" sz="1400"/>
              <a:t>того, что достигнуто иногда </a:t>
            </a:r>
          </a:p>
          <a:p>
            <a:pPr algn="ctr"/>
            <a:r>
              <a:rPr lang="ru-RU" altLang="ru-RU" sz="1400"/>
              <a:t>значительно меньше, чем</a:t>
            </a:r>
          </a:p>
          <a:p>
            <a:pPr algn="ctr"/>
            <a:r>
              <a:rPr lang="ru-RU" altLang="ru-RU" sz="1400"/>
              <a:t>предполагалось. Он является</a:t>
            </a:r>
          </a:p>
          <a:p>
            <a:pPr algn="ctr"/>
            <a:r>
              <a:rPr lang="ru-RU" altLang="ru-RU" sz="1400"/>
              <a:t>недолгим пиковым периодом, </a:t>
            </a:r>
          </a:p>
          <a:p>
            <a:pPr algn="ctr"/>
            <a:r>
              <a:rPr lang="ru-RU" altLang="ru-RU" sz="1400"/>
              <a:t>за которым следует постепенное</a:t>
            </a:r>
          </a:p>
          <a:p>
            <a:pPr algn="ctr"/>
            <a:r>
              <a:rPr lang="ru-RU" altLang="ru-RU" sz="1400"/>
              <a:t>уменьшение физической силы</a:t>
            </a:r>
          </a:p>
          <a:p>
            <a:pPr algn="ctr"/>
            <a:r>
              <a:rPr lang="ru-RU" altLang="ru-RU" sz="1400"/>
              <a:t>и остроты ума. Человеку присуща </a:t>
            </a:r>
          </a:p>
          <a:p>
            <a:pPr algn="ctr"/>
            <a:r>
              <a:rPr lang="ru-RU" altLang="ru-RU" sz="1400"/>
              <a:t>преувеличенная озабоченность </a:t>
            </a:r>
          </a:p>
          <a:p>
            <a:pPr algn="ctr"/>
            <a:r>
              <a:rPr lang="ru-RU" altLang="ru-RU" sz="1400"/>
              <a:t>собственным существованием и </a:t>
            </a:r>
          </a:p>
          <a:p>
            <a:pPr algn="ctr"/>
            <a:r>
              <a:rPr lang="ru-RU" altLang="ru-RU" sz="1400"/>
              <a:t>отношениями с окружающими.</a:t>
            </a:r>
          </a:p>
          <a:p>
            <a:pPr algn="ctr"/>
            <a:r>
              <a:rPr lang="ru-RU" altLang="ru-RU" sz="1400"/>
              <a:t>Физические признаки старения</a:t>
            </a:r>
          </a:p>
          <a:p>
            <a:pPr algn="ctr"/>
            <a:r>
              <a:rPr lang="ru-RU" altLang="ru-RU" sz="1400"/>
              <a:t>становятся всё более очевиднее</a:t>
            </a:r>
          </a:p>
          <a:p>
            <a:pPr algn="ctr"/>
            <a:r>
              <a:rPr lang="ru-RU" altLang="ru-RU" sz="1400"/>
              <a:t>и переживаются индивидом как </a:t>
            </a:r>
          </a:p>
          <a:p>
            <a:pPr algn="ctr"/>
            <a:r>
              <a:rPr lang="ru-RU" altLang="ru-RU" sz="1400"/>
              <a:t>утрата красоты, </a:t>
            </a:r>
          </a:p>
          <a:p>
            <a:pPr algn="ctr"/>
            <a:r>
              <a:rPr lang="ru-RU" altLang="ru-RU" sz="1400"/>
              <a:t>привлекательности, физических </a:t>
            </a:r>
          </a:p>
          <a:p>
            <a:pPr algn="ctr"/>
            <a:r>
              <a:rPr lang="ru-RU" altLang="ru-RU" sz="1400"/>
              <a:t>сил и сексуальной энергии. </a:t>
            </a:r>
          </a:p>
          <a:p>
            <a:pPr algn="ctr"/>
            <a:endParaRPr lang="ru-RU" altLang="ru-RU" sz="1400"/>
          </a:p>
        </p:txBody>
      </p:sp>
      <p:sp>
        <p:nvSpPr>
          <p:cNvPr id="61447" name="AutoShape 18"/>
          <p:cNvSpPr>
            <a:spLocks noChangeArrowheads="1"/>
          </p:cNvSpPr>
          <p:nvPr/>
        </p:nvSpPr>
        <p:spPr bwMode="auto">
          <a:xfrm>
            <a:off x="4284663" y="836613"/>
            <a:ext cx="914400" cy="914400"/>
          </a:xfrm>
          <a:prstGeom prst="smileyFace">
            <a:avLst>
              <a:gd name="adj" fmla="val 4653"/>
            </a:avLst>
          </a:prstGeom>
          <a:solidFill>
            <a:srgbClr val="FFCC66"/>
          </a:solidFill>
          <a:ln w="9525">
            <a:solidFill>
              <a:srgbClr val="FF9933"/>
            </a:solidFill>
            <a:round/>
            <a:headEnd/>
            <a:tailEnd/>
          </a:ln>
        </p:spPr>
        <p:txBody>
          <a:bodyPr wrap="none" anchor="ctr"/>
          <a:lstStyle/>
          <a:p>
            <a:endParaRPr lang="ru-RU" altLang="ru-RU" sz="1800"/>
          </a:p>
        </p:txBody>
      </p:sp>
      <p:sp>
        <p:nvSpPr>
          <p:cNvPr id="61448" name="Rectangle 20"/>
          <p:cNvSpPr>
            <a:spLocks noChangeArrowheads="1"/>
          </p:cNvSpPr>
          <p:nvPr/>
        </p:nvSpPr>
        <p:spPr bwMode="auto">
          <a:xfrm>
            <a:off x="3492500" y="1773238"/>
            <a:ext cx="2430463" cy="2840037"/>
          </a:xfrm>
          <a:prstGeom prst="rect">
            <a:avLst/>
          </a:prstGeom>
          <a:noFill/>
          <a:ln w="9525">
            <a:solidFill>
              <a:srgbClr val="FF9933"/>
            </a:solidFill>
            <a:miter lim="800000"/>
            <a:headEnd/>
            <a:tailEnd/>
          </a:ln>
        </p:spPr>
        <p:txBody>
          <a:bodyPr>
            <a:spAutoFit/>
          </a:bodyPr>
          <a:lstStyle/>
          <a:p>
            <a:r>
              <a:rPr lang="ru-RU" altLang="ru-RU" sz="1200" b="1"/>
              <a:t>У некоторых людей в зрелом возрасте бывает кризис, приуроченный </a:t>
            </a:r>
          </a:p>
          <a:p>
            <a:r>
              <a:rPr lang="ru-RU" altLang="ru-RU" sz="1200" b="1"/>
              <a:t>не к границе двух стабильных периодов</a:t>
            </a:r>
          </a:p>
          <a:p>
            <a:r>
              <a:rPr lang="ru-RU" altLang="ru-RU" sz="1200" b="1"/>
              <a:t> жизни, а возникающий </a:t>
            </a:r>
          </a:p>
          <a:p>
            <a:r>
              <a:rPr lang="ru-RU" altLang="ru-RU" sz="1200" b="1"/>
              <a:t>внутри данного периода.</a:t>
            </a:r>
          </a:p>
          <a:p>
            <a:r>
              <a:rPr lang="ru-RU" altLang="ru-RU" sz="1200" b="1"/>
              <a:t>Это кризис сорока лет, который является повторением кризиса тридцати лет. Он возникает тогда, когда кризис тридцати лет не привёл к должному решению  экзистенциальных проблем.</a:t>
            </a:r>
          </a:p>
        </p:txBody>
      </p:sp>
    </p:spTree>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19"/>
          <p:cNvSpPr>
            <a:spLocks noChangeArrowheads="1"/>
          </p:cNvSpPr>
          <p:nvPr/>
        </p:nvSpPr>
        <p:spPr bwMode="auto">
          <a:xfrm>
            <a:off x="684213" y="3573463"/>
            <a:ext cx="4752975" cy="1778000"/>
          </a:xfrm>
          <a:prstGeom prst="irregularSeal1">
            <a:avLst/>
          </a:prstGeom>
          <a:solidFill>
            <a:srgbClr val="FF9933"/>
          </a:solidFill>
          <a:ln w="9525">
            <a:solidFill>
              <a:schemeClr val="tx1"/>
            </a:solidFill>
            <a:miter lim="800000"/>
            <a:headEnd/>
            <a:tailEnd/>
          </a:ln>
        </p:spPr>
        <p:txBody>
          <a:bodyPr wrap="none" anchor="ctr"/>
          <a:lstStyle/>
          <a:p>
            <a:pPr algn="ctr"/>
            <a:r>
              <a:rPr lang="ru-RU" altLang="ru-RU" sz="1800">
                <a:latin typeface="Times New Roman" pitchFamily="18" charset="0"/>
                <a:cs typeface="Times New Roman" pitchFamily="18" charset="0"/>
              </a:rPr>
              <a:t>Возраст</a:t>
            </a:r>
          </a:p>
        </p:txBody>
      </p:sp>
      <p:sp>
        <p:nvSpPr>
          <p:cNvPr id="7171" name="AutoShape 4"/>
          <p:cNvSpPr>
            <a:spLocks noChangeArrowheads="1"/>
          </p:cNvSpPr>
          <p:nvPr/>
        </p:nvSpPr>
        <p:spPr bwMode="auto">
          <a:xfrm>
            <a:off x="3059113" y="115888"/>
            <a:ext cx="3025775" cy="865187"/>
          </a:xfrm>
          <a:prstGeom prst="bevel">
            <a:avLst>
              <a:gd name="adj" fmla="val 12500"/>
            </a:avLst>
          </a:prstGeom>
          <a:solidFill>
            <a:srgbClr val="FF9966"/>
          </a:solidFill>
          <a:ln w="9525">
            <a:solidFill>
              <a:schemeClr val="tx1"/>
            </a:solidFill>
            <a:miter lim="800000"/>
            <a:headEnd/>
            <a:tailEnd/>
          </a:ln>
        </p:spPr>
        <p:txBody>
          <a:bodyPr wrap="none" anchor="ctr"/>
          <a:lstStyle/>
          <a:p>
            <a:pPr algn="ctr"/>
            <a:r>
              <a:rPr lang="ru-RU" altLang="ru-RU">
                <a:solidFill>
                  <a:schemeClr val="tx2"/>
                </a:solidFill>
                <a:latin typeface="Times New Roman" pitchFamily="18" charset="0"/>
                <a:cs typeface="Times New Roman" pitchFamily="18" charset="0"/>
              </a:rPr>
              <a:t>Детство как </a:t>
            </a:r>
          </a:p>
          <a:p>
            <a:pPr algn="ctr"/>
            <a:r>
              <a:rPr lang="ru-RU" altLang="ru-RU">
                <a:solidFill>
                  <a:schemeClr val="tx2"/>
                </a:solidFill>
                <a:latin typeface="Times New Roman" pitchFamily="18" charset="0"/>
                <a:cs typeface="Times New Roman" pitchFamily="18" charset="0"/>
              </a:rPr>
              <a:t>предмет науки</a:t>
            </a:r>
          </a:p>
        </p:txBody>
      </p:sp>
      <p:sp>
        <p:nvSpPr>
          <p:cNvPr id="7172" name="AutoShape 11"/>
          <p:cNvSpPr>
            <a:spLocks noChangeArrowheads="1"/>
          </p:cNvSpPr>
          <p:nvPr/>
        </p:nvSpPr>
        <p:spPr bwMode="auto">
          <a:xfrm rot="10800000">
            <a:off x="6372225" y="4005263"/>
            <a:ext cx="2427288" cy="2016125"/>
          </a:xfrm>
          <a:prstGeom prst="wedgeRoundRectCallout">
            <a:avLst>
              <a:gd name="adj1" fmla="val -39801"/>
              <a:gd name="adj2" fmla="val 63463"/>
              <a:gd name="adj3" fmla="val 16667"/>
            </a:avLst>
          </a:prstGeom>
          <a:solidFill>
            <a:srgbClr val="FFCC66"/>
          </a:solidFill>
          <a:ln w="9525">
            <a:solidFill>
              <a:schemeClr val="tx1"/>
            </a:solidFill>
            <a:miter lim="800000"/>
            <a:headEnd/>
            <a:tailEnd/>
          </a:ln>
        </p:spPr>
        <p:txBody>
          <a:bodyPr rot="10800000"/>
          <a:lstStyle/>
          <a:p>
            <a:pPr algn="ctr"/>
            <a:r>
              <a:rPr lang="ru-RU" altLang="ru-RU" sz="1200">
                <a:latin typeface="Times New Roman" pitchFamily="18" charset="0"/>
                <a:cs typeface="Times New Roman" pitchFamily="18" charset="0"/>
              </a:rPr>
              <a:t>В этой области работали Д. Уотсон, В.Штерн, К. Бюлер, К. Коффка, К. Левин, А. Валлон, З. Фрейд, Э. Шпрангер, Ж. Пиаже, В. М. Бехтерев, Д. М. Узнадзе, С.Л. Рубинштейн, Л.С. Выготский, А. Р. Лурия,</a:t>
            </a:r>
            <a:r>
              <a:rPr lang="en-US" altLang="ru-RU" sz="1200">
                <a:latin typeface="Times New Roman" pitchFamily="18" charset="0"/>
                <a:cs typeface="Times New Roman" pitchFamily="18" charset="0"/>
              </a:rPr>
              <a:t> </a:t>
            </a:r>
            <a:r>
              <a:rPr lang="ru-RU" altLang="ru-RU" sz="1200">
                <a:latin typeface="Times New Roman" pitchFamily="18" charset="0"/>
                <a:cs typeface="Times New Roman" pitchFamily="18" charset="0"/>
              </a:rPr>
              <a:t>А.Н. Леонтьев, П.Я. Гальперин и др.</a:t>
            </a:r>
          </a:p>
        </p:txBody>
      </p:sp>
      <p:sp>
        <p:nvSpPr>
          <p:cNvPr id="7173" name="AutoShape 12"/>
          <p:cNvSpPr>
            <a:spLocks noChangeArrowheads="1"/>
          </p:cNvSpPr>
          <p:nvPr/>
        </p:nvSpPr>
        <p:spPr bwMode="auto">
          <a:xfrm rot="10800000">
            <a:off x="3851275" y="4868863"/>
            <a:ext cx="2427288" cy="1800225"/>
          </a:xfrm>
          <a:prstGeom prst="wedgeRoundRectCallout">
            <a:avLst>
              <a:gd name="adj1" fmla="val 49472"/>
              <a:gd name="adj2" fmla="val 60051"/>
              <a:gd name="adj3" fmla="val 16667"/>
            </a:avLst>
          </a:prstGeom>
          <a:solidFill>
            <a:srgbClr val="FFCC66"/>
          </a:solidFill>
          <a:ln w="9525">
            <a:solidFill>
              <a:schemeClr val="tx1"/>
            </a:solidFill>
            <a:miter lim="800000"/>
            <a:headEnd/>
            <a:tailEnd/>
          </a:ln>
        </p:spPr>
        <p:txBody>
          <a:bodyPr rot="10800000"/>
          <a:lstStyle/>
          <a:p>
            <a:r>
              <a:rPr lang="ru-RU" altLang="ru-RU" sz="1200">
                <a:solidFill>
                  <a:srgbClr val="FF0000"/>
                </a:solidFill>
                <a:latin typeface="Times New Roman" pitchFamily="18" charset="0"/>
                <a:cs typeface="Times New Roman" pitchFamily="18" charset="0"/>
              </a:rPr>
              <a:t>Хронологический, или</a:t>
            </a:r>
          </a:p>
          <a:p>
            <a:r>
              <a:rPr lang="ru-RU" altLang="ru-RU" sz="1200">
                <a:solidFill>
                  <a:srgbClr val="FF0000"/>
                </a:solidFill>
                <a:latin typeface="Times New Roman" pitchFamily="18" charset="0"/>
                <a:cs typeface="Times New Roman" pitchFamily="18" charset="0"/>
              </a:rPr>
              <a:t> паспортный, возраст</a:t>
            </a:r>
            <a:r>
              <a:rPr lang="ru-RU" altLang="ru-RU" sz="1200">
                <a:latin typeface="Times New Roman" pitchFamily="18" charset="0"/>
                <a:cs typeface="Times New Roman" pitchFamily="18" charset="0"/>
              </a:rPr>
              <a:t> – это</a:t>
            </a:r>
          </a:p>
          <a:p>
            <a:r>
              <a:rPr lang="ru-RU" altLang="ru-RU" sz="1200">
                <a:latin typeface="Times New Roman" pitchFamily="18" charset="0"/>
                <a:cs typeface="Times New Roman" pitchFamily="18" charset="0"/>
              </a:rPr>
              <a:t> лишь координата отсчёта,</a:t>
            </a:r>
          </a:p>
          <a:p>
            <a:r>
              <a:rPr lang="ru-RU" altLang="ru-RU" sz="1200">
                <a:latin typeface="Times New Roman" pitchFamily="18" charset="0"/>
                <a:cs typeface="Times New Roman" pitchFamily="18" charset="0"/>
              </a:rPr>
              <a:t> та внешняя сетка, на фоне</a:t>
            </a:r>
          </a:p>
          <a:p>
            <a:r>
              <a:rPr lang="ru-RU" altLang="ru-RU" sz="1200">
                <a:latin typeface="Times New Roman" pitchFamily="18" charset="0"/>
                <a:cs typeface="Times New Roman" pitchFamily="18" charset="0"/>
              </a:rPr>
              <a:t> которой происходит процесс </a:t>
            </a:r>
          </a:p>
          <a:p>
            <a:r>
              <a:rPr lang="ru-RU" altLang="ru-RU" sz="1200">
                <a:latin typeface="Times New Roman" pitchFamily="18" charset="0"/>
                <a:cs typeface="Times New Roman" pitchFamily="18" charset="0"/>
              </a:rPr>
              <a:t>психического развития ребёнка, становление его личности.</a:t>
            </a:r>
          </a:p>
        </p:txBody>
      </p:sp>
      <p:sp>
        <p:nvSpPr>
          <p:cNvPr id="7174" name="AutoShape 13"/>
          <p:cNvSpPr>
            <a:spLocks noChangeArrowheads="1"/>
          </p:cNvSpPr>
          <p:nvPr/>
        </p:nvSpPr>
        <p:spPr bwMode="auto">
          <a:xfrm rot="10800000">
            <a:off x="179388" y="4941888"/>
            <a:ext cx="3313112" cy="1800225"/>
          </a:xfrm>
          <a:prstGeom prst="wedgeRoundRectCallout">
            <a:avLst>
              <a:gd name="adj1" fmla="val -42144"/>
              <a:gd name="adj2" fmla="val 66398"/>
              <a:gd name="adj3" fmla="val 16667"/>
            </a:avLst>
          </a:prstGeom>
          <a:solidFill>
            <a:srgbClr val="FFCC66"/>
          </a:solidFill>
          <a:ln w="9525">
            <a:solidFill>
              <a:schemeClr val="tx1"/>
            </a:solidFill>
            <a:miter lim="800000"/>
            <a:headEnd/>
            <a:tailEnd/>
          </a:ln>
        </p:spPr>
        <p:txBody>
          <a:bodyPr rot="10800000"/>
          <a:lstStyle/>
          <a:p>
            <a:r>
              <a:rPr lang="ru-RU" altLang="ru-RU" sz="1200">
                <a:solidFill>
                  <a:srgbClr val="FF0000"/>
                </a:solidFill>
                <a:latin typeface="Times New Roman" pitchFamily="18" charset="0"/>
                <a:cs typeface="Times New Roman" pitchFamily="18" charset="0"/>
              </a:rPr>
              <a:t>Психологический возраст,</a:t>
            </a:r>
            <a:r>
              <a:rPr lang="ru-RU" altLang="ru-RU" sz="1200">
                <a:latin typeface="Times New Roman" pitchFamily="18" charset="0"/>
                <a:cs typeface="Times New Roman" pitchFamily="18" charset="0"/>
              </a:rPr>
              <a:t> </a:t>
            </a:r>
          </a:p>
          <a:p>
            <a:r>
              <a:rPr lang="ru-RU" altLang="ru-RU" sz="1200">
                <a:latin typeface="Times New Roman" pitchFamily="18" charset="0"/>
                <a:cs typeface="Times New Roman" pitchFamily="18" charset="0"/>
              </a:rPr>
              <a:t>по определению Л.С. Выготского, - это относительно замкнутый цикл детского развития, имеющий свою структуру и динамику. Продолжительность возраста определяется его внутренним содержанием: есть периоды развития, и в некоторых случаях «эпохи», равные одному году, трём, пяти годам.</a:t>
            </a:r>
          </a:p>
          <a:p>
            <a:endParaRPr lang="ru-RU" altLang="ru-RU" sz="1200">
              <a:latin typeface="Times New Roman" pitchFamily="18" charset="0"/>
              <a:cs typeface="Times New Roman" pitchFamily="18" charset="0"/>
            </a:endParaRPr>
          </a:p>
          <a:p>
            <a:pPr algn="ctr"/>
            <a:endParaRPr lang="ru-RU" altLang="ru-RU" sz="1200">
              <a:latin typeface="Times New Roman" pitchFamily="18" charset="0"/>
              <a:cs typeface="Times New Roman" pitchFamily="18" charset="0"/>
            </a:endParaRPr>
          </a:p>
        </p:txBody>
      </p:sp>
      <p:sp>
        <p:nvSpPr>
          <p:cNvPr id="7175" name="AutoShape 14"/>
          <p:cNvSpPr>
            <a:spLocks noChangeArrowheads="1"/>
          </p:cNvSpPr>
          <p:nvPr/>
        </p:nvSpPr>
        <p:spPr bwMode="auto">
          <a:xfrm>
            <a:off x="3276600" y="1052513"/>
            <a:ext cx="2735263" cy="3022600"/>
          </a:xfrm>
          <a:prstGeom prst="roundRect">
            <a:avLst>
              <a:gd name="adj" fmla="val 16667"/>
            </a:avLst>
          </a:prstGeom>
          <a:solidFill>
            <a:srgbClr val="FCFEAE"/>
          </a:solidFill>
          <a:ln w="9525">
            <a:solidFill>
              <a:schemeClr val="tx1"/>
            </a:solidFill>
            <a:round/>
            <a:headEnd/>
            <a:tailEnd/>
          </a:ln>
        </p:spPr>
        <p:txBody>
          <a:bodyPr wrap="none" anchor="ctr"/>
          <a:lstStyle/>
          <a:p>
            <a:r>
              <a:rPr lang="ru-RU" altLang="ru-RU" sz="1200">
                <a:latin typeface="Times New Roman" pitchFamily="18" charset="0"/>
                <a:cs typeface="Times New Roman" pitchFamily="18" charset="0"/>
              </a:rPr>
              <a:t>И.М. Сеченов писал о том, что</a:t>
            </a:r>
          </a:p>
          <a:p>
            <a:r>
              <a:rPr lang="ru-RU" altLang="ru-RU" sz="1200">
                <a:latin typeface="Times New Roman" pitchFamily="18" charset="0"/>
                <a:cs typeface="Times New Roman" pitchFamily="18" charset="0"/>
              </a:rPr>
              <a:t>психология не может быть </a:t>
            </a:r>
          </a:p>
          <a:p>
            <a:r>
              <a:rPr lang="ru-RU" altLang="ru-RU" sz="1200">
                <a:latin typeface="Times New Roman" pitchFamily="18" charset="0"/>
                <a:cs typeface="Times New Roman" pitchFamily="18" charset="0"/>
              </a:rPr>
              <a:t>ничем иным, как наукой</a:t>
            </a:r>
          </a:p>
          <a:p>
            <a:r>
              <a:rPr lang="ru-RU" altLang="ru-RU" sz="1200">
                <a:latin typeface="Times New Roman" pitchFamily="18" charset="0"/>
                <a:cs typeface="Times New Roman" pitchFamily="18" charset="0"/>
              </a:rPr>
              <a:t>о происхождении и развитии</a:t>
            </a:r>
          </a:p>
          <a:p>
            <a:r>
              <a:rPr lang="ru-RU" altLang="ru-RU" sz="1200">
                <a:latin typeface="Times New Roman" pitchFamily="18" charset="0"/>
                <a:cs typeface="Times New Roman" pitchFamily="18" charset="0"/>
              </a:rPr>
              <a:t> психических процессов.</a:t>
            </a:r>
          </a:p>
          <a:p>
            <a:r>
              <a:rPr lang="ru-RU" altLang="ru-RU" sz="1200">
                <a:latin typeface="Times New Roman" pitchFamily="18" charset="0"/>
                <a:cs typeface="Times New Roman" pitchFamily="18" charset="0"/>
              </a:rPr>
              <a:t>В психологию идеи</a:t>
            </a:r>
          </a:p>
          <a:p>
            <a:r>
              <a:rPr lang="ru-RU" altLang="ru-RU" sz="1200">
                <a:latin typeface="Times New Roman" pitchFamily="18" charset="0"/>
                <a:cs typeface="Times New Roman" pitchFamily="18" charset="0"/>
              </a:rPr>
              <a:t>генетического исследования </a:t>
            </a:r>
          </a:p>
          <a:p>
            <a:r>
              <a:rPr lang="ru-RU" altLang="ru-RU" sz="1200">
                <a:latin typeface="Times New Roman" pitchFamily="18" charset="0"/>
                <a:cs typeface="Times New Roman" pitchFamily="18" charset="0"/>
              </a:rPr>
              <a:t>проникли очень давно. Почти нет</a:t>
            </a:r>
          </a:p>
          <a:p>
            <a:r>
              <a:rPr lang="ru-RU" altLang="ru-RU" sz="1200">
                <a:latin typeface="Times New Roman" pitchFamily="18" charset="0"/>
                <a:cs typeface="Times New Roman" pitchFamily="18" charset="0"/>
              </a:rPr>
              <a:t>ни одного выдающегося </a:t>
            </a:r>
          </a:p>
          <a:p>
            <a:r>
              <a:rPr lang="ru-RU" altLang="ru-RU" sz="1200">
                <a:latin typeface="Times New Roman" pitchFamily="18" charset="0"/>
                <a:cs typeface="Times New Roman" pitchFamily="18" charset="0"/>
              </a:rPr>
              <a:t>психолога, занимающегося</a:t>
            </a:r>
          </a:p>
          <a:p>
            <a:r>
              <a:rPr lang="ru-RU" altLang="ru-RU" sz="1200">
                <a:latin typeface="Times New Roman" pitchFamily="18" charset="0"/>
                <a:cs typeface="Times New Roman" pitchFamily="18" charset="0"/>
              </a:rPr>
              <a:t> проблемами общей психологии, </a:t>
            </a:r>
          </a:p>
          <a:p>
            <a:r>
              <a:rPr lang="ru-RU" altLang="ru-RU" sz="1200">
                <a:latin typeface="Times New Roman" pitchFamily="18" charset="0"/>
                <a:cs typeface="Times New Roman" pitchFamily="18" charset="0"/>
              </a:rPr>
              <a:t>который бы одновременно</a:t>
            </a:r>
          </a:p>
          <a:p>
            <a:r>
              <a:rPr lang="ru-RU" altLang="ru-RU" sz="1200">
                <a:latin typeface="Times New Roman" pitchFamily="18" charset="0"/>
                <a:cs typeface="Times New Roman" pitchFamily="18" charset="0"/>
              </a:rPr>
              <a:t> не занимался детской и </a:t>
            </a:r>
          </a:p>
          <a:p>
            <a:r>
              <a:rPr lang="ru-RU" altLang="ru-RU" sz="1200">
                <a:latin typeface="Times New Roman" pitchFamily="18" charset="0"/>
                <a:cs typeface="Times New Roman" pitchFamily="18" charset="0"/>
              </a:rPr>
              <a:t>генетической психологией.</a:t>
            </a:r>
          </a:p>
        </p:txBody>
      </p:sp>
      <p:sp>
        <p:nvSpPr>
          <p:cNvPr id="7176" name="AutoShape 15"/>
          <p:cNvSpPr>
            <a:spLocks noChangeArrowheads="1"/>
          </p:cNvSpPr>
          <p:nvPr/>
        </p:nvSpPr>
        <p:spPr bwMode="auto">
          <a:xfrm>
            <a:off x="179388" y="188913"/>
            <a:ext cx="2735262" cy="3311525"/>
          </a:xfrm>
          <a:prstGeom prst="roundRect">
            <a:avLst>
              <a:gd name="adj" fmla="val 16667"/>
            </a:avLst>
          </a:prstGeom>
          <a:solidFill>
            <a:srgbClr val="FCFEAE"/>
          </a:solidFill>
          <a:ln w="9525">
            <a:solidFill>
              <a:schemeClr val="tx1"/>
            </a:solidFill>
            <a:round/>
            <a:headEnd/>
            <a:tailEnd/>
          </a:ln>
        </p:spPr>
        <p:txBody>
          <a:bodyPr wrap="none" anchor="ctr"/>
          <a:lstStyle/>
          <a:p>
            <a:endParaRPr lang="ru-RU" altLang="ru-RU" sz="1200"/>
          </a:p>
          <a:p>
            <a:r>
              <a:rPr lang="ru-RU" altLang="ru-RU" sz="1200">
                <a:latin typeface="Times New Roman" pitchFamily="18" charset="0"/>
                <a:cs typeface="Times New Roman" pitchFamily="18" charset="0"/>
              </a:rPr>
              <a:t>Наука о психическом развитии </a:t>
            </a:r>
          </a:p>
          <a:p>
            <a:r>
              <a:rPr lang="ru-RU" altLang="ru-RU" sz="1200">
                <a:latin typeface="Times New Roman" pitchFamily="18" charset="0"/>
                <a:cs typeface="Times New Roman" pitchFamily="18" charset="0"/>
              </a:rPr>
              <a:t>ребёнка – детская психология –</a:t>
            </a:r>
          </a:p>
          <a:p>
            <a:r>
              <a:rPr lang="ru-RU" altLang="ru-RU" sz="1200">
                <a:latin typeface="Times New Roman" pitchFamily="18" charset="0"/>
                <a:cs typeface="Times New Roman" pitchFamily="18" charset="0"/>
              </a:rPr>
              <a:t>зародилась как ветвь </a:t>
            </a:r>
          </a:p>
          <a:p>
            <a:r>
              <a:rPr lang="ru-RU" altLang="ru-RU" sz="1200">
                <a:latin typeface="Times New Roman" pitchFamily="18" charset="0"/>
                <a:cs typeface="Times New Roman" pitchFamily="18" charset="0"/>
              </a:rPr>
              <a:t>сравнительной психологии в конце</a:t>
            </a:r>
          </a:p>
          <a:p>
            <a:r>
              <a:rPr lang="ru-RU" altLang="ru-RU" sz="1200">
                <a:latin typeface="Times New Roman" pitchFamily="18" charset="0"/>
                <a:cs typeface="Times New Roman" pitchFamily="18" charset="0"/>
              </a:rPr>
              <a:t>19 века. Точкой отсчёта для</a:t>
            </a:r>
          </a:p>
          <a:p>
            <a:r>
              <a:rPr lang="ru-RU" altLang="ru-RU" sz="1200">
                <a:latin typeface="Times New Roman" pitchFamily="18" charset="0"/>
                <a:cs typeface="Times New Roman" pitchFamily="18" charset="0"/>
              </a:rPr>
              <a:t>систематических исследований</a:t>
            </a:r>
          </a:p>
          <a:p>
            <a:r>
              <a:rPr lang="ru-RU" altLang="ru-RU" sz="1200">
                <a:latin typeface="Times New Roman" pitchFamily="18" charset="0"/>
                <a:cs typeface="Times New Roman" pitchFamily="18" charset="0"/>
              </a:rPr>
              <a:t>психологии ребёнка служит книга</a:t>
            </a:r>
          </a:p>
          <a:p>
            <a:r>
              <a:rPr lang="ru-RU" altLang="ru-RU" sz="1200">
                <a:latin typeface="Times New Roman" pitchFamily="18" charset="0"/>
                <a:cs typeface="Times New Roman" pitchFamily="18" charset="0"/>
              </a:rPr>
              <a:t>В. Прейера «Душа ребёнка». </a:t>
            </a:r>
          </a:p>
          <a:p>
            <a:r>
              <a:rPr lang="ru-RU" altLang="ru-RU" sz="1200">
                <a:latin typeface="Times New Roman" pitchFamily="18" charset="0"/>
                <a:cs typeface="Times New Roman" pitchFamily="18" charset="0"/>
              </a:rPr>
              <a:t>В ней Прейер описывает</a:t>
            </a:r>
          </a:p>
          <a:p>
            <a:r>
              <a:rPr lang="ru-RU" altLang="ru-RU" sz="1200">
                <a:latin typeface="Times New Roman" pitchFamily="18" charset="0"/>
                <a:cs typeface="Times New Roman" pitchFamily="18" charset="0"/>
              </a:rPr>
              <a:t>результаты ежедневных </a:t>
            </a:r>
          </a:p>
          <a:p>
            <a:r>
              <a:rPr lang="ru-RU" altLang="ru-RU" sz="1200">
                <a:latin typeface="Times New Roman" pitchFamily="18" charset="0"/>
                <a:cs typeface="Times New Roman" pitchFamily="18" charset="0"/>
              </a:rPr>
              <a:t>наблюдений за развитием своей </a:t>
            </a:r>
          </a:p>
          <a:p>
            <a:r>
              <a:rPr lang="ru-RU" altLang="ru-RU" sz="1200">
                <a:latin typeface="Times New Roman" pitchFamily="18" charset="0"/>
                <a:cs typeface="Times New Roman" pitchFamily="18" charset="0"/>
              </a:rPr>
              <a:t>дочери, обращая внимание</a:t>
            </a:r>
          </a:p>
          <a:p>
            <a:r>
              <a:rPr lang="ru-RU" altLang="ru-RU" sz="1200">
                <a:latin typeface="Times New Roman" pitchFamily="18" charset="0"/>
                <a:cs typeface="Times New Roman" pitchFamily="18" charset="0"/>
              </a:rPr>
              <a:t>на развитие органов чувств, </a:t>
            </a:r>
          </a:p>
          <a:p>
            <a:r>
              <a:rPr lang="ru-RU" altLang="ru-RU" sz="1200">
                <a:latin typeface="Times New Roman" pitchFamily="18" charset="0"/>
                <a:cs typeface="Times New Roman" pitchFamily="18" charset="0"/>
              </a:rPr>
              <a:t>моторики, воли, рассудка и языка.</a:t>
            </a:r>
          </a:p>
          <a:p>
            <a:r>
              <a:rPr lang="ru-RU" altLang="ru-RU" sz="1200">
                <a:latin typeface="Times New Roman" pitchFamily="18" charset="0"/>
                <a:cs typeface="Times New Roman" pitchFamily="18" charset="0"/>
              </a:rPr>
              <a:t>В. Прейер изучал ранние годы </a:t>
            </a:r>
          </a:p>
          <a:p>
            <a:r>
              <a:rPr lang="ru-RU" altLang="ru-RU" sz="1200">
                <a:latin typeface="Times New Roman" pitchFamily="18" charset="0"/>
                <a:cs typeface="Times New Roman" pitchFamily="18" charset="0"/>
              </a:rPr>
              <a:t>жизни ребёнка и ввёл в детскую</a:t>
            </a:r>
          </a:p>
          <a:p>
            <a:r>
              <a:rPr lang="ru-RU" altLang="ru-RU" sz="1200">
                <a:latin typeface="Times New Roman" pitchFamily="18" charset="0"/>
                <a:cs typeface="Times New Roman" pitchFamily="18" charset="0"/>
              </a:rPr>
              <a:t> психологию объективное</a:t>
            </a:r>
          </a:p>
          <a:p>
            <a:r>
              <a:rPr lang="ru-RU" altLang="ru-RU" sz="1200">
                <a:latin typeface="Times New Roman" pitchFamily="18" charset="0"/>
                <a:cs typeface="Times New Roman" pitchFamily="18" charset="0"/>
              </a:rPr>
              <a:t> наблюдение.</a:t>
            </a:r>
          </a:p>
          <a:p>
            <a:endParaRPr lang="ru-RU" altLang="ru-RU" sz="1200">
              <a:latin typeface="Times New Roman" pitchFamily="18" charset="0"/>
              <a:cs typeface="Times New Roman" pitchFamily="18" charset="0"/>
            </a:endParaRPr>
          </a:p>
        </p:txBody>
      </p:sp>
      <p:sp>
        <p:nvSpPr>
          <p:cNvPr id="7177" name="AutoShape 16"/>
          <p:cNvSpPr>
            <a:spLocks noChangeArrowheads="1"/>
          </p:cNvSpPr>
          <p:nvPr/>
        </p:nvSpPr>
        <p:spPr bwMode="auto">
          <a:xfrm>
            <a:off x="6227763" y="260350"/>
            <a:ext cx="2735262" cy="3527425"/>
          </a:xfrm>
          <a:prstGeom prst="roundRect">
            <a:avLst>
              <a:gd name="adj" fmla="val 16667"/>
            </a:avLst>
          </a:prstGeom>
          <a:solidFill>
            <a:srgbClr val="FCFEAE"/>
          </a:solidFill>
          <a:ln w="9525">
            <a:solidFill>
              <a:schemeClr val="tx1"/>
            </a:solidFill>
            <a:round/>
            <a:headEnd/>
            <a:tailEnd/>
          </a:ln>
        </p:spPr>
        <p:txBody>
          <a:bodyPr wrap="none" anchor="ctr"/>
          <a:lstStyle/>
          <a:p>
            <a:pPr marL="457200" indent="-457200"/>
            <a:endParaRPr lang="ru-RU" altLang="ru-RU" sz="1200" b="1">
              <a:solidFill>
                <a:srgbClr val="FF0000"/>
              </a:solidFill>
            </a:endParaRPr>
          </a:p>
          <a:p>
            <a:pPr marL="457200" indent="-457200"/>
            <a:r>
              <a:rPr lang="ru-RU" altLang="ru-RU" sz="1200" b="1">
                <a:solidFill>
                  <a:srgbClr val="FF0000"/>
                </a:solidFill>
                <a:latin typeface="Times New Roman" pitchFamily="18" charset="0"/>
                <a:cs typeface="Times New Roman" pitchFamily="18" charset="0"/>
              </a:rPr>
              <a:t>Объективные условия </a:t>
            </a:r>
          </a:p>
          <a:p>
            <a:pPr marL="457200" indent="-457200"/>
            <a:r>
              <a:rPr lang="ru-RU" altLang="ru-RU" sz="1200">
                <a:latin typeface="Times New Roman" pitchFamily="18" charset="0"/>
                <a:cs typeface="Times New Roman" pitchFamily="18" charset="0"/>
              </a:rPr>
              <a:t>становления детской психологии</a:t>
            </a:r>
          </a:p>
          <a:p>
            <a:pPr marL="457200" indent="-457200"/>
            <a:r>
              <a:rPr lang="ru-RU" altLang="ru-RU" sz="1200">
                <a:latin typeface="Times New Roman" pitchFamily="18" charset="0"/>
                <a:cs typeface="Times New Roman" pitchFamily="18" charset="0"/>
              </a:rPr>
              <a:t>сложились к концу 19 века.</a:t>
            </a:r>
          </a:p>
          <a:p>
            <a:pPr marL="457200" indent="-457200"/>
            <a:r>
              <a:rPr lang="ru-RU" altLang="ru-RU" sz="1200">
                <a:latin typeface="Times New Roman" pitchFamily="18" charset="0"/>
                <a:cs typeface="Times New Roman" pitchFamily="18" charset="0"/>
              </a:rPr>
              <a:t>1. Интенсивное развитие </a:t>
            </a:r>
          </a:p>
          <a:p>
            <a:pPr marL="457200" indent="-457200"/>
            <a:r>
              <a:rPr lang="ru-RU" altLang="ru-RU" sz="1200">
                <a:latin typeface="Times New Roman" pitchFamily="18" charset="0"/>
                <a:cs typeface="Times New Roman" pitchFamily="18" charset="0"/>
              </a:rPr>
              <a:t>промышленности, новый уровень</a:t>
            </a:r>
          </a:p>
          <a:p>
            <a:pPr marL="457200" indent="-457200"/>
            <a:r>
              <a:rPr lang="ru-RU" altLang="ru-RU" sz="1200">
                <a:latin typeface="Times New Roman" pitchFamily="18" charset="0"/>
                <a:cs typeface="Times New Roman" pitchFamily="18" charset="0"/>
              </a:rPr>
              <a:t>общественной жизни;</a:t>
            </a:r>
          </a:p>
          <a:p>
            <a:pPr marL="457200" indent="-457200"/>
            <a:r>
              <a:rPr lang="ru-RU" altLang="ru-RU" sz="1200">
                <a:latin typeface="Times New Roman" pitchFamily="18" charset="0"/>
                <a:cs typeface="Times New Roman" pitchFamily="18" charset="0"/>
              </a:rPr>
              <a:t>2. Интерес учителей к воспитанию</a:t>
            </a:r>
          </a:p>
          <a:p>
            <a:pPr marL="457200" indent="-457200"/>
            <a:r>
              <a:rPr lang="ru-RU" altLang="ru-RU" sz="1200">
                <a:latin typeface="Times New Roman" pitchFamily="18" charset="0"/>
                <a:cs typeface="Times New Roman" pitchFamily="18" charset="0"/>
              </a:rPr>
              <a:t>и обучению детей;</a:t>
            </a:r>
          </a:p>
          <a:p>
            <a:pPr marL="457200" indent="-457200"/>
            <a:r>
              <a:rPr lang="ru-RU" altLang="ru-RU" sz="1200">
                <a:latin typeface="Times New Roman" pitchFamily="18" charset="0"/>
                <a:cs typeface="Times New Roman" pitchFamily="18" charset="0"/>
              </a:rPr>
              <a:t>3. Родители и учителя  перестали </a:t>
            </a:r>
          </a:p>
          <a:p>
            <a:pPr marL="457200" indent="-457200"/>
            <a:r>
              <a:rPr lang="ru-RU" altLang="ru-RU" sz="1200">
                <a:latin typeface="Times New Roman" pitchFamily="18" charset="0"/>
                <a:cs typeface="Times New Roman" pitchFamily="18" charset="0"/>
              </a:rPr>
              <a:t>рассматривать физическое </a:t>
            </a:r>
          </a:p>
          <a:p>
            <a:pPr marL="457200" indent="-457200"/>
            <a:r>
              <a:rPr lang="ru-RU" altLang="ru-RU" sz="1200">
                <a:latin typeface="Times New Roman" pitchFamily="18" charset="0"/>
                <a:cs typeface="Times New Roman" pitchFamily="18" charset="0"/>
              </a:rPr>
              <a:t>наказание как эффективный метод</a:t>
            </a:r>
          </a:p>
          <a:p>
            <a:pPr marL="457200" indent="-457200"/>
            <a:r>
              <a:rPr lang="ru-RU" altLang="ru-RU" sz="1200">
                <a:latin typeface="Times New Roman" pitchFamily="18" charset="0"/>
                <a:cs typeface="Times New Roman" pitchFamily="18" charset="0"/>
              </a:rPr>
              <a:t>воспитания;</a:t>
            </a:r>
          </a:p>
          <a:p>
            <a:pPr marL="457200" indent="-457200"/>
            <a:r>
              <a:rPr lang="ru-RU" altLang="ru-RU" sz="1200">
                <a:latin typeface="Times New Roman" pitchFamily="18" charset="0"/>
                <a:cs typeface="Times New Roman" pitchFamily="18" charset="0"/>
              </a:rPr>
              <a:t>4. Интерес учёных, которые </a:t>
            </a:r>
          </a:p>
          <a:p>
            <a:pPr marL="457200" indent="-457200"/>
            <a:r>
              <a:rPr lang="ru-RU" altLang="ru-RU" sz="1200">
                <a:latin typeface="Times New Roman" pitchFamily="18" charset="0"/>
                <a:cs typeface="Times New Roman" pitchFamily="18" charset="0"/>
              </a:rPr>
              <a:t>считали, что только через </a:t>
            </a:r>
          </a:p>
          <a:p>
            <a:pPr marL="457200" indent="-457200"/>
            <a:r>
              <a:rPr lang="ru-RU" altLang="ru-RU" sz="1200">
                <a:latin typeface="Times New Roman" pitchFamily="18" charset="0"/>
                <a:cs typeface="Times New Roman" pitchFamily="18" charset="0"/>
              </a:rPr>
              <a:t>изучение психологии ребёнка</a:t>
            </a:r>
          </a:p>
          <a:p>
            <a:pPr marL="457200" indent="-457200"/>
            <a:r>
              <a:rPr lang="ru-RU" altLang="ru-RU" sz="1200">
                <a:latin typeface="Times New Roman" pitchFamily="18" charset="0"/>
                <a:cs typeface="Times New Roman" pitchFamily="18" charset="0"/>
              </a:rPr>
              <a:t>лежит путь к пониманию того,</a:t>
            </a:r>
          </a:p>
          <a:p>
            <a:pPr marL="457200" indent="-457200"/>
            <a:r>
              <a:rPr lang="ru-RU" altLang="ru-RU" sz="1200">
                <a:latin typeface="Times New Roman" pitchFamily="18" charset="0"/>
                <a:cs typeface="Times New Roman" pitchFamily="18" charset="0"/>
              </a:rPr>
              <a:t>что собой представляет </a:t>
            </a:r>
          </a:p>
          <a:p>
            <a:pPr marL="457200" indent="-457200"/>
            <a:r>
              <a:rPr lang="ru-RU" altLang="ru-RU" sz="1200">
                <a:latin typeface="Times New Roman" pitchFamily="18" charset="0"/>
                <a:cs typeface="Times New Roman" pitchFamily="18" charset="0"/>
              </a:rPr>
              <a:t>психология взрослого человека.</a:t>
            </a:r>
          </a:p>
          <a:p>
            <a:pPr marL="457200" indent="-457200"/>
            <a:endParaRPr lang="ru-RU" altLang="ru-RU" sz="120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468313" y="0"/>
            <a:ext cx="8229600" cy="561975"/>
          </a:xfrm>
        </p:spPr>
        <p:txBody>
          <a:bodyPr/>
          <a:lstStyle/>
          <a:p>
            <a:pPr algn="l" eaLnBrk="1" hangingPunct="1"/>
            <a:r>
              <a:rPr lang="ru-RU" altLang="ru-RU" sz="2000" b="1" smtClean="0">
                <a:solidFill>
                  <a:srgbClr val="CC0000"/>
                </a:solidFill>
              </a:rPr>
              <a:t/>
            </a:r>
            <a:br>
              <a:rPr lang="ru-RU" altLang="ru-RU" sz="2000" b="1" smtClean="0">
                <a:solidFill>
                  <a:srgbClr val="CC0000"/>
                </a:solidFill>
              </a:rPr>
            </a:br>
            <a:r>
              <a:rPr lang="ru-RU" altLang="ru-RU" sz="2000" b="1" smtClean="0">
                <a:solidFill>
                  <a:srgbClr val="CC0000"/>
                </a:solidFill>
              </a:rPr>
              <a:t>Пути развития человека в период кризиса сорока лет.</a:t>
            </a:r>
            <a:endParaRPr lang="ru-RU" altLang="ru-RU" sz="2700" b="1" smtClean="0">
              <a:solidFill>
                <a:srgbClr val="CC0000"/>
              </a:solidFill>
            </a:endParaRPr>
          </a:p>
        </p:txBody>
      </p:sp>
      <p:graphicFrame>
        <p:nvGraphicFramePr>
          <p:cNvPr id="172058" name="Group 26"/>
          <p:cNvGraphicFramePr>
            <a:graphicFrameLocks noGrp="1"/>
          </p:cNvGraphicFramePr>
          <p:nvPr>
            <p:ph idx="4294967295"/>
          </p:nvPr>
        </p:nvGraphicFramePr>
        <p:xfrm>
          <a:off x="468313" y="908050"/>
          <a:ext cx="8218487" cy="5668963"/>
        </p:xfrm>
        <a:graphic>
          <a:graphicData uri="http://schemas.openxmlformats.org/drawingml/2006/table">
            <a:tbl>
              <a:tblPr/>
              <a:tblGrid>
                <a:gridCol w="2159000"/>
                <a:gridCol w="6059487"/>
              </a:tblGrid>
              <a:tr h="3657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CC0000"/>
                          </a:solidFill>
                          <a:effectLst/>
                          <a:latin typeface="Arial" charset="0"/>
                          <a:cs typeface="Arial" charset="0"/>
                        </a:rPr>
                        <a:t>Путь развития</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CC0000"/>
                          </a:solidFill>
                          <a:effectLst/>
                          <a:latin typeface="Arial" charset="0"/>
                          <a:cs typeface="Arial" charset="0"/>
                        </a:rPr>
                        <a:t>Характеристика пути</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1886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Путь трансцендентно-генеративного человека</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Человек не испытывает кризиса середины жизни, поскольку нашёл  адекватные решения большинства жизненных проблем</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462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Путь псевдоразвитого человека</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Человек справляется с проблемами. делая вид, что всё происходящее его удовлетворяет или находится под его контролем; на самом деле чувствует, что потерял направление в жизни и зашёл в тупик</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462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Путь человека в кризисе середины жизни</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Человек находится в замешательстве и не в состоянии решать проблемы и выполнять предъявляемые к нему требования. Для одних этот путь может быть временной фазой развития, для других -  началом перехода к четвёртому пути</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1886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Путь обездоленного судьбой человека</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800000"/>
                          </a:solidFill>
                          <a:effectLst/>
                          <a:latin typeface="Arial" charset="0"/>
                          <a:cs typeface="Arial" charset="0"/>
                        </a:rPr>
                        <a:t>Человек несчастен или отвергаем другими большую часть своей жизни, проявляет все признаки кризиса, не в состоянии справиться с проблемами</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99"/>
                    </a:solidFill>
                  </a:tcPr>
                </a:tc>
              </a:tr>
            </a:tbl>
          </a:graphicData>
        </a:graphic>
      </p:graphicFrame>
    </p:spTree>
  </p:cSld>
  <p:clrMapOvr>
    <a:masterClrMapping/>
  </p:clrMapOvr>
  <p:transition>
    <p:cover dir="d"/>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WordArt 2"/>
          <p:cNvSpPr>
            <a:spLocks noChangeArrowheads="1" noChangeShapeType="1" noTextEdit="1"/>
          </p:cNvSpPr>
          <p:nvPr/>
        </p:nvSpPr>
        <p:spPr bwMode="auto">
          <a:xfrm>
            <a:off x="900113" y="357188"/>
            <a:ext cx="7600950" cy="1643062"/>
          </a:xfrm>
          <a:prstGeom prst="rect">
            <a:avLst/>
          </a:prstGeom>
        </p:spPr>
        <p:txBody>
          <a:bodyPr wrap="none" fromWordArt="1">
            <a:prstTxWarp prst="textPlain">
              <a:avLst>
                <a:gd name="adj" fmla="val 50000"/>
              </a:avLst>
            </a:prstTxWarp>
          </a:bodyPr>
          <a:lstStyle/>
          <a:p>
            <a:pPr algn="ctr"/>
            <a:endParaRPr lang="ru-RU" sz="3600" kern="10">
              <a:ln w="12600">
                <a:solidFill>
                  <a:srgbClr val="EAEAEA"/>
                </a:solidFill>
                <a:miter lim="800000"/>
                <a:headEnd/>
                <a:tailEnd/>
              </a:ln>
              <a:gradFill rotWithShape="1">
                <a:gsLst>
                  <a:gs pos="0">
                    <a:srgbClr val="800000"/>
                  </a:gs>
                  <a:gs pos="50000">
                    <a:srgbClr val="000080"/>
                  </a:gs>
                  <a:gs pos="100000">
                    <a:srgbClr val="800000"/>
                  </a:gs>
                </a:gsLst>
                <a:lin ang="3600000" scaled="1"/>
              </a:gradFill>
              <a:effectLst>
                <a:outerShdw dist="17819" dir="2700000" algn="ctr" rotWithShape="0">
                  <a:srgbClr val="C0C0C0">
                    <a:alpha val="80011"/>
                  </a:srgbClr>
                </a:outerShdw>
              </a:effectLst>
              <a:latin typeface="Arial"/>
              <a:cs typeface="Arial"/>
            </a:endParaRPr>
          </a:p>
        </p:txBody>
      </p:sp>
      <p:pic>
        <p:nvPicPr>
          <p:cNvPr id="63491" name="Picture 5" descr="C:\Documents and Settings\Алиса\Рабочий стол\1521.jpg"/>
          <p:cNvPicPr>
            <a:picLocks noChangeAspect="1" noChangeArrowheads="1"/>
          </p:cNvPicPr>
          <p:nvPr/>
        </p:nvPicPr>
        <p:blipFill>
          <a:blip r:embed="rId3"/>
          <a:srcRect/>
          <a:stretch>
            <a:fillRect/>
          </a:stretch>
        </p:blipFill>
        <p:spPr bwMode="auto">
          <a:xfrm>
            <a:off x="611188" y="549275"/>
            <a:ext cx="2357437" cy="3409950"/>
          </a:xfrm>
          <a:prstGeom prst="rect">
            <a:avLst/>
          </a:prstGeom>
          <a:noFill/>
          <a:ln w="9525">
            <a:noFill/>
            <a:miter lim="800000"/>
            <a:headEnd/>
            <a:tailEnd/>
          </a:ln>
        </p:spPr>
      </p:pic>
      <p:sp>
        <p:nvSpPr>
          <p:cNvPr id="379911" name="AutoShape 7"/>
          <p:cNvSpPr>
            <a:spLocks noChangeArrowheads="1"/>
          </p:cNvSpPr>
          <p:nvPr/>
        </p:nvSpPr>
        <p:spPr bwMode="auto">
          <a:xfrm>
            <a:off x="4716463" y="836613"/>
            <a:ext cx="3924300" cy="3490912"/>
          </a:xfrm>
          <a:prstGeom prst="cloudCallout">
            <a:avLst>
              <a:gd name="adj1" fmla="val -22454"/>
              <a:gd name="adj2" fmla="val 64190"/>
            </a:avLst>
          </a:prstGeom>
          <a:solidFill>
            <a:srgbClr val="AEF0F0"/>
          </a:solidFill>
          <a:ln w="9525">
            <a:solidFill>
              <a:schemeClr val="tx1"/>
            </a:solidFill>
            <a:round/>
            <a:headEnd/>
            <a:tailEnd/>
          </a:ln>
          <a:effectLst/>
        </p:spPr>
        <p:txBody>
          <a:bodyPr/>
          <a:lstStyle/>
          <a:p>
            <a:pPr>
              <a:defRPr/>
            </a:pPr>
            <a:r>
              <a:rPr lang="ru-RU" sz="1400"/>
              <a:t>Это период, характеризующийся тенденцией к достижению наивысшего развития духовных, интеллектуальных и физических способностей человеческой личности; период профессиональной преемственности и изменений.</a:t>
            </a:r>
            <a:r>
              <a:rPr lang="ru-RU" sz="1400">
                <a:effectLst>
                  <a:outerShdw blurRad="38100" dist="38100" dir="2700000" algn="tl">
                    <a:srgbClr val="FFFFFF"/>
                  </a:outerShdw>
                </a:effectLst>
              </a:rPr>
              <a:t> </a:t>
            </a:r>
          </a:p>
          <a:p>
            <a:pPr algn="ctr">
              <a:defRPr/>
            </a:pPr>
            <a:endParaRPr lang="ru-RU" sz="1400"/>
          </a:p>
        </p:txBody>
      </p:sp>
      <p:sp>
        <p:nvSpPr>
          <p:cNvPr id="63493" name="AutoShape 6"/>
          <p:cNvSpPr>
            <a:spLocks noChangeArrowheads="1"/>
          </p:cNvSpPr>
          <p:nvPr/>
        </p:nvSpPr>
        <p:spPr bwMode="auto">
          <a:xfrm>
            <a:off x="1476375" y="4005263"/>
            <a:ext cx="5545138" cy="1706562"/>
          </a:xfrm>
          <a:prstGeom prst="star24">
            <a:avLst>
              <a:gd name="adj" fmla="val 37500"/>
            </a:avLst>
          </a:prstGeom>
          <a:solidFill>
            <a:srgbClr val="FFCC66"/>
          </a:solidFill>
          <a:ln w="9525">
            <a:solidFill>
              <a:schemeClr val="tx1"/>
            </a:solidFill>
            <a:miter lim="800000"/>
            <a:headEnd/>
            <a:tailEnd/>
          </a:ln>
        </p:spPr>
        <p:txBody>
          <a:bodyPr wrap="none" anchor="ctr"/>
          <a:lstStyle/>
          <a:p>
            <a:pPr algn="ctr"/>
            <a:r>
              <a:rPr lang="ru-RU" altLang="ru-RU">
                <a:solidFill>
                  <a:srgbClr val="000000"/>
                </a:solidFill>
                <a:latin typeface="Times New Roman" pitchFamily="18" charset="0"/>
                <a:cs typeface="Times New Roman" pitchFamily="18" charset="0"/>
              </a:rPr>
              <a:t>Зрелый возраст</a:t>
            </a:r>
            <a:br>
              <a:rPr lang="ru-RU" altLang="ru-RU">
                <a:solidFill>
                  <a:srgbClr val="000000"/>
                </a:solidFill>
                <a:latin typeface="Times New Roman" pitchFamily="18" charset="0"/>
                <a:cs typeface="Times New Roman" pitchFamily="18" charset="0"/>
              </a:rPr>
            </a:br>
            <a:r>
              <a:rPr lang="ru-RU" altLang="ru-RU">
                <a:solidFill>
                  <a:srgbClr val="000000"/>
                </a:solidFill>
                <a:latin typeface="Times New Roman" pitchFamily="18" charset="0"/>
                <a:cs typeface="Times New Roman" pitchFamily="18" charset="0"/>
              </a:rPr>
              <a:t>(с 40-45 до 55-60 лет)</a:t>
            </a:r>
          </a:p>
        </p:txBody>
      </p:sp>
    </p:spTree>
  </p:cSld>
  <p:clrMapOvr>
    <a:masterClrMapping/>
  </p:clrMapOvr>
  <p:transition advTm="10240">
    <p:cover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5"/>
          <p:cNvSpPr>
            <a:spLocks noChangeArrowheads="1"/>
          </p:cNvSpPr>
          <p:nvPr/>
        </p:nvSpPr>
        <p:spPr bwMode="auto">
          <a:xfrm>
            <a:off x="323850" y="188913"/>
            <a:ext cx="8353425" cy="1223962"/>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r>
              <a:rPr lang="ru-RU" altLang="ru-RU" b="1">
                <a:solidFill>
                  <a:schemeClr val="tx2"/>
                </a:solidFill>
              </a:rPr>
              <a:t>Социальная ситуация</a:t>
            </a:r>
          </a:p>
          <a:p>
            <a:pPr algn="ctr"/>
            <a:r>
              <a:rPr lang="ru-RU" altLang="ru-RU" b="1">
                <a:solidFill>
                  <a:schemeClr val="tx2"/>
                </a:solidFill>
              </a:rPr>
              <a:t> развития в период </a:t>
            </a:r>
          </a:p>
          <a:p>
            <a:pPr algn="ctr"/>
            <a:r>
              <a:rPr lang="ru-RU" altLang="ru-RU" b="1">
                <a:solidFill>
                  <a:schemeClr val="tx2"/>
                </a:solidFill>
              </a:rPr>
              <a:t>зрелости характеризуется</a:t>
            </a:r>
          </a:p>
        </p:txBody>
      </p:sp>
      <p:sp>
        <p:nvSpPr>
          <p:cNvPr id="64515" name="AutoShape 6"/>
          <p:cNvSpPr>
            <a:spLocks noChangeArrowheads="1"/>
          </p:cNvSpPr>
          <p:nvPr/>
        </p:nvSpPr>
        <p:spPr bwMode="auto">
          <a:xfrm>
            <a:off x="900113" y="3789363"/>
            <a:ext cx="7272337" cy="914400"/>
          </a:xfrm>
          <a:prstGeom prst="roundRect">
            <a:avLst>
              <a:gd name="adj" fmla="val 16667"/>
            </a:avLst>
          </a:prstGeom>
          <a:solidFill>
            <a:srgbClr val="FBFE8A"/>
          </a:solidFill>
          <a:ln w="9525">
            <a:solidFill>
              <a:schemeClr val="tx1"/>
            </a:solidFill>
            <a:round/>
            <a:headEnd/>
            <a:tailEnd/>
          </a:ln>
        </p:spPr>
        <p:txBody>
          <a:bodyPr wrap="none" anchor="ctr"/>
          <a:lstStyle/>
          <a:p>
            <a:pPr algn="ctr">
              <a:spcBef>
                <a:spcPct val="20000"/>
              </a:spcBef>
            </a:pPr>
            <a:endParaRPr lang="ru-RU" altLang="ru-RU"/>
          </a:p>
          <a:p>
            <a:pPr algn="ctr">
              <a:spcBef>
                <a:spcPct val="20000"/>
              </a:spcBef>
            </a:pPr>
            <a:r>
              <a:rPr lang="ru-RU" altLang="ru-RU"/>
              <a:t>взаимоотношениях с людьми в процессе</a:t>
            </a:r>
          </a:p>
          <a:p>
            <a:pPr algn="ctr">
              <a:spcBef>
                <a:spcPct val="20000"/>
              </a:spcBef>
            </a:pPr>
            <a:r>
              <a:rPr lang="ru-RU" altLang="ru-RU"/>
              <a:t> трудовой деятельности</a:t>
            </a:r>
            <a:r>
              <a:rPr lang="ru-RU" altLang="ru-RU" sz="1800"/>
              <a:t>.</a:t>
            </a:r>
          </a:p>
          <a:p>
            <a:pPr algn="ctr"/>
            <a:endParaRPr lang="ru-RU" altLang="ru-RU" sz="1800"/>
          </a:p>
        </p:txBody>
      </p:sp>
      <p:sp>
        <p:nvSpPr>
          <p:cNvPr id="64516" name="AutoShape 7"/>
          <p:cNvSpPr>
            <a:spLocks noChangeArrowheads="1"/>
          </p:cNvSpPr>
          <p:nvPr/>
        </p:nvSpPr>
        <p:spPr bwMode="auto">
          <a:xfrm>
            <a:off x="900113" y="4941888"/>
            <a:ext cx="7272337" cy="9144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проявлением своей личностной</a:t>
            </a:r>
          </a:p>
          <a:p>
            <a:pPr algn="ctr"/>
            <a:r>
              <a:rPr lang="ru-RU" altLang="ru-RU"/>
              <a:t> индивидуальности в воспитании детей</a:t>
            </a:r>
          </a:p>
        </p:txBody>
      </p:sp>
      <p:sp>
        <p:nvSpPr>
          <p:cNvPr id="64517" name="AutoShape 8"/>
          <p:cNvSpPr>
            <a:spLocks noChangeArrowheads="1"/>
          </p:cNvSpPr>
          <p:nvPr/>
        </p:nvSpPr>
        <p:spPr bwMode="auto">
          <a:xfrm>
            <a:off x="900113" y="2708275"/>
            <a:ext cx="3384550" cy="9144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с созданием семьи</a:t>
            </a:r>
          </a:p>
        </p:txBody>
      </p:sp>
      <p:sp>
        <p:nvSpPr>
          <p:cNvPr id="64518" name="AutoShape 9"/>
          <p:cNvSpPr>
            <a:spLocks noChangeArrowheads="1"/>
          </p:cNvSpPr>
          <p:nvPr/>
        </p:nvSpPr>
        <p:spPr bwMode="auto">
          <a:xfrm>
            <a:off x="900113" y="1628775"/>
            <a:ext cx="7272337" cy="9144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активным включением человека в сферу </a:t>
            </a:r>
          </a:p>
          <a:p>
            <a:pPr algn="ctr"/>
            <a:r>
              <a:rPr lang="ru-RU" altLang="ru-RU"/>
              <a:t>общественного производства</a:t>
            </a:r>
          </a:p>
        </p:txBody>
      </p:sp>
      <p:sp>
        <p:nvSpPr>
          <p:cNvPr id="64519" name="AutoShape 10"/>
          <p:cNvSpPr>
            <a:spLocks noChangeArrowheads="1"/>
          </p:cNvSpPr>
          <p:nvPr/>
        </p:nvSpPr>
        <p:spPr bwMode="auto">
          <a:xfrm>
            <a:off x="4787900" y="2708275"/>
            <a:ext cx="3311525" cy="9144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творчеством</a:t>
            </a:r>
          </a:p>
        </p:txBody>
      </p:sp>
    </p:spTree>
  </p:cSld>
  <p:clrMapOvr>
    <a:masterClrMapping/>
  </p:clrMapOvr>
  <p:transition>
    <p:cover dir="d"/>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116013" y="571500"/>
            <a:ext cx="6985000" cy="5881688"/>
          </a:xfrm>
          <a:prstGeom prst="rect">
            <a:avLst/>
          </a:prstGeom>
          <a:noFill/>
          <a:ln w="9525">
            <a:noFill/>
            <a:round/>
            <a:headEnd/>
            <a:tailEnd/>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altLang="ru-RU">
                <a:solidFill>
                  <a:srgbClr val="001018"/>
                </a:solidFill>
                <a:latin typeface="Comic Sans MS" pitchFamily="66" charset="0"/>
              </a:rPr>
              <a:t>.</a:t>
            </a:r>
            <a:endParaRPr lang="en-US" altLang="ru-RU">
              <a:solidFill>
                <a:srgbClr val="001018"/>
              </a:solidFill>
              <a:latin typeface="Comic Sans MS" pitchFamily="66" charset="0"/>
            </a:endParaRPr>
          </a:p>
          <a:p>
            <a:pPr>
              <a:spcBef>
                <a:spcPts val="11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ru-RU" altLang="ru-RU" sz="3600" b="1" u="sng">
              <a:solidFill>
                <a:srgbClr val="001018"/>
              </a:solidFill>
              <a:latin typeface="Comic Sans MS" pitchFamily="66" charset="0"/>
            </a:endParaRPr>
          </a:p>
          <a:p>
            <a:pPr>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ru-RU" altLang="ru-RU" sz="3600">
              <a:solidFill>
                <a:srgbClr val="001018"/>
              </a:solidFill>
              <a:latin typeface="Comic Sans MS" pitchFamily="66" charset="0"/>
            </a:endParaRPr>
          </a:p>
          <a:p>
            <a:pPr>
              <a:spcBef>
                <a:spcPts val="8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ru-RU" altLang="ru-RU" sz="3600">
                <a:solidFill>
                  <a:srgbClr val="001018"/>
                </a:solidFill>
                <a:latin typeface="Comic Sans MS" pitchFamily="66" charset="0"/>
              </a:rPr>
              <a:t>   </a:t>
            </a:r>
          </a:p>
        </p:txBody>
      </p:sp>
      <p:sp>
        <p:nvSpPr>
          <p:cNvPr id="65539" name="AutoShape 3"/>
          <p:cNvSpPr>
            <a:spLocks noChangeArrowheads="1"/>
          </p:cNvSpPr>
          <p:nvPr/>
        </p:nvSpPr>
        <p:spPr bwMode="auto">
          <a:xfrm>
            <a:off x="827088" y="188913"/>
            <a:ext cx="7920037" cy="1042987"/>
          </a:xfrm>
          <a:prstGeom prst="bevel">
            <a:avLst>
              <a:gd name="adj" fmla="val 12500"/>
            </a:avLst>
          </a:prstGeom>
          <a:solidFill>
            <a:srgbClr val="FBA61B"/>
          </a:solidFill>
          <a:ln w="9525">
            <a:solidFill>
              <a:schemeClr val="tx1"/>
            </a:solidFill>
            <a:miter lim="800000"/>
            <a:headEnd/>
            <a:tailEnd/>
          </a:ln>
        </p:spPr>
        <p:txBody>
          <a:bodyPr wrap="none" anchor="ctr"/>
          <a:lstStyle/>
          <a:p>
            <a:pPr algn="ctr"/>
            <a:r>
              <a:rPr lang="ru-RU" altLang="ru-RU" b="1"/>
              <a:t>Ведущая деятельность в зрелом возрасте</a:t>
            </a:r>
          </a:p>
        </p:txBody>
      </p:sp>
      <p:sp>
        <p:nvSpPr>
          <p:cNvPr id="65540" name="AutoShape 4"/>
          <p:cNvSpPr>
            <a:spLocks noChangeArrowheads="1"/>
          </p:cNvSpPr>
          <p:nvPr/>
        </p:nvSpPr>
        <p:spPr bwMode="auto">
          <a:xfrm>
            <a:off x="5003800" y="1412875"/>
            <a:ext cx="3886200" cy="4392613"/>
          </a:xfrm>
          <a:prstGeom prst="foldedCorner">
            <a:avLst>
              <a:gd name="adj" fmla="val 12500"/>
            </a:avLst>
          </a:prstGeom>
          <a:solidFill>
            <a:srgbClr val="FBFE8A"/>
          </a:solidFill>
          <a:ln w="9525">
            <a:solidFill>
              <a:schemeClr val="tx1"/>
            </a:solidFill>
            <a:round/>
            <a:headEnd/>
            <a:tailEnd/>
          </a:ln>
        </p:spPr>
        <p:txBody>
          <a:bodyPr wrap="none" anchor="ctr"/>
          <a:lstStyle/>
          <a:p>
            <a:pPr algn="ctr"/>
            <a:endParaRPr lang="ru-RU" altLang="ru-RU" sz="2000">
              <a:solidFill>
                <a:srgbClr val="001018"/>
              </a:solidFill>
            </a:endParaRPr>
          </a:p>
          <a:p>
            <a:pPr algn="ctr"/>
            <a:r>
              <a:rPr lang="ru-RU" altLang="ru-RU" sz="2000">
                <a:solidFill>
                  <a:srgbClr val="001018"/>
                </a:solidFill>
              </a:rPr>
              <a:t>Ступень зрелости и</a:t>
            </a:r>
          </a:p>
          <a:p>
            <a:pPr algn="ctr"/>
            <a:r>
              <a:rPr lang="ru-RU" altLang="ru-RU" sz="2000">
                <a:solidFill>
                  <a:srgbClr val="001018"/>
                </a:solidFill>
              </a:rPr>
              <a:t> одновременно некая вершина </a:t>
            </a:r>
          </a:p>
          <a:p>
            <a:pPr algn="ctr"/>
            <a:r>
              <a:rPr lang="ru-RU" altLang="ru-RU" sz="2000">
                <a:solidFill>
                  <a:srgbClr val="001018"/>
                </a:solidFill>
              </a:rPr>
              <a:t>этой зрелости - </a:t>
            </a:r>
            <a:r>
              <a:rPr lang="ru-RU" altLang="ru-RU" sz="2000" b="1" u="sng">
                <a:solidFill>
                  <a:srgbClr val="001018"/>
                </a:solidFill>
              </a:rPr>
              <a:t>акме</a:t>
            </a:r>
          </a:p>
          <a:p>
            <a:pPr algn="ctr"/>
            <a:r>
              <a:rPr lang="ru-RU" altLang="ru-RU" sz="2000">
                <a:solidFill>
                  <a:srgbClr val="001018"/>
                </a:solidFill>
              </a:rPr>
              <a:t>(греч.«вершина») – </a:t>
            </a:r>
          </a:p>
          <a:p>
            <a:pPr algn="ctr"/>
            <a:r>
              <a:rPr lang="ru-RU" altLang="ru-RU" sz="2000">
                <a:solidFill>
                  <a:srgbClr val="001018"/>
                </a:solidFill>
              </a:rPr>
              <a:t>многомерное состояние </a:t>
            </a:r>
          </a:p>
          <a:p>
            <a:pPr algn="ctr"/>
            <a:r>
              <a:rPr lang="ru-RU" altLang="ru-RU" sz="2000">
                <a:solidFill>
                  <a:srgbClr val="001018"/>
                </a:solidFill>
              </a:rPr>
              <a:t>человека, которое  хотя и</a:t>
            </a:r>
          </a:p>
          <a:p>
            <a:pPr algn="ctr"/>
            <a:r>
              <a:rPr lang="ru-RU" altLang="ru-RU" sz="2000">
                <a:solidFill>
                  <a:srgbClr val="001018"/>
                </a:solidFill>
              </a:rPr>
              <a:t> охватывает значительный </a:t>
            </a:r>
          </a:p>
          <a:p>
            <a:pPr algn="ctr"/>
            <a:r>
              <a:rPr lang="ru-RU" altLang="ru-RU" sz="2000">
                <a:solidFill>
                  <a:srgbClr val="001018"/>
                </a:solidFill>
              </a:rPr>
              <a:t>по временной протяженности</a:t>
            </a:r>
          </a:p>
          <a:p>
            <a:pPr algn="ctr"/>
            <a:r>
              <a:rPr lang="ru-RU" altLang="ru-RU" sz="2000">
                <a:solidFill>
                  <a:srgbClr val="001018"/>
                </a:solidFill>
              </a:rPr>
              <a:t> этап его жизни, никогда</a:t>
            </a:r>
          </a:p>
          <a:p>
            <a:pPr algn="ctr"/>
            <a:r>
              <a:rPr lang="ru-RU" altLang="ru-RU" sz="2000">
                <a:solidFill>
                  <a:srgbClr val="001018"/>
                </a:solidFill>
              </a:rPr>
              <a:t> не является статичным </a:t>
            </a:r>
          </a:p>
          <a:p>
            <a:pPr algn="ctr"/>
            <a:r>
              <a:rPr lang="ru-RU" altLang="ru-RU" sz="2000">
                <a:solidFill>
                  <a:srgbClr val="001018"/>
                </a:solidFill>
              </a:rPr>
              <a:t>образованием и отличается </a:t>
            </a:r>
          </a:p>
          <a:p>
            <a:pPr algn="ctr"/>
            <a:r>
              <a:rPr lang="ru-RU" altLang="ru-RU" sz="2000">
                <a:solidFill>
                  <a:srgbClr val="001018"/>
                </a:solidFill>
              </a:rPr>
              <a:t>большей или меньшей </a:t>
            </a:r>
          </a:p>
          <a:p>
            <a:pPr algn="ctr"/>
            <a:r>
              <a:rPr lang="ru-RU" altLang="ru-RU" sz="2000">
                <a:solidFill>
                  <a:srgbClr val="001018"/>
                </a:solidFill>
              </a:rPr>
              <a:t>вариативностью и</a:t>
            </a:r>
          </a:p>
          <a:p>
            <a:pPr algn="ctr"/>
            <a:r>
              <a:rPr lang="ru-RU" altLang="ru-RU" sz="2000">
                <a:solidFill>
                  <a:srgbClr val="001018"/>
                </a:solidFill>
              </a:rPr>
              <a:t> изменчивостью</a:t>
            </a:r>
          </a:p>
        </p:txBody>
      </p:sp>
      <p:sp>
        <p:nvSpPr>
          <p:cNvPr id="65541" name="AutoShape 5"/>
          <p:cNvSpPr>
            <a:spLocks noChangeArrowheads="1"/>
          </p:cNvSpPr>
          <p:nvPr/>
        </p:nvSpPr>
        <p:spPr bwMode="auto">
          <a:xfrm>
            <a:off x="755650" y="1412875"/>
            <a:ext cx="3887788" cy="4392613"/>
          </a:xfrm>
          <a:prstGeom prst="foldedCorner">
            <a:avLst>
              <a:gd name="adj" fmla="val 12500"/>
            </a:avLst>
          </a:prstGeom>
          <a:solidFill>
            <a:srgbClr val="FBFE8A"/>
          </a:solidFill>
          <a:ln w="9525">
            <a:solidFill>
              <a:schemeClr val="tx1"/>
            </a:solidFill>
            <a:round/>
            <a:headEnd/>
            <a:tailEnd/>
          </a:ln>
        </p:spPr>
        <p:txBody>
          <a:bodyPr wrap="none" anchor="ctr"/>
          <a:lstStyle/>
          <a:p>
            <a:pPr algn="ctr"/>
            <a:r>
              <a:rPr lang="ru-RU" altLang="ru-RU" sz="2000"/>
              <a:t>С позиции акмеологии</a:t>
            </a:r>
          </a:p>
          <a:p>
            <a:pPr algn="ctr"/>
            <a:r>
              <a:rPr lang="ru-RU" altLang="ru-RU" sz="2000"/>
              <a:t> ведущей деятельностью </a:t>
            </a:r>
          </a:p>
          <a:p>
            <a:pPr algn="ctr"/>
            <a:r>
              <a:rPr lang="ru-RU" altLang="ru-RU" sz="2000"/>
              <a:t>в зрелом возрасте можно </a:t>
            </a:r>
          </a:p>
          <a:p>
            <a:pPr algn="ctr"/>
            <a:r>
              <a:rPr lang="ru-RU" altLang="ru-RU" sz="2000"/>
              <a:t>считать максимальную</a:t>
            </a:r>
          </a:p>
          <a:p>
            <a:pPr algn="ctr"/>
            <a:r>
              <a:rPr lang="ru-RU" altLang="ru-RU" sz="2000"/>
              <a:t> реализацию сущностных сил</a:t>
            </a:r>
          </a:p>
          <a:p>
            <a:pPr algn="ctr"/>
            <a:r>
              <a:rPr lang="ru-RU" altLang="ru-RU" sz="2000"/>
              <a:t> человека в ходе активного </a:t>
            </a:r>
          </a:p>
          <a:p>
            <a:pPr algn="ctr"/>
            <a:r>
              <a:rPr lang="ru-RU" altLang="ru-RU" sz="2000"/>
              <a:t>включения в трудовую</a:t>
            </a:r>
          </a:p>
          <a:p>
            <a:pPr algn="ctr"/>
            <a:r>
              <a:rPr lang="ru-RU" altLang="ru-RU" sz="2000"/>
              <a:t>деятельность, шире –</a:t>
            </a:r>
          </a:p>
          <a:p>
            <a:pPr algn="ctr"/>
            <a:r>
              <a:rPr lang="ru-RU" altLang="ru-RU" sz="2000"/>
              <a:t> в производительную</a:t>
            </a:r>
          </a:p>
          <a:p>
            <a:pPr algn="ctr"/>
            <a:r>
              <a:rPr lang="ru-RU" altLang="ru-RU" sz="2000"/>
              <a:t> жизнь общества ( в самом</a:t>
            </a:r>
          </a:p>
          <a:p>
            <a:pPr algn="ctr"/>
            <a:r>
              <a:rPr lang="ru-RU" altLang="ru-RU" sz="2000"/>
              <a:t> широком смысле этого</a:t>
            </a:r>
          </a:p>
          <a:p>
            <a:pPr algn="ctr"/>
            <a:r>
              <a:rPr lang="ru-RU" altLang="ru-RU" sz="2000"/>
              <a:t> понятия).</a:t>
            </a:r>
          </a:p>
          <a:p>
            <a:pPr algn="ctr"/>
            <a:endParaRPr lang="ru-RU" altLang="ru-RU" sz="2000"/>
          </a:p>
        </p:txBody>
      </p:sp>
    </p:spTree>
  </p:cSld>
  <p:clrMapOvr>
    <a:masterClrMapping/>
  </p:clrMapOvr>
  <p:transition advTm="10240">
    <p:cover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4"/>
          <p:cNvSpPr>
            <a:spLocks noChangeArrowheads="1"/>
          </p:cNvSpPr>
          <p:nvPr/>
        </p:nvSpPr>
        <p:spPr bwMode="auto">
          <a:xfrm>
            <a:off x="7164388" y="188913"/>
            <a:ext cx="1763712" cy="1617662"/>
          </a:xfrm>
          <a:prstGeom prst="wedgeRoundRectCallout">
            <a:avLst>
              <a:gd name="adj1" fmla="val -60889"/>
              <a:gd name="adj2" fmla="val -40972"/>
              <a:gd name="adj3" fmla="val 16667"/>
            </a:avLst>
          </a:prstGeom>
          <a:solidFill>
            <a:srgbClr val="FBFE8A"/>
          </a:solidFill>
          <a:ln w="9525">
            <a:solidFill>
              <a:schemeClr val="tx1"/>
            </a:solidFill>
            <a:miter lim="800000"/>
            <a:headEnd/>
            <a:tailEnd/>
          </a:ln>
        </p:spPr>
        <p:txBody>
          <a:bodyPr/>
          <a:lstStyle/>
          <a:p>
            <a:pPr algn="ctr"/>
            <a:r>
              <a:rPr lang="ru-RU" altLang="ru-RU" sz="1200">
                <a:solidFill>
                  <a:schemeClr val="accent2"/>
                </a:solidFill>
              </a:rPr>
              <a:t>Анализ содержания и условий реализации сущностных сил в зрелости был осуществлен Е.Б.Старовойтенко. </a:t>
            </a:r>
            <a:br>
              <a:rPr lang="ru-RU" altLang="ru-RU" sz="1200">
                <a:solidFill>
                  <a:schemeClr val="accent2"/>
                </a:solidFill>
              </a:rPr>
            </a:br>
            <a:endParaRPr lang="ru-RU" altLang="ru-RU" sz="1200">
              <a:solidFill>
                <a:schemeClr val="accent2"/>
              </a:solidFill>
            </a:endParaRPr>
          </a:p>
        </p:txBody>
      </p:sp>
      <p:sp>
        <p:nvSpPr>
          <p:cNvPr id="66563" name="AutoShape 5"/>
          <p:cNvSpPr>
            <a:spLocks noChangeArrowheads="1"/>
          </p:cNvSpPr>
          <p:nvPr/>
        </p:nvSpPr>
        <p:spPr bwMode="auto">
          <a:xfrm>
            <a:off x="323850" y="188913"/>
            <a:ext cx="6697663" cy="1366837"/>
          </a:xfrm>
          <a:prstGeom prst="bevel">
            <a:avLst>
              <a:gd name="adj" fmla="val 12500"/>
            </a:avLst>
          </a:prstGeom>
          <a:solidFill>
            <a:srgbClr val="FBA61B"/>
          </a:solidFill>
          <a:ln w="9525">
            <a:solidFill>
              <a:schemeClr val="tx1"/>
            </a:solidFill>
            <a:miter lim="800000"/>
            <a:headEnd/>
            <a:tailEnd/>
          </a:ln>
        </p:spPr>
        <p:txBody>
          <a:bodyPr wrap="none" anchor="ctr"/>
          <a:lstStyle/>
          <a:p>
            <a:pPr algn="ctr"/>
            <a:endParaRPr lang="ru-RU" altLang="ru-RU" b="1">
              <a:solidFill>
                <a:schemeClr val="tx2"/>
              </a:solidFill>
            </a:endParaRPr>
          </a:p>
          <a:p>
            <a:pPr algn="ctr"/>
            <a:r>
              <a:rPr lang="ru-RU" altLang="ru-RU" b="1">
                <a:solidFill>
                  <a:schemeClr val="tx2"/>
                </a:solidFill>
              </a:rPr>
              <a:t>Многообразие проявлений личности </a:t>
            </a:r>
          </a:p>
          <a:p>
            <a:pPr algn="ctr"/>
            <a:r>
              <a:rPr lang="ru-RU" altLang="ru-RU" b="1">
                <a:solidFill>
                  <a:schemeClr val="tx2"/>
                </a:solidFill>
              </a:rPr>
              <a:t>определяются следующими факторами:</a:t>
            </a:r>
            <a:br>
              <a:rPr lang="ru-RU" altLang="ru-RU" b="1">
                <a:solidFill>
                  <a:schemeClr val="tx2"/>
                </a:solidFill>
              </a:rPr>
            </a:br>
            <a:endParaRPr lang="ru-RU" altLang="ru-RU" b="1">
              <a:solidFill>
                <a:schemeClr val="tx2"/>
              </a:solidFill>
            </a:endParaRPr>
          </a:p>
        </p:txBody>
      </p:sp>
      <p:sp>
        <p:nvSpPr>
          <p:cNvPr id="66564" name="AutoShape 6"/>
          <p:cNvSpPr>
            <a:spLocks noChangeArrowheads="1"/>
          </p:cNvSpPr>
          <p:nvPr/>
        </p:nvSpPr>
        <p:spPr bwMode="auto">
          <a:xfrm>
            <a:off x="250825" y="1989138"/>
            <a:ext cx="8281988" cy="4392612"/>
          </a:xfrm>
          <a:prstGeom prst="roundRect">
            <a:avLst>
              <a:gd name="adj" fmla="val 16667"/>
            </a:avLst>
          </a:prstGeom>
          <a:solidFill>
            <a:srgbClr val="FBFE8A"/>
          </a:solidFill>
          <a:ln w="9525">
            <a:solidFill>
              <a:schemeClr val="tx1"/>
            </a:solidFill>
            <a:round/>
            <a:headEnd/>
            <a:tailEnd/>
          </a:ln>
        </p:spPr>
        <p:txBody>
          <a:bodyPr wrap="none" anchor="ctr"/>
          <a:lstStyle/>
          <a:p>
            <a:endParaRPr lang="ru-RU" altLang="ru-RU" sz="1800"/>
          </a:p>
          <a:p>
            <a:r>
              <a:rPr lang="ru-RU" altLang="ru-RU" sz="1800"/>
              <a:t>1. Полнотой, глубиной, разносторонностью связей личности с обществом;</a:t>
            </a:r>
          </a:p>
          <a:p>
            <a:r>
              <a:rPr lang="ru-RU" altLang="ru-RU" sz="1800"/>
              <a:t>2. Активностью человека в освоении разных форм общественной</a:t>
            </a:r>
          </a:p>
          <a:p>
            <a:r>
              <a:rPr lang="ru-RU" altLang="ru-RU" sz="1800"/>
              <a:t> деятельности;</a:t>
            </a:r>
          </a:p>
          <a:p>
            <a:r>
              <a:rPr lang="ru-RU" altLang="ru-RU" sz="1800"/>
              <a:t>3. Эффективностью развития личности как субъекта общественной</a:t>
            </a:r>
          </a:p>
          <a:p>
            <a:r>
              <a:rPr lang="ru-RU" altLang="ru-RU" sz="1800"/>
              <a:t> деятельности и отношений;</a:t>
            </a:r>
          </a:p>
          <a:p>
            <a:r>
              <a:rPr lang="ru-RU" altLang="ru-RU" sz="1800"/>
              <a:t>4. Уровнем сознательной организации человеком своей общественной </a:t>
            </a:r>
          </a:p>
          <a:p>
            <a:r>
              <a:rPr lang="ru-RU" altLang="ru-RU" sz="1800"/>
              <a:t>жизни;</a:t>
            </a:r>
          </a:p>
          <a:p>
            <a:r>
              <a:rPr lang="ru-RU" altLang="ru-RU" sz="1800"/>
              <a:t>5. Мерой преломления во внутренних свойствах индивида </a:t>
            </a:r>
          </a:p>
          <a:p>
            <a:r>
              <a:rPr lang="ru-RU" altLang="ru-RU" sz="1800"/>
              <a:t>прогрессивных и регрессивных общественных тенденций;</a:t>
            </a:r>
          </a:p>
          <a:p>
            <a:r>
              <a:rPr lang="ru-RU" altLang="ru-RU" sz="1800"/>
              <a:t>6. Устойчивостью и объемом социально значимых позиций личности;</a:t>
            </a:r>
          </a:p>
          <a:p>
            <a:r>
              <a:rPr lang="ru-RU" altLang="ru-RU" sz="1800"/>
              <a:t>7. Уровнем продуктивности деятельности и масштабом перемен, </a:t>
            </a:r>
          </a:p>
          <a:p>
            <a:r>
              <a:rPr lang="ru-RU" altLang="ru-RU" sz="1800"/>
              <a:t>совершаемых человеком в общественных отношениях</a:t>
            </a:r>
          </a:p>
          <a:p>
            <a:r>
              <a:rPr lang="ru-RU" altLang="ru-RU" sz="1800"/>
              <a:t> и в собственной жизни.</a:t>
            </a:r>
          </a:p>
          <a:p>
            <a:endParaRPr lang="ru-RU" altLang="ru-RU" sz="1800"/>
          </a:p>
          <a:p>
            <a:endParaRPr lang="ru-RU" altLang="ru-RU" sz="1800"/>
          </a:p>
        </p:txBody>
      </p:sp>
    </p:spTree>
  </p:cSld>
  <p:clrMapOvr>
    <a:masterClrMapping/>
  </p:clrMapOvr>
  <p:transition>
    <p:cover dir="d"/>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WordArt 1"/>
          <p:cNvSpPr>
            <a:spLocks noChangeArrowheads="1" noChangeShapeType="1" noTextEdit="1"/>
          </p:cNvSpPr>
          <p:nvPr/>
        </p:nvSpPr>
        <p:spPr bwMode="auto">
          <a:xfrm>
            <a:off x="2195513" y="765175"/>
            <a:ext cx="5472112" cy="1584325"/>
          </a:xfrm>
          <a:prstGeom prst="rect">
            <a:avLst/>
          </a:prstGeom>
        </p:spPr>
        <p:txBody>
          <a:bodyPr wrap="none" fromWordArt="1">
            <a:prstTxWarp prst="textDeflate">
              <a:avLst>
                <a:gd name="adj" fmla="val 26227"/>
              </a:avLst>
            </a:prstTxWarp>
          </a:bodyPr>
          <a:lstStyle/>
          <a:p>
            <a:pPr algn="ctr"/>
            <a:endParaRPr lang="ru-RU" sz="3600" b="1" kern="10">
              <a:ln w="9360">
                <a:solidFill>
                  <a:srgbClr val="000000"/>
                </a:solidFill>
                <a:miter lim="800000"/>
                <a:headEnd/>
                <a:tailEnd/>
              </a:ln>
              <a:solidFill>
                <a:srgbClr val="FF0000"/>
              </a:solidFill>
              <a:latin typeface="Impact"/>
            </a:endParaRPr>
          </a:p>
        </p:txBody>
      </p:sp>
      <p:grpSp>
        <p:nvGrpSpPr>
          <p:cNvPr id="67587" name="Group 2"/>
          <p:cNvGrpSpPr>
            <a:grpSpLocks/>
          </p:cNvGrpSpPr>
          <p:nvPr/>
        </p:nvGrpSpPr>
        <p:grpSpPr bwMode="auto">
          <a:xfrm>
            <a:off x="6011863" y="1989138"/>
            <a:ext cx="2744787" cy="3144837"/>
            <a:chOff x="3581" y="1933"/>
            <a:chExt cx="2179" cy="2387"/>
          </a:xfrm>
        </p:grpSpPr>
        <p:pic>
          <p:nvPicPr>
            <p:cNvPr id="67590" name="Picture 3"/>
            <p:cNvPicPr>
              <a:picLocks noChangeAspect="1" noChangeArrowheads="1"/>
            </p:cNvPicPr>
            <p:nvPr/>
          </p:nvPicPr>
          <p:blipFill>
            <a:blip r:embed="rId3"/>
            <a:srcRect/>
            <a:stretch>
              <a:fillRect/>
            </a:stretch>
          </p:blipFill>
          <p:spPr bwMode="auto">
            <a:xfrm>
              <a:off x="4091" y="1933"/>
              <a:ext cx="1669" cy="2387"/>
            </a:xfrm>
            <a:prstGeom prst="rect">
              <a:avLst/>
            </a:prstGeom>
            <a:noFill/>
            <a:ln w="9525">
              <a:noFill/>
              <a:round/>
              <a:headEnd/>
              <a:tailEnd/>
            </a:ln>
          </p:spPr>
        </p:pic>
        <p:sp>
          <p:nvSpPr>
            <p:cNvPr id="67591" name="Text Box 4"/>
            <p:cNvSpPr txBox="1">
              <a:spLocks noChangeArrowheads="1"/>
            </p:cNvSpPr>
            <p:nvPr/>
          </p:nvSpPr>
          <p:spPr bwMode="auto">
            <a:xfrm>
              <a:off x="3581" y="1933"/>
              <a:ext cx="2179" cy="2387"/>
            </a:xfrm>
            <a:prstGeom prst="rect">
              <a:avLst/>
            </a:prstGeom>
            <a:noFill/>
            <a:ln w="9525">
              <a:noFill/>
              <a:round/>
              <a:headEnd/>
              <a:tailEnd/>
            </a:ln>
          </p:spPr>
          <p:txBody>
            <a:bodyPr wrap="none" anchor="ctr"/>
            <a:lstStyle/>
            <a:p>
              <a:endParaRPr lang="ru-RU" altLang="ru-RU" sz="1800">
                <a:latin typeface="Verdana" pitchFamily="34" charset="0"/>
              </a:endParaRPr>
            </a:p>
          </p:txBody>
        </p:sp>
      </p:grpSp>
      <p:sp>
        <p:nvSpPr>
          <p:cNvPr id="44037" name="Text Box 5"/>
          <p:cNvSpPr txBox="1">
            <a:spLocks noChangeArrowheads="1"/>
          </p:cNvSpPr>
          <p:nvPr/>
        </p:nvSpPr>
        <p:spPr bwMode="auto">
          <a:xfrm>
            <a:off x="539750" y="1773238"/>
            <a:ext cx="5357813" cy="4857750"/>
          </a:xfrm>
          <a:prstGeom prst="rect">
            <a:avLst/>
          </a:prstGeom>
          <a:noFill/>
          <a:ln w="9525">
            <a:noFill/>
            <a:round/>
            <a:headEnd/>
            <a:tailEnd/>
          </a:ln>
          <a:effectLst/>
        </p:spPr>
        <p:txBody>
          <a:bodyPr/>
          <a:lstStyle/>
          <a:p>
            <a:pP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atin typeface="Comic Sans MS" pitchFamily="66" charset="0"/>
              </a:rPr>
              <a:t>Люди этого периода начинают приспосабливаться к новой ролевой структуре, пытаясь справиться с потерями и воспользоваться выгодами этого десятилетия.</a:t>
            </a:r>
          </a:p>
          <a:p>
            <a:pP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atin typeface="Comic Sans MS" pitchFamily="66" charset="0"/>
              </a:rPr>
              <a:t>Потребность в передаче опыта в уважительном признании заслуг.</a:t>
            </a:r>
          </a:p>
          <a:p>
            <a:pP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b="1">
                <a:latin typeface="Comic Sans MS" pitchFamily="66" charset="0"/>
              </a:rPr>
              <a:t>Вид деятельности:</a:t>
            </a:r>
          </a:p>
          <a:p>
            <a:pPr>
              <a:spcBef>
                <a:spcPts val="8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atin typeface="Comic Sans MS" pitchFamily="66" charset="0"/>
              </a:rPr>
              <a:t>Общественно одобряемая</a:t>
            </a:r>
            <a:r>
              <a:rPr lang="ru-RU" sz="2800">
                <a:latin typeface="Comic Sans MS" pitchFamily="66" charset="0"/>
              </a:rPr>
              <a:t> </a:t>
            </a:r>
            <a:r>
              <a:rPr lang="ru-RU">
                <a:latin typeface="Comic Sans MS" pitchFamily="66" charset="0"/>
              </a:rPr>
              <a:t>деятельность.</a:t>
            </a:r>
            <a:r>
              <a:rPr lang="ru-RU" sz="2800">
                <a:latin typeface="Verdana" pitchFamily="34" charset="0"/>
              </a:rPr>
              <a:t> </a:t>
            </a:r>
            <a:endParaRPr lang="ru-RU" sz="2800" b="1">
              <a:solidFill>
                <a:srgbClr val="FFFFFF"/>
              </a:solidFill>
              <a:effectLst>
                <a:outerShdw blurRad="38100" dist="38100" dir="2700000" algn="tl">
                  <a:srgbClr val="C0C0C0"/>
                </a:outerShdw>
              </a:effectLst>
            </a:endParaRPr>
          </a:p>
        </p:txBody>
      </p:sp>
      <p:sp>
        <p:nvSpPr>
          <p:cNvPr id="34821" name="Заголовок 6"/>
          <p:cNvSpPr>
            <a:spLocks noGrp="1"/>
          </p:cNvSpPr>
          <p:nvPr>
            <p:ph type="title" idx="4294967295"/>
          </p:nvPr>
        </p:nvSpPr>
        <p:spPr>
          <a:xfrm>
            <a:off x="642938" y="714375"/>
            <a:ext cx="8183562" cy="1050925"/>
          </a:xfrm>
        </p:spPr>
        <p:txBody>
          <a:bodyPr anchor="b">
            <a:normAutofit fontScale="90000"/>
          </a:bodyPr>
          <a:lstStyle/>
          <a:p>
            <a:pPr eaLnBrk="1" hangingPunct="1">
              <a:defRPr/>
            </a:pPr>
            <a:r>
              <a:rPr lang="ru-RU" sz="6200">
                <a:solidFill>
                  <a:srgbClr val="85FFE0"/>
                </a:solidFill>
                <a:latin typeface="Monotype Corsiva" pitchFamily="66" charset="0"/>
              </a:rPr>
              <a:t>Пожилой возраст</a:t>
            </a:r>
            <a:br>
              <a:rPr lang="ru-RU" sz="6200">
                <a:solidFill>
                  <a:srgbClr val="85FFE0"/>
                </a:solidFill>
                <a:latin typeface="Monotype Corsiva" pitchFamily="66" charset="0"/>
              </a:rPr>
            </a:br>
            <a:r>
              <a:rPr lang="ru-RU" sz="5300">
                <a:solidFill>
                  <a:srgbClr val="85FFE0"/>
                </a:solidFill>
                <a:latin typeface="Monotype Corsiva" pitchFamily="66" charset="0"/>
              </a:rPr>
              <a:t>(с 55-60 до 75 лет)</a:t>
            </a:r>
          </a:p>
        </p:txBody>
      </p:sp>
    </p:spTree>
  </p:cSld>
  <p:clrMapOvr>
    <a:masterClrMapping/>
  </p:clrMapOvr>
  <p:transition advTm="10240">
    <p:cover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ru-RU" altLang="ru-RU" sz="2400" b="1" smtClean="0">
                <a:solidFill>
                  <a:schemeClr val="accent2"/>
                </a:solidFill>
              </a:rPr>
              <a:t>Предпенсионный возраст ( с 55 лет до выхода на пенсию)</a:t>
            </a:r>
            <a:br>
              <a:rPr lang="ru-RU" altLang="ru-RU" sz="2400" b="1" smtClean="0">
                <a:solidFill>
                  <a:schemeClr val="accent2"/>
                </a:solidFill>
              </a:rPr>
            </a:br>
            <a:endParaRPr lang="ru-RU" altLang="ru-RU" sz="2400" b="1" smtClean="0">
              <a:solidFill>
                <a:schemeClr val="accent2"/>
              </a:solidFill>
            </a:endParaRPr>
          </a:p>
        </p:txBody>
      </p:sp>
      <p:sp>
        <p:nvSpPr>
          <p:cNvPr id="68611" name="Rectangle 3"/>
          <p:cNvSpPr>
            <a:spLocks noGrp="1" noChangeArrowheads="1"/>
          </p:cNvSpPr>
          <p:nvPr>
            <p:ph type="body" idx="1"/>
          </p:nvPr>
        </p:nvSpPr>
        <p:spPr/>
        <p:txBody>
          <a:bodyPr/>
          <a:lstStyle/>
          <a:p>
            <a:pPr eaLnBrk="1" hangingPunct="1">
              <a:lnSpc>
                <a:spcPct val="80000"/>
              </a:lnSpc>
              <a:buFontTx/>
              <a:buNone/>
            </a:pPr>
            <a:r>
              <a:rPr lang="ru-RU" altLang="ru-RU" sz="2000" b="1" smtClean="0"/>
              <a:t>Социальная ситуация развития:</a:t>
            </a:r>
          </a:p>
          <a:p>
            <a:pPr eaLnBrk="1" hangingPunct="1">
              <a:lnSpc>
                <a:spcPct val="80000"/>
              </a:lnSpc>
            </a:pPr>
            <a:r>
              <a:rPr lang="ru-RU" altLang="ru-RU" sz="2000" smtClean="0"/>
              <a:t>Ожидание пенсии. </a:t>
            </a:r>
          </a:p>
          <a:p>
            <a:pPr eaLnBrk="1" hangingPunct="1">
              <a:lnSpc>
                <a:spcPct val="80000"/>
              </a:lnSpc>
            </a:pPr>
            <a:r>
              <a:rPr lang="ru-RU" altLang="ru-RU" sz="2000" smtClean="0"/>
              <a:t>Основные контакты еще носят больше производственный характер, когда, с одной стороны, коллеги могут ожидать, чтобы данный человек поскорее ушел с работы, а с другой стороны, человека не хотят отпускать.</a:t>
            </a:r>
          </a:p>
          <a:p>
            <a:pPr eaLnBrk="1" hangingPunct="1">
              <a:lnSpc>
                <a:spcPct val="80000"/>
              </a:lnSpc>
            </a:pPr>
            <a:r>
              <a:rPr lang="ru-RU" altLang="ru-RU" sz="2000" smtClean="0"/>
              <a:t>Отношения с родственниками, когда, с одной стороны, человек еще может в немалой степени обеспечивать свою семью, а с другой стороны, предчувствие своей скорой «ненужности», когда он перестанет много зарабатывать и будет получать свою «жалкую пенсию».</a:t>
            </a:r>
          </a:p>
          <a:p>
            <a:pPr eaLnBrk="1" hangingPunct="1">
              <a:lnSpc>
                <a:spcPct val="80000"/>
              </a:lnSpc>
            </a:pPr>
            <a:r>
              <a:rPr lang="ru-RU" altLang="ru-RU" sz="2000" smtClean="0"/>
              <a:t>Стремление воспитать, подготовить себе «достойную замену» на работе.</a:t>
            </a:r>
          </a:p>
          <a:p>
            <a:pPr eaLnBrk="1" hangingPunct="1">
              <a:lnSpc>
                <a:spcPct val="80000"/>
              </a:lnSpc>
              <a:buFontTx/>
              <a:buNone/>
            </a:pPr>
            <a:r>
              <a:rPr lang="ru-RU" altLang="ru-RU" sz="2000" smtClean="0"/>
              <a:t>.</a:t>
            </a:r>
          </a:p>
        </p:txBody>
      </p:sp>
    </p:spTree>
  </p:cSld>
  <p:clrMapOvr>
    <a:masterClrMapping/>
  </p:clrMapOvr>
  <p:transition>
    <p:cover dir="d"/>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ru-RU" altLang="ru-RU" b="1" smtClean="0">
                <a:solidFill>
                  <a:schemeClr val="accent2"/>
                </a:solidFill>
              </a:rPr>
              <a:t>Ведущая деятельность</a:t>
            </a:r>
          </a:p>
        </p:txBody>
      </p:sp>
      <p:sp>
        <p:nvSpPr>
          <p:cNvPr id="69635" name="Rectangle 3"/>
          <p:cNvSpPr>
            <a:spLocks noGrp="1" noChangeArrowheads="1"/>
          </p:cNvSpPr>
          <p:nvPr>
            <p:ph type="body" idx="1"/>
          </p:nvPr>
        </p:nvSpPr>
        <p:spPr/>
        <p:txBody>
          <a:bodyPr/>
          <a:lstStyle/>
          <a:p>
            <a:pPr eaLnBrk="1" hangingPunct="1">
              <a:lnSpc>
                <a:spcPct val="90000"/>
              </a:lnSpc>
            </a:pPr>
            <a:r>
              <a:rPr lang="ru-RU" altLang="ru-RU" sz="2400" smtClean="0"/>
              <a:t>Стремление «успеть» сделать то, что еще не успел (особенно в профессиональном плане), а также стремление оставить о себе «добрую память» на работе.</a:t>
            </a:r>
          </a:p>
          <a:p>
            <a:pPr eaLnBrk="1" hangingPunct="1">
              <a:lnSpc>
                <a:spcPct val="90000"/>
              </a:lnSpc>
            </a:pPr>
            <a:r>
              <a:rPr lang="ru-RU" altLang="ru-RU" sz="2400" smtClean="0"/>
              <a:t>Стремление передать свой опыт ученикам и последователям.</a:t>
            </a:r>
          </a:p>
          <a:p>
            <a:pPr eaLnBrk="1" hangingPunct="1">
              <a:lnSpc>
                <a:spcPct val="90000"/>
              </a:lnSpc>
            </a:pPr>
            <a:r>
              <a:rPr lang="ru-RU" altLang="ru-RU" sz="2400" smtClean="0"/>
              <a:t>При появлении внуков люди предпенсионного возраста как бы «разрываются» между работой и воспитанием своих внуков.</a:t>
            </a:r>
          </a:p>
          <a:p>
            <a:pPr eaLnBrk="1" hangingPunct="1">
              <a:lnSpc>
                <a:spcPct val="90000"/>
              </a:lnSpc>
            </a:pPr>
            <a:r>
              <a:rPr lang="ru-RU" altLang="ru-RU" sz="2400" smtClean="0"/>
              <a:t>К концу предпенсионного периода наблюдается стремление выбрать себе занятие на пенсии, как-то спланировать свою дальнейшую жизнь</a:t>
            </a:r>
          </a:p>
        </p:txBody>
      </p:sp>
    </p:spTree>
  </p:cSld>
  <p:clrMapOvr>
    <a:masterClrMapping/>
  </p:clrMapOvr>
  <p:transition>
    <p:cover dir="d"/>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ru-RU" altLang="ru-RU" sz="2400" b="1" smtClean="0">
                <a:solidFill>
                  <a:schemeClr val="accent2"/>
                </a:solidFill>
              </a:rPr>
              <a:t>Период выхода на пенсию (первые годы после выхода на пенсию) – это освоение новой социальной роли.</a:t>
            </a:r>
            <a:br>
              <a:rPr lang="ru-RU" altLang="ru-RU" sz="2400" b="1" smtClean="0">
                <a:solidFill>
                  <a:schemeClr val="accent2"/>
                </a:solidFill>
              </a:rPr>
            </a:br>
            <a:endParaRPr lang="ru-RU" altLang="ru-RU" sz="2400" b="1" smtClean="0">
              <a:solidFill>
                <a:schemeClr val="accent2"/>
              </a:solidFill>
            </a:endParaRPr>
          </a:p>
        </p:txBody>
      </p:sp>
      <p:sp>
        <p:nvSpPr>
          <p:cNvPr id="70659" name="Rectangle 3"/>
          <p:cNvSpPr>
            <a:spLocks noGrp="1" noChangeArrowheads="1"/>
          </p:cNvSpPr>
          <p:nvPr>
            <p:ph type="body" idx="1"/>
          </p:nvPr>
        </p:nvSpPr>
        <p:spPr/>
        <p:txBody>
          <a:bodyPr/>
          <a:lstStyle/>
          <a:p>
            <a:pPr eaLnBrk="1" hangingPunct="1">
              <a:lnSpc>
                <a:spcPct val="90000"/>
              </a:lnSpc>
            </a:pPr>
            <a:r>
              <a:rPr lang="ru-RU" altLang="ru-RU" sz="2400" smtClean="0"/>
              <a:t>Социальная ситуация развития:</a:t>
            </a:r>
          </a:p>
          <a:p>
            <a:pPr eaLnBrk="1" hangingPunct="1">
              <a:lnSpc>
                <a:spcPct val="90000"/>
              </a:lnSpc>
            </a:pPr>
            <a:r>
              <a:rPr lang="ru-RU" altLang="ru-RU" sz="2400" smtClean="0"/>
              <a:t>Старые контакты (с коллегами по работе) в первое время еще сохраняются, но в дальнейшем становятся все менее выраженными.</a:t>
            </a:r>
          </a:p>
          <a:p>
            <a:pPr eaLnBrk="1" hangingPunct="1">
              <a:lnSpc>
                <a:spcPct val="90000"/>
              </a:lnSpc>
            </a:pPr>
            <a:r>
              <a:rPr lang="ru-RU" altLang="ru-RU" sz="2400" smtClean="0"/>
              <a:t>В основном контакты с близкими людьми и родственниками (соответственно со стороны родственников требуется особая тактичность и внимание к еще «неопытным» пенсионерам).</a:t>
            </a:r>
          </a:p>
          <a:p>
            <a:pPr eaLnBrk="1" hangingPunct="1">
              <a:lnSpc>
                <a:spcPct val="90000"/>
              </a:lnSpc>
            </a:pPr>
            <a:r>
              <a:rPr lang="ru-RU" altLang="ru-RU" sz="2400" smtClean="0"/>
              <a:t>Постепенно появляются друзья-пенсионеры или даже другие, более молодые люди.</a:t>
            </a:r>
          </a:p>
          <a:p>
            <a:pPr eaLnBrk="1" hangingPunct="1">
              <a:lnSpc>
                <a:spcPct val="90000"/>
              </a:lnSpc>
            </a:pPr>
            <a:r>
              <a:rPr lang="ru-RU" altLang="ru-RU" sz="2400" smtClean="0"/>
              <a:t>Общение с детьми и внуками.</a:t>
            </a:r>
          </a:p>
          <a:p>
            <a:pPr eaLnBrk="1" hangingPunct="1">
              <a:lnSpc>
                <a:spcPct val="90000"/>
              </a:lnSpc>
            </a:pPr>
            <a:endParaRPr lang="ru-RU" altLang="ru-RU" sz="2400" smtClean="0"/>
          </a:p>
        </p:txBody>
      </p:sp>
    </p:spTree>
  </p:cSld>
  <p:clrMapOvr>
    <a:masterClrMapping/>
  </p:clrMapOvr>
  <p:transition>
    <p:cover dir="d"/>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ru-RU" altLang="ru-RU" b="1" smtClean="0">
                <a:solidFill>
                  <a:schemeClr val="accent2"/>
                </a:solidFill>
              </a:rPr>
              <a:t>Ведущая деятельность</a:t>
            </a:r>
          </a:p>
        </p:txBody>
      </p:sp>
      <p:sp>
        <p:nvSpPr>
          <p:cNvPr id="71683" name="Rectangle 3"/>
          <p:cNvSpPr>
            <a:spLocks noGrp="1" noChangeArrowheads="1"/>
          </p:cNvSpPr>
          <p:nvPr>
            <p:ph type="body" idx="1"/>
          </p:nvPr>
        </p:nvSpPr>
        <p:spPr/>
        <p:txBody>
          <a:bodyPr/>
          <a:lstStyle/>
          <a:p>
            <a:pPr eaLnBrk="1" hangingPunct="1">
              <a:lnSpc>
                <a:spcPct val="80000"/>
              </a:lnSpc>
            </a:pPr>
            <a:r>
              <a:rPr lang="ru-RU" altLang="ru-RU" sz="2400" smtClean="0"/>
              <a:t>Прежде всего, это «поиск себя» в новом качестве, проба своих сил в самых разных видах действительности ( в воспитании внуков, домашнем хозяйстве, хобби, новых отношениях и др.).</a:t>
            </a:r>
          </a:p>
          <a:p>
            <a:pPr eaLnBrk="1" hangingPunct="1">
              <a:lnSpc>
                <a:spcPct val="80000"/>
              </a:lnSpc>
            </a:pPr>
            <a:r>
              <a:rPr lang="ru-RU" altLang="ru-RU" sz="2400" smtClean="0"/>
              <a:t>Для части пенсионеров первое время на пенсии – это продолжение работы по своей основной профессии; в этом случае у работающего пенсионера значительно повышается чувство собственной значимости.</a:t>
            </a:r>
          </a:p>
          <a:p>
            <a:pPr eaLnBrk="1" hangingPunct="1">
              <a:lnSpc>
                <a:spcPct val="80000"/>
              </a:lnSpc>
            </a:pPr>
            <a:r>
              <a:rPr lang="ru-RU" altLang="ru-RU" sz="2400" smtClean="0"/>
              <a:t>Все более усиливающееся стремление «поучать» или даже «стыдить» людей более молодого возраста.</a:t>
            </a:r>
          </a:p>
          <a:p>
            <a:pPr eaLnBrk="1" hangingPunct="1">
              <a:lnSpc>
                <a:spcPct val="80000"/>
              </a:lnSpc>
            </a:pPr>
            <a:r>
              <a:rPr lang="ru-RU" altLang="ru-RU" sz="2400" smtClean="0"/>
              <a:t>Для части пенсионеров это может быть стремление спокойно осмыслить всю прожитую жизнь (написание мемуаров, обмен опытом или переживаниями).</a:t>
            </a:r>
          </a:p>
        </p:txBody>
      </p:sp>
    </p:spTree>
  </p:cSld>
  <p:clrMapOvr>
    <a:masterClrMapping/>
  </p:clrMapOvr>
  <p:transition>
    <p:cover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14"/>
          <p:cNvSpPr>
            <a:spLocks noChangeArrowheads="1"/>
          </p:cNvSpPr>
          <p:nvPr/>
        </p:nvSpPr>
        <p:spPr bwMode="auto">
          <a:xfrm>
            <a:off x="2843213" y="3429000"/>
            <a:ext cx="6156325" cy="914400"/>
          </a:xfrm>
          <a:prstGeom prst="star24">
            <a:avLst>
              <a:gd name="adj" fmla="val 37500"/>
            </a:avLst>
          </a:prstGeom>
          <a:solidFill>
            <a:schemeClr val="accent1"/>
          </a:solidFill>
          <a:ln w="9525">
            <a:solidFill>
              <a:schemeClr val="tx1"/>
            </a:solidFill>
            <a:miter lim="800000"/>
            <a:headEnd/>
            <a:tailEnd/>
          </a:ln>
        </p:spPr>
        <p:txBody>
          <a:bodyPr wrap="none" anchor="ctr"/>
          <a:lstStyle/>
          <a:p>
            <a:pPr algn="ctr"/>
            <a:r>
              <a:rPr lang="ru-RU" altLang="ru-RU" sz="1800"/>
              <a:t>Факторы развития</a:t>
            </a:r>
          </a:p>
        </p:txBody>
      </p:sp>
      <p:sp>
        <p:nvSpPr>
          <p:cNvPr id="8195" name="AutoShape 4"/>
          <p:cNvSpPr>
            <a:spLocks noChangeArrowheads="1"/>
          </p:cNvSpPr>
          <p:nvPr/>
        </p:nvSpPr>
        <p:spPr bwMode="auto">
          <a:xfrm>
            <a:off x="468313" y="260350"/>
            <a:ext cx="8064500" cy="1008063"/>
          </a:xfrm>
          <a:prstGeom prst="bevel">
            <a:avLst>
              <a:gd name="adj" fmla="val 12500"/>
            </a:avLst>
          </a:prstGeom>
          <a:solidFill>
            <a:srgbClr val="FBA61B"/>
          </a:solidFill>
          <a:ln w="9525">
            <a:solidFill>
              <a:schemeClr val="tx1"/>
            </a:solidFill>
            <a:miter lim="800000"/>
            <a:headEnd/>
            <a:tailEnd/>
          </a:ln>
        </p:spPr>
        <p:txBody>
          <a:bodyPr wrap="none" anchor="ctr"/>
          <a:lstStyle/>
          <a:p>
            <a:pPr algn="ctr"/>
            <a:r>
              <a:rPr lang="ru-RU" altLang="ru-RU" b="1"/>
              <a:t> Ключевым  понятием в возрастной психологии </a:t>
            </a:r>
          </a:p>
          <a:p>
            <a:pPr algn="ctr"/>
            <a:r>
              <a:rPr lang="ru-RU" altLang="ru-RU" b="1"/>
              <a:t>является «развитие».</a:t>
            </a:r>
          </a:p>
        </p:txBody>
      </p:sp>
      <p:sp>
        <p:nvSpPr>
          <p:cNvPr id="8196" name="AutoShape 5"/>
          <p:cNvSpPr>
            <a:spLocks noChangeArrowheads="1"/>
          </p:cNvSpPr>
          <p:nvPr/>
        </p:nvSpPr>
        <p:spPr bwMode="auto">
          <a:xfrm>
            <a:off x="2987675" y="4149725"/>
            <a:ext cx="3671888" cy="24257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sz="1200" b="1">
                <a:solidFill>
                  <a:schemeClr val="accent2"/>
                </a:solidFill>
              </a:rPr>
              <a:t>Наследственность</a:t>
            </a:r>
            <a:r>
              <a:rPr lang="ru-RU" altLang="ru-RU" sz="1200"/>
              <a:t> является ведущим</a:t>
            </a:r>
          </a:p>
          <a:p>
            <a:pPr algn="ctr"/>
            <a:r>
              <a:rPr lang="ru-RU" altLang="ru-RU" sz="1200"/>
              <a:t>фактором в теориях преформизма,</a:t>
            </a:r>
          </a:p>
          <a:p>
            <a:pPr algn="ctr"/>
            <a:r>
              <a:rPr lang="ru-RU" altLang="ru-RU" sz="1200"/>
              <a:t> рекапитуляции, созревания.</a:t>
            </a:r>
          </a:p>
          <a:p>
            <a:pPr algn="ctr"/>
            <a:r>
              <a:rPr lang="ru-RU" altLang="ru-RU" sz="1200"/>
              <a:t>Преформизм – концепция  психического развития,</a:t>
            </a:r>
          </a:p>
          <a:p>
            <a:pPr algn="ctr"/>
            <a:r>
              <a:rPr lang="ru-RU" altLang="ru-RU" sz="1200"/>
              <a:t> согласно  которой все свойства и характеристики</a:t>
            </a:r>
          </a:p>
          <a:p>
            <a:pPr algn="ctr"/>
            <a:r>
              <a:rPr lang="ru-RU" altLang="ru-RU" sz="1200"/>
              <a:t> индивида в его зрелой  форме заданы и </a:t>
            </a:r>
          </a:p>
          <a:p>
            <a:pPr algn="ctr"/>
            <a:r>
              <a:rPr lang="ru-RU" altLang="ru-RU" sz="1200"/>
              <a:t>предопределены с момента  зачатия и </a:t>
            </a:r>
          </a:p>
          <a:p>
            <a:pPr algn="ctr"/>
            <a:r>
              <a:rPr lang="ru-RU" altLang="ru-RU" sz="1200"/>
              <a:t>присутствуют уже  в клетках  зародыша. </a:t>
            </a:r>
          </a:p>
          <a:p>
            <a:pPr algn="ctr"/>
            <a:r>
              <a:rPr lang="ru-RU" altLang="ru-RU" sz="1200"/>
              <a:t>Ст.Холл – теория рекапитуляции и ее влияние</a:t>
            </a:r>
          </a:p>
          <a:p>
            <a:pPr algn="ctr"/>
            <a:r>
              <a:rPr lang="ru-RU" altLang="ru-RU" sz="1200"/>
              <a:t> на З.Фрейда, А.Гезелла, Ж.Пиаже,  Э.Эриксона.</a:t>
            </a:r>
          </a:p>
          <a:p>
            <a:pPr algn="ctr"/>
            <a:r>
              <a:rPr lang="ru-RU" altLang="ru-RU" sz="1200"/>
              <a:t> Классический вариант теории созревания –</a:t>
            </a:r>
          </a:p>
          <a:p>
            <a:pPr algn="ctr"/>
            <a:r>
              <a:rPr lang="ru-RU" altLang="ru-RU" sz="1200"/>
              <a:t> теория трех ступеней К.Бюлера.</a:t>
            </a:r>
          </a:p>
          <a:p>
            <a:pPr algn="ctr"/>
            <a:endParaRPr lang="ru-RU" altLang="ru-RU" sz="1200"/>
          </a:p>
        </p:txBody>
      </p:sp>
      <p:sp>
        <p:nvSpPr>
          <p:cNvPr id="8197" name="AutoShape 6"/>
          <p:cNvSpPr>
            <a:spLocks noChangeArrowheads="1"/>
          </p:cNvSpPr>
          <p:nvPr/>
        </p:nvSpPr>
        <p:spPr bwMode="auto">
          <a:xfrm>
            <a:off x="395288" y="4149725"/>
            <a:ext cx="2305050" cy="2425700"/>
          </a:xfrm>
          <a:prstGeom prst="roundRect">
            <a:avLst>
              <a:gd name="adj" fmla="val 16667"/>
            </a:avLst>
          </a:prstGeom>
          <a:solidFill>
            <a:srgbClr val="FBFE8A"/>
          </a:solidFill>
          <a:ln w="9525">
            <a:solidFill>
              <a:schemeClr val="tx1"/>
            </a:solidFill>
            <a:round/>
            <a:headEnd/>
            <a:tailEnd/>
          </a:ln>
        </p:spPr>
        <p:txBody>
          <a:bodyPr wrap="none" anchor="ctr"/>
          <a:lstStyle/>
          <a:p>
            <a:pPr marL="457200" indent="-457200" algn="ctr"/>
            <a:r>
              <a:rPr lang="ru-RU" altLang="ru-RU" sz="1200"/>
              <a:t>Существуют две точки зрения </a:t>
            </a:r>
          </a:p>
          <a:p>
            <a:pPr marL="457200" indent="-457200" algn="ctr"/>
            <a:r>
              <a:rPr lang="ru-RU" altLang="ru-RU" sz="1200"/>
              <a:t>на процесс развития  ребёнка</a:t>
            </a:r>
          </a:p>
          <a:p>
            <a:pPr marL="457200" indent="-457200" algn="ctr"/>
            <a:r>
              <a:rPr lang="ru-RU" altLang="ru-RU" sz="1200"/>
              <a:t> в целом:</a:t>
            </a:r>
          </a:p>
          <a:p>
            <a:pPr marL="457200" indent="-457200" algn="ctr"/>
            <a:r>
              <a:rPr lang="ru-RU" altLang="ru-RU" sz="1200"/>
              <a:t>1.Процесс развития </a:t>
            </a:r>
          </a:p>
          <a:p>
            <a:pPr marL="457200" indent="-457200" algn="ctr"/>
            <a:r>
              <a:rPr lang="ru-RU" altLang="ru-RU" sz="1200"/>
              <a:t>непрерывен;</a:t>
            </a:r>
          </a:p>
          <a:p>
            <a:pPr marL="457200" indent="-457200" algn="ctr"/>
            <a:r>
              <a:rPr lang="ru-RU" altLang="ru-RU" sz="1200"/>
              <a:t> 2.Процесс развития дискретен.</a:t>
            </a:r>
          </a:p>
        </p:txBody>
      </p:sp>
      <p:sp>
        <p:nvSpPr>
          <p:cNvPr id="8198" name="AutoShape 8"/>
          <p:cNvSpPr>
            <a:spLocks noChangeArrowheads="1"/>
          </p:cNvSpPr>
          <p:nvPr/>
        </p:nvSpPr>
        <p:spPr bwMode="auto">
          <a:xfrm>
            <a:off x="6877050" y="4076700"/>
            <a:ext cx="1871663" cy="24257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sz="1200" b="1">
                <a:solidFill>
                  <a:schemeClr val="accent2"/>
                </a:solidFill>
              </a:rPr>
              <a:t>Среда </a:t>
            </a:r>
            <a:r>
              <a:rPr lang="ru-RU" altLang="ru-RU" sz="1200"/>
              <a:t>является </a:t>
            </a:r>
          </a:p>
          <a:p>
            <a:pPr algn="ctr"/>
            <a:r>
              <a:rPr lang="ru-RU" altLang="ru-RU" sz="1200"/>
              <a:t>ведущим фактором</a:t>
            </a:r>
          </a:p>
          <a:p>
            <a:pPr algn="ctr"/>
            <a:r>
              <a:rPr lang="ru-RU" altLang="ru-RU" sz="1200"/>
              <a:t>в теориях </a:t>
            </a:r>
          </a:p>
          <a:p>
            <a:pPr algn="ctr"/>
            <a:r>
              <a:rPr lang="ru-RU" altLang="ru-RU" sz="1200"/>
              <a:t>ассоцианизма, </a:t>
            </a:r>
          </a:p>
          <a:p>
            <a:pPr algn="ctr"/>
            <a:r>
              <a:rPr lang="ru-RU" altLang="ru-RU" sz="1200"/>
              <a:t>бихевиоризма. </a:t>
            </a:r>
          </a:p>
          <a:p>
            <a:pPr algn="ctr"/>
            <a:r>
              <a:rPr lang="ru-RU" altLang="ru-RU" sz="1200"/>
              <a:t>в теории экологических</a:t>
            </a:r>
          </a:p>
          <a:p>
            <a:pPr algn="ctr"/>
            <a:r>
              <a:rPr lang="ru-RU" altLang="ru-RU" sz="1200"/>
              <a:t> систем.</a:t>
            </a:r>
          </a:p>
          <a:p>
            <a:pPr algn="ctr"/>
            <a:r>
              <a:rPr lang="ru-RU" altLang="ru-RU" sz="1200"/>
              <a:t>теории конвергенции</a:t>
            </a:r>
          </a:p>
          <a:p>
            <a:pPr algn="ctr"/>
            <a:r>
              <a:rPr lang="ru-RU" altLang="ru-RU" sz="1200"/>
              <a:t> двух  факторов.</a:t>
            </a:r>
          </a:p>
        </p:txBody>
      </p:sp>
      <p:sp>
        <p:nvSpPr>
          <p:cNvPr id="8199" name="AutoShape 9"/>
          <p:cNvSpPr>
            <a:spLocks noChangeArrowheads="1"/>
          </p:cNvSpPr>
          <p:nvPr/>
        </p:nvSpPr>
        <p:spPr bwMode="auto">
          <a:xfrm rot="5400000">
            <a:off x="468313" y="1412875"/>
            <a:ext cx="2232025" cy="2232025"/>
          </a:xfrm>
          <a:prstGeom prst="wedgeRoundRectCallout">
            <a:avLst>
              <a:gd name="adj1" fmla="val -72690"/>
              <a:gd name="adj2" fmla="val -26032"/>
              <a:gd name="adj3" fmla="val 16667"/>
            </a:avLst>
          </a:prstGeom>
          <a:solidFill>
            <a:srgbClr val="FBFE8A"/>
          </a:solidFill>
          <a:ln w="9525">
            <a:solidFill>
              <a:schemeClr val="tx1"/>
            </a:solidFill>
            <a:miter lim="800000"/>
            <a:headEnd/>
            <a:tailEnd/>
          </a:ln>
        </p:spPr>
        <p:txBody>
          <a:bodyPr rot="10800000" vert="eaVert"/>
          <a:lstStyle/>
          <a:p>
            <a:pPr algn="ctr"/>
            <a:r>
              <a:rPr lang="ru-RU" altLang="ru-RU" sz="1200" b="1">
                <a:solidFill>
                  <a:schemeClr val="accent2"/>
                </a:solidFill>
              </a:rPr>
              <a:t>Развитие </a:t>
            </a:r>
            <a:r>
              <a:rPr lang="ru-RU" altLang="ru-RU" sz="1200"/>
              <a:t>– изменения, происходящие со временем в строении тела, психике и поведении человека в результате биологических процессов в организме и воздействий окружающей среды (Г.Крайг).</a:t>
            </a:r>
          </a:p>
        </p:txBody>
      </p:sp>
      <p:sp>
        <p:nvSpPr>
          <p:cNvPr id="8200" name="AutoShape 12"/>
          <p:cNvSpPr>
            <a:spLocks noChangeArrowheads="1"/>
          </p:cNvSpPr>
          <p:nvPr/>
        </p:nvSpPr>
        <p:spPr bwMode="auto">
          <a:xfrm rot="5400000">
            <a:off x="4787900" y="-171450"/>
            <a:ext cx="2303463" cy="5472113"/>
          </a:xfrm>
          <a:prstGeom prst="wedgeRoundRectCallout">
            <a:avLst>
              <a:gd name="adj1" fmla="val -58824"/>
              <a:gd name="adj2" fmla="val -37787"/>
              <a:gd name="adj3" fmla="val 16667"/>
            </a:avLst>
          </a:prstGeom>
          <a:solidFill>
            <a:srgbClr val="FBFE8A"/>
          </a:solidFill>
          <a:ln w="9525">
            <a:solidFill>
              <a:schemeClr val="tx1"/>
            </a:solidFill>
            <a:miter lim="800000"/>
            <a:headEnd/>
            <a:tailEnd/>
          </a:ln>
        </p:spPr>
        <p:txBody>
          <a:bodyPr rot="10800000" vert="eaVert"/>
          <a:lstStyle/>
          <a:p>
            <a:r>
              <a:rPr lang="ru-RU" altLang="ru-RU" sz="1200" b="1">
                <a:solidFill>
                  <a:schemeClr val="accent2"/>
                </a:solidFill>
              </a:rPr>
              <a:t>В отечественной психологии «развитие»</a:t>
            </a:r>
            <a:r>
              <a:rPr lang="ru-RU" altLang="ru-RU" sz="1200"/>
              <a:t> – это процесс необратимых, направленных и закономерных изменений, приводящий к возникновению количественных, качественных и структурных преобразований психики и поведения</a:t>
            </a:r>
            <a:r>
              <a:rPr lang="ru-RU" altLang="ru-RU" sz="1800"/>
              <a:t> </a:t>
            </a:r>
            <a:r>
              <a:rPr lang="ru-RU" altLang="ru-RU" sz="1200"/>
              <a:t>человека. Развитие – процесс изменения психических функций и личности в целом под влиянием взаимодействия с другими людьми при овладении ведущей деятельностью. Развитие на разных этапах становления этого понятия рассматривалось как рост, созревание, совершенствование, дифференциация, научение, запечатление, социализация.</a:t>
            </a:r>
          </a:p>
          <a:p>
            <a:endParaRPr lang="ru-RU" altLang="ru-RU" sz="1200"/>
          </a:p>
          <a:p>
            <a:r>
              <a:rPr lang="ru-RU" altLang="ru-RU" sz="1200"/>
              <a:t>. </a:t>
            </a:r>
          </a:p>
        </p:txBody>
      </p:sp>
    </p:spTree>
  </p:cSld>
  <p:clrMapOvr>
    <a:masterClrMapping/>
  </p:clrMapOvr>
  <p:transition>
    <p:cover dir="d"/>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AutoShape 4"/>
          <p:cNvSpPr>
            <a:spLocks noChangeArrowheads="1"/>
          </p:cNvSpPr>
          <p:nvPr/>
        </p:nvSpPr>
        <p:spPr bwMode="auto">
          <a:xfrm>
            <a:off x="468313" y="404813"/>
            <a:ext cx="7777162" cy="609600"/>
          </a:xfrm>
          <a:prstGeom prst="ribbon">
            <a:avLst>
              <a:gd name="adj1" fmla="val 12500"/>
              <a:gd name="adj2" fmla="val 50000"/>
            </a:avLst>
          </a:prstGeom>
          <a:solidFill>
            <a:srgbClr val="FF9966"/>
          </a:solidFill>
          <a:ln w="9525">
            <a:solidFill>
              <a:srgbClr val="FF9933"/>
            </a:solidFill>
            <a:round/>
            <a:headEnd/>
            <a:tailEnd/>
          </a:ln>
        </p:spPr>
        <p:txBody>
          <a:bodyPr wrap="none" anchor="ctr"/>
          <a:lstStyle/>
          <a:p>
            <a:pPr algn="ctr"/>
            <a:r>
              <a:rPr lang="ru-RU" altLang="ru-RU">
                <a:latin typeface="Times New Roman" pitchFamily="18" charset="0"/>
                <a:cs typeface="Times New Roman" pitchFamily="18" charset="0"/>
              </a:rPr>
              <a:t>Пенсионный кризис</a:t>
            </a:r>
          </a:p>
        </p:txBody>
      </p:sp>
      <p:sp>
        <p:nvSpPr>
          <p:cNvPr id="72707" name="AutoShape 7"/>
          <p:cNvSpPr>
            <a:spLocks noChangeArrowheads="1"/>
          </p:cNvSpPr>
          <p:nvPr/>
        </p:nvSpPr>
        <p:spPr bwMode="auto">
          <a:xfrm>
            <a:off x="395288" y="4221163"/>
            <a:ext cx="8064500" cy="2305050"/>
          </a:xfrm>
          <a:prstGeom prst="roundRect">
            <a:avLst>
              <a:gd name="adj" fmla="val 16667"/>
            </a:avLst>
          </a:prstGeom>
          <a:solidFill>
            <a:srgbClr val="FFCC66"/>
          </a:solidFill>
          <a:ln w="9525">
            <a:solidFill>
              <a:srgbClr val="FF9933"/>
            </a:solidFill>
            <a:round/>
            <a:headEnd/>
            <a:tailEnd/>
          </a:ln>
        </p:spPr>
        <p:txBody>
          <a:bodyPr wrap="none" anchor="ctr"/>
          <a:lstStyle/>
          <a:p>
            <a:pPr algn="ctr"/>
            <a:r>
              <a:rPr lang="ru-RU" altLang="ru-RU" sz="1800"/>
              <a:t>Симптомы кризиса: нарушение привычного режима  и уклада жизни, </a:t>
            </a:r>
          </a:p>
          <a:p>
            <a:pPr algn="ctr"/>
            <a:r>
              <a:rPr lang="ru-RU" altLang="ru-RU" sz="1800"/>
              <a:t>нередко сочетающимся с острым ощущением противоречия между </a:t>
            </a:r>
          </a:p>
          <a:p>
            <a:pPr algn="ctr"/>
            <a:r>
              <a:rPr lang="ru-RU" altLang="ru-RU" sz="1800"/>
              <a:t>сохраняющейся трудоспособностью, возможностью принести</a:t>
            </a:r>
          </a:p>
          <a:p>
            <a:pPr algn="ctr"/>
            <a:r>
              <a:rPr lang="ru-RU" altLang="ru-RU" sz="1800"/>
              <a:t> пользу и их невостребованностью; ухудшение материального положения;</a:t>
            </a:r>
          </a:p>
          <a:p>
            <a:pPr algn="ctr"/>
            <a:r>
              <a:rPr lang="ru-RU" altLang="ru-RU" sz="1800"/>
              <a:t>более уединённый образ жизни; ускорение биологического старения; </a:t>
            </a:r>
          </a:p>
          <a:p>
            <a:pPr algn="ctr"/>
            <a:r>
              <a:rPr lang="ru-RU" altLang="ru-RU" sz="1800"/>
              <a:t>ухудщение состояния здоровья.</a:t>
            </a:r>
          </a:p>
        </p:txBody>
      </p:sp>
      <p:sp>
        <p:nvSpPr>
          <p:cNvPr id="72708" name="AutoShape 8"/>
          <p:cNvSpPr>
            <a:spLocks noChangeArrowheads="1"/>
          </p:cNvSpPr>
          <p:nvPr/>
        </p:nvSpPr>
        <p:spPr bwMode="auto">
          <a:xfrm>
            <a:off x="395288" y="2997200"/>
            <a:ext cx="8064500" cy="914400"/>
          </a:xfrm>
          <a:prstGeom prst="roundRect">
            <a:avLst>
              <a:gd name="adj" fmla="val 16667"/>
            </a:avLst>
          </a:prstGeom>
          <a:solidFill>
            <a:srgbClr val="FFCC66"/>
          </a:solidFill>
          <a:ln w="9525">
            <a:solidFill>
              <a:srgbClr val="FF9933"/>
            </a:solidFill>
            <a:round/>
            <a:headEnd/>
            <a:tailEnd/>
          </a:ln>
        </p:spPr>
        <p:txBody>
          <a:bodyPr wrap="none" anchor="ctr"/>
          <a:lstStyle/>
          <a:p>
            <a:pPr algn="ctr"/>
            <a:r>
              <a:rPr lang="ru-RU" altLang="ru-RU" sz="1800"/>
              <a:t>Восприятие нового статуса зависит от физического здоровья,</a:t>
            </a:r>
          </a:p>
          <a:p>
            <a:pPr algn="ctr"/>
            <a:r>
              <a:rPr lang="ru-RU" altLang="ru-RU" sz="1800"/>
              <a:t> экономического положения, отношения окружающих, потребности </a:t>
            </a:r>
          </a:p>
          <a:p>
            <a:pPr algn="ctr"/>
            <a:r>
              <a:rPr lang="ru-RU" altLang="ru-RU" sz="1800"/>
              <a:t>в удовлетворении, получаемом работой и т.д. </a:t>
            </a:r>
          </a:p>
        </p:txBody>
      </p:sp>
      <p:sp>
        <p:nvSpPr>
          <p:cNvPr id="72709" name="AutoShape 9"/>
          <p:cNvSpPr>
            <a:spLocks noChangeArrowheads="1"/>
          </p:cNvSpPr>
          <p:nvPr/>
        </p:nvSpPr>
        <p:spPr bwMode="auto">
          <a:xfrm>
            <a:off x="395288" y="1628775"/>
            <a:ext cx="8064500" cy="914400"/>
          </a:xfrm>
          <a:prstGeom prst="roundRect">
            <a:avLst>
              <a:gd name="adj" fmla="val 16667"/>
            </a:avLst>
          </a:prstGeom>
          <a:solidFill>
            <a:srgbClr val="FFCC66"/>
          </a:solidFill>
          <a:ln w="9525">
            <a:solidFill>
              <a:srgbClr val="FF9933"/>
            </a:solidFill>
            <a:round/>
            <a:headEnd/>
            <a:tailEnd/>
          </a:ln>
        </p:spPr>
        <p:txBody>
          <a:bodyPr wrap="none" anchor="ctr"/>
          <a:lstStyle/>
          <a:p>
            <a:pPr algn="ctr"/>
            <a:r>
              <a:rPr lang="ru-RU" altLang="ru-RU" sz="1800"/>
              <a:t>Уход на пенсию – это одно из самых значительных изменений</a:t>
            </a:r>
          </a:p>
          <a:p>
            <a:pPr algn="ctr"/>
            <a:r>
              <a:rPr lang="ru-RU" altLang="ru-RU" sz="1800"/>
              <a:t> статуса, происходящих в поздней взрослости.</a:t>
            </a:r>
          </a:p>
        </p:txBody>
      </p:sp>
    </p:spTree>
  </p:cSld>
  <p:clrMapOvr>
    <a:masterClrMapping/>
  </p:clrMapOvr>
  <p:transition>
    <p:cover dir="d"/>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468313" y="0"/>
            <a:ext cx="8229600" cy="561975"/>
          </a:xfrm>
        </p:spPr>
        <p:txBody>
          <a:bodyPr/>
          <a:lstStyle/>
          <a:p>
            <a:pPr algn="l" eaLnBrk="1" hangingPunct="1"/>
            <a:r>
              <a:rPr lang="ru-RU" altLang="ru-RU" sz="2000" b="1" smtClean="0">
                <a:solidFill>
                  <a:srgbClr val="CC0000"/>
                </a:solidFill>
              </a:rPr>
              <a:t/>
            </a:r>
            <a:br>
              <a:rPr lang="ru-RU" altLang="ru-RU" sz="2000" b="1" smtClean="0">
                <a:solidFill>
                  <a:srgbClr val="CC0000"/>
                </a:solidFill>
              </a:rPr>
            </a:br>
            <a:r>
              <a:rPr lang="ru-RU" altLang="ru-RU" sz="2400" b="1" smtClean="0">
                <a:solidFill>
                  <a:srgbClr val="CC0000"/>
                </a:solidFill>
              </a:rPr>
              <a:t>Варианты развития в период пенсионного кризиса.</a:t>
            </a:r>
          </a:p>
        </p:txBody>
      </p:sp>
      <p:graphicFrame>
        <p:nvGraphicFramePr>
          <p:cNvPr id="509996" name="Group 44"/>
          <p:cNvGraphicFramePr>
            <a:graphicFrameLocks noGrp="1"/>
          </p:cNvGraphicFramePr>
          <p:nvPr>
            <p:ph idx="4294967295"/>
          </p:nvPr>
        </p:nvGraphicFramePr>
        <p:xfrm>
          <a:off x="468313" y="908050"/>
          <a:ext cx="8218487" cy="4937125"/>
        </p:xfrm>
        <a:graphic>
          <a:graphicData uri="http://schemas.openxmlformats.org/drawingml/2006/table">
            <a:tbl>
              <a:tblPr/>
              <a:tblGrid>
                <a:gridCol w="2087562"/>
                <a:gridCol w="6130925"/>
              </a:tblGrid>
              <a:tr h="70094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rgbClr val="CC0000"/>
                          </a:solidFill>
                          <a:effectLst/>
                          <a:latin typeface="Arial" charset="0"/>
                          <a:cs typeface="Arial" charset="0"/>
                        </a:rPr>
                        <a:t>Вариант развития</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rgbClr val="CC0000"/>
                          </a:solidFill>
                          <a:effectLst/>
                          <a:latin typeface="Arial" charset="0"/>
                          <a:cs typeface="Arial" charset="0"/>
                        </a:rPr>
                        <a:t>Характеристика варианта</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00570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accent2"/>
                          </a:solidFill>
                          <a:effectLst/>
                          <a:latin typeface="Arial" charset="0"/>
                          <a:cs typeface="Arial" charset="0"/>
                        </a:rPr>
                        <a:t>Доживание</a:t>
                      </a:r>
                    </a:p>
                  </a:txBody>
                  <a:tcPr marT="45709" marB="4570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rgbClr val="800000"/>
                          </a:solidFill>
                          <a:effectLst/>
                          <a:latin typeface="Arial" charset="0"/>
                          <a:cs typeface="Arial" charset="0"/>
                        </a:rPr>
                        <a:t>Характеризуется полной потерей психологического будущего, жизненных перспектив</a:t>
                      </a:r>
                    </a:p>
                  </a:txBody>
                  <a:tcPr marT="45709" marB="4570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6152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accent2"/>
                          </a:solidFill>
                          <a:effectLst/>
                          <a:latin typeface="Arial" charset="0"/>
                          <a:cs typeface="Arial" charset="0"/>
                        </a:rPr>
                        <a:t>Смена ведущей деятельности</a:t>
                      </a:r>
                    </a:p>
                  </a:txBody>
                  <a:tcPr marT="45709" marB="4570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rgbClr val="800000"/>
                          </a:solidFill>
                          <a:effectLst/>
                          <a:latin typeface="Arial" charset="0"/>
                          <a:cs typeface="Arial" charset="0"/>
                        </a:rPr>
                        <a:t>Может означать резкое сокращение, но не полную утрату психологического будущего, нахождение человеком нового занятия, позволяющего удовлетворить определённые потребности</a:t>
                      </a:r>
                    </a:p>
                  </a:txBody>
                  <a:tcPr marT="45709" marB="4570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r>
              <a:tr h="16152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accent2"/>
                          </a:solidFill>
                          <a:effectLst/>
                          <a:latin typeface="Arial" charset="0"/>
                          <a:cs typeface="Arial" charset="0"/>
                        </a:rPr>
                        <a:t>Сохранение основного содержания жизни</a:t>
                      </a:r>
                    </a:p>
                  </a:txBody>
                  <a:tcPr marT="45709" marB="4570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rgbClr val="800000"/>
                          </a:solidFill>
                          <a:effectLst/>
                          <a:latin typeface="Arial" charset="0"/>
                          <a:cs typeface="Arial" charset="0"/>
                        </a:rPr>
                        <a:t>Фактическое продолжение периода зрелости, оно присуще творческим людям, когда главной стороной жизни является семья или какое-либо увлечение, не связанное с профессией.</a:t>
                      </a:r>
                    </a:p>
                  </a:txBody>
                  <a:tcPr marT="45709" marB="4570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99"/>
                    </a:solidFill>
                  </a:tcPr>
                </a:tc>
              </a:tr>
            </a:tbl>
          </a:graphicData>
        </a:graphic>
      </p:graphicFrame>
    </p:spTree>
  </p:cSld>
  <p:clrMapOvr>
    <a:masterClrMapping/>
  </p:clrMapOvr>
  <p:transition>
    <p:cover dir="d"/>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900113" y="1052513"/>
            <a:ext cx="4824412" cy="5286375"/>
          </a:xfrm>
          <a:prstGeom prst="rect">
            <a:avLst/>
          </a:prstGeom>
          <a:noFill/>
          <a:ln w="9525">
            <a:noFill/>
            <a:round/>
            <a:headEnd/>
            <a:tailEnd/>
          </a:ln>
          <a:effectLst/>
        </p:spPr>
        <p:txBody>
          <a:bodyPr anchor="b"/>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atin typeface="Comic Sans MS" pitchFamily="66" charset="0"/>
              </a:rPr>
              <a:t>Это период старения, представляющий собой генетически запрограммированный процесс, сопровождающийся определенными возрастными изменениями в организме: происходит постепенное ослабление, утрачивается живость тканей организма и т.д.</a:t>
            </a:r>
            <a:endParaRPr lang="ru-RU">
              <a:effectLst>
                <a:outerShdw blurRad="38100" dist="38100" dir="2700000" algn="tl">
                  <a:srgbClr val="C0C0C0"/>
                </a:outerShdw>
              </a:effectLst>
              <a:latin typeface="Comic Sans MS" pitchFamily="66" charset="0"/>
            </a:endParaRPr>
          </a:p>
        </p:txBody>
      </p:sp>
      <p:sp>
        <p:nvSpPr>
          <p:cNvPr id="74755" name="WordArt 11"/>
          <p:cNvSpPr>
            <a:spLocks noChangeArrowheads="1" noChangeShapeType="1" noTextEdit="1"/>
          </p:cNvSpPr>
          <p:nvPr/>
        </p:nvSpPr>
        <p:spPr bwMode="auto">
          <a:xfrm>
            <a:off x="714375" y="642938"/>
            <a:ext cx="7058025" cy="2160587"/>
          </a:xfrm>
          <a:prstGeom prst="rect">
            <a:avLst/>
          </a:prstGeom>
        </p:spPr>
        <p:txBody>
          <a:bodyPr wrap="none" fromWordArt="1">
            <a:prstTxWarp prst="textDoubleWave1">
              <a:avLst>
                <a:gd name="adj1" fmla="val 6481"/>
                <a:gd name="adj2" fmla="val 0"/>
              </a:avLst>
            </a:prstTxWarp>
          </a:bodyPr>
          <a:lstStyle/>
          <a:p>
            <a:pPr algn="ctr"/>
            <a:endParaRPr lang="ru-RU" sz="3600" kern="10" spc="-361">
              <a:ln w="12600">
                <a:solidFill>
                  <a:srgbClr val="000099"/>
                </a:solidFill>
                <a:miter lim="800000"/>
                <a:headEnd/>
                <a:tailEnd/>
              </a:ln>
              <a:solidFill>
                <a:srgbClr val="33CCFF"/>
              </a:solidFill>
              <a:effectLst>
                <a:outerShdw dist="125752" dir="18900000" algn="ctr" rotWithShape="0">
                  <a:srgbClr val="000099"/>
                </a:outerShdw>
              </a:effectLst>
              <a:latin typeface="Impact"/>
            </a:endParaRPr>
          </a:p>
        </p:txBody>
      </p:sp>
      <p:sp>
        <p:nvSpPr>
          <p:cNvPr id="74756" name="Заголовок 12"/>
          <p:cNvSpPr>
            <a:spLocks noGrp="1"/>
          </p:cNvSpPr>
          <p:nvPr>
            <p:ph type="title" idx="4294967295"/>
          </p:nvPr>
        </p:nvSpPr>
        <p:spPr>
          <a:xfrm>
            <a:off x="684213" y="549275"/>
            <a:ext cx="7972425" cy="1727200"/>
          </a:xfrm>
        </p:spPr>
        <p:txBody>
          <a:bodyPr anchor="b"/>
          <a:lstStyle/>
          <a:p>
            <a:pPr eaLnBrk="1" hangingPunct="1"/>
            <a:r>
              <a:rPr lang="ru-RU" altLang="ru-RU" sz="6600" smtClean="0">
                <a:solidFill>
                  <a:srgbClr val="85FFE0"/>
                </a:solidFill>
                <a:latin typeface="Monotype Corsiva" pitchFamily="66" charset="0"/>
              </a:rPr>
              <a:t>Старческий возраст</a:t>
            </a:r>
            <a:br>
              <a:rPr lang="ru-RU" altLang="ru-RU" sz="6600" smtClean="0">
                <a:solidFill>
                  <a:srgbClr val="85FFE0"/>
                </a:solidFill>
                <a:latin typeface="Monotype Corsiva" pitchFamily="66" charset="0"/>
              </a:rPr>
            </a:br>
            <a:r>
              <a:rPr lang="ru-RU" altLang="ru-RU" sz="6000" smtClean="0">
                <a:solidFill>
                  <a:srgbClr val="85FFE0"/>
                </a:solidFill>
                <a:latin typeface="Monotype Corsiva" pitchFamily="66" charset="0"/>
              </a:rPr>
              <a:t>(от 75 до 90 лет)</a:t>
            </a:r>
          </a:p>
        </p:txBody>
      </p:sp>
      <p:pic>
        <p:nvPicPr>
          <p:cNvPr id="74757" name="Picture 14" descr="C:\Documents and Settings\Алиса\Рабочий стол\235610.jpg"/>
          <p:cNvPicPr>
            <a:picLocks noChangeAspect="1" noChangeArrowheads="1"/>
          </p:cNvPicPr>
          <p:nvPr/>
        </p:nvPicPr>
        <p:blipFill>
          <a:blip r:embed="rId3"/>
          <a:srcRect/>
          <a:stretch>
            <a:fillRect/>
          </a:stretch>
        </p:blipFill>
        <p:spPr bwMode="auto">
          <a:xfrm>
            <a:off x="6084888" y="3500438"/>
            <a:ext cx="2643187" cy="1982787"/>
          </a:xfrm>
          <a:prstGeom prst="rect">
            <a:avLst/>
          </a:prstGeom>
          <a:noFill/>
          <a:ln w="9525">
            <a:noFill/>
            <a:miter lim="800000"/>
            <a:headEnd/>
            <a:tailEnd/>
          </a:ln>
        </p:spPr>
      </p:pic>
    </p:spTree>
  </p:cSld>
  <p:clrMapOvr>
    <a:masterClrMapping/>
  </p:clrMapOvr>
  <p:transition advTm="10240">
    <p:cover dir="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4"/>
          <p:cNvSpPr>
            <a:spLocks noChangeArrowheads="1"/>
          </p:cNvSpPr>
          <p:nvPr/>
        </p:nvSpPr>
        <p:spPr bwMode="auto">
          <a:xfrm>
            <a:off x="323850" y="404813"/>
            <a:ext cx="8496300" cy="1008062"/>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r>
              <a:rPr lang="ru-RU" altLang="ru-RU" b="1">
                <a:solidFill>
                  <a:schemeClr val="tx2"/>
                </a:solidFill>
              </a:rPr>
              <a:t>Социальная ситуация</a:t>
            </a:r>
          </a:p>
          <a:p>
            <a:pPr algn="ctr"/>
            <a:r>
              <a:rPr lang="ru-RU" altLang="ru-RU" b="1">
                <a:solidFill>
                  <a:schemeClr val="tx2"/>
                </a:solidFill>
              </a:rPr>
              <a:t> развития</a:t>
            </a:r>
          </a:p>
        </p:txBody>
      </p:sp>
      <p:sp>
        <p:nvSpPr>
          <p:cNvPr id="75779" name="AutoShape 5"/>
          <p:cNvSpPr>
            <a:spLocks noChangeArrowheads="1"/>
          </p:cNvSpPr>
          <p:nvPr/>
        </p:nvSpPr>
        <p:spPr bwMode="auto">
          <a:xfrm>
            <a:off x="539750" y="1773238"/>
            <a:ext cx="7920038" cy="4010025"/>
          </a:xfrm>
          <a:prstGeom prst="roundRect">
            <a:avLst>
              <a:gd name="adj" fmla="val 16667"/>
            </a:avLst>
          </a:prstGeom>
          <a:solidFill>
            <a:srgbClr val="FBFE8A"/>
          </a:solidFill>
          <a:ln w="9525">
            <a:solidFill>
              <a:schemeClr val="tx1"/>
            </a:solidFill>
            <a:round/>
            <a:headEnd/>
            <a:tailEnd/>
          </a:ln>
        </p:spPr>
        <p:txBody>
          <a:bodyPr wrap="none" anchor="ctr"/>
          <a:lstStyle/>
          <a:p>
            <a:pPr>
              <a:buFontTx/>
              <a:buChar char="•"/>
            </a:pPr>
            <a:r>
              <a:rPr lang="ru-RU" altLang="ru-RU"/>
              <a:t>Общение в основном с такими же старцами.</a:t>
            </a:r>
          </a:p>
          <a:p>
            <a:pPr>
              <a:buFontTx/>
              <a:buChar char="•"/>
            </a:pPr>
            <a:r>
              <a:rPr lang="ru-RU" altLang="ru-RU"/>
              <a:t>Общение с членами своей семьи, которые либо </a:t>
            </a:r>
          </a:p>
          <a:p>
            <a:r>
              <a:rPr lang="ru-RU" altLang="ru-RU"/>
              <a:t>эксплуатируют свободное время старика, </a:t>
            </a:r>
          </a:p>
          <a:p>
            <a:r>
              <a:rPr lang="ru-RU" altLang="ru-RU"/>
              <a:t>либо просто «опекают» его.</a:t>
            </a:r>
          </a:p>
          <a:p>
            <a:pPr>
              <a:buFontTx/>
              <a:buChar char="•"/>
            </a:pPr>
            <a:r>
              <a:rPr lang="ru-RU" altLang="ru-RU"/>
              <a:t>Некоторые пенсионеры находят для себя новые</a:t>
            </a:r>
          </a:p>
          <a:p>
            <a:r>
              <a:rPr lang="ru-RU" altLang="ru-RU"/>
              <a:t> контакты в общественной деятельности.</a:t>
            </a:r>
          </a:p>
          <a:p>
            <a:pPr>
              <a:buFontTx/>
              <a:buChar char="•"/>
            </a:pPr>
            <a:r>
              <a:rPr lang="ru-RU" altLang="ru-RU"/>
              <a:t>Для части пенсионеров меняется значение </a:t>
            </a:r>
          </a:p>
          <a:p>
            <a:r>
              <a:rPr lang="ru-RU" altLang="ru-RU"/>
              <a:t>отношений с другими людьми.</a:t>
            </a:r>
          </a:p>
          <a:p>
            <a:endParaRPr lang="ru-RU" altLang="ru-RU"/>
          </a:p>
        </p:txBody>
      </p:sp>
    </p:spTree>
  </p:cSld>
  <p:clrMapOvr>
    <a:masterClrMapping/>
  </p:clrMapOvr>
  <p:transition>
    <p:cover dir="d"/>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AutoShape 4"/>
          <p:cNvSpPr>
            <a:spLocks noChangeArrowheads="1"/>
          </p:cNvSpPr>
          <p:nvPr/>
        </p:nvSpPr>
        <p:spPr bwMode="auto">
          <a:xfrm>
            <a:off x="611188" y="188913"/>
            <a:ext cx="8137525" cy="936625"/>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endParaRPr lang="ru-RU" altLang="ru-RU" b="1"/>
          </a:p>
          <a:p>
            <a:pPr algn="ctr"/>
            <a:r>
              <a:rPr lang="ru-RU" altLang="ru-RU" b="1"/>
              <a:t>Ведущая деятельность:</a:t>
            </a:r>
          </a:p>
          <a:p>
            <a:pPr algn="ctr"/>
            <a:endParaRPr lang="ru-RU" altLang="ru-RU" b="1"/>
          </a:p>
        </p:txBody>
      </p:sp>
      <p:sp>
        <p:nvSpPr>
          <p:cNvPr id="76803" name="AutoShape 6"/>
          <p:cNvSpPr>
            <a:spLocks noChangeArrowheads="1"/>
          </p:cNvSpPr>
          <p:nvPr/>
        </p:nvSpPr>
        <p:spPr bwMode="auto">
          <a:xfrm>
            <a:off x="1619250" y="4724400"/>
            <a:ext cx="6696075" cy="1417638"/>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Для части стариков ведущей деятельностью</a:t>
            </a:r>
          </a:p>
          <a:p>
            <a:pPr algn="ctr"/>
            <a:r>
              <a:rPr lang="ru-RU" altLang="ru-RU"/>
              <a:t> может стать подготовка к смерти. </a:t>
            </a:r>
          </a:p>
          <a:p>
            <a:pPr algn="ctr"/>
            <a:endParaRPr lang="ru-RU" altLang="ru-RU"/>
          </a:p>
        </p:txBody>
      </p:sp>
      <p:sp>
        <p:nvSpPr>
          <p:cNvPr id="76804" name="AutoShape 7"/>
          <p:cNvSpPr>
            <a:spLocks noChangeArrowheads="1"/>
          </p:cNvSpPr>
          <p:nvPr/>
        </p:nvSpPr>
        <p:spPr bwMode="auto">
          <a:xfrm>
            <a:off x="1619250" y="2924175"/>
            <a:ext cx="6697663" cy="1417638"/>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Стремление всяческими путями подтвердить </a:t>
            </a:r>
          </a:p>
          <a:p>
            <a:pPr algn="ctr"/>
            <a:r>
              <a:rPr lang="ru-RU" altLang="ru-RU"/>
              <a:t>свое чувство собственного достоинства.</a:t>
            </a:r>
          </a:p>
          <a:p>
            <a:pPr algn="ctr"/>
            <a:endParaRPr lang="ru-RU" altLang="ru-RU"/>
          </a:p>
        </p:txBody>
      </p:sp>
      <p:sp>
        <p:nvSpPr>
          <p:cNvPr id="76805" name="AutoShape 8"/>
          <p:cNvSpPr>
            <a:spLocks noChangeArrowheads="1"/>
          </p:cNvSpPr>
          <p:nvPr/>
        </p:nvSpPr>
        <p:spPr bwMode="auto">
          <a:xfrm>
            <a:off x="1619250" y="1268413"/>
            <a:ext cx="6553200" cy="1417637"/>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a:t>Досуговое увлечение.</a:t>
            </a:r>
          </a:p>
        </p:txBody>
      </p:sp>
    </p:spTree>
  </p:cSld>
  <p:clrMapOvr>
    <a:masterClrMapping/>
  </p:clrMapOvr>
  <p:transition advTm="10240">
    <p:dissolv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AutoShape 4"/>
          <p:cNvSpPr>
            <a:spLocks noChangeArrowheads="1"/>
          </p:cNvSpPr>
          <p:nvPr/>
        </p:nvSpPr>
        <p:spPr bwMode="auto">
          <a:xfrm>
            <a:off x="2195513" y="188913"/>
            <a:ext cx="4321175" cy="908050"/>
          </a:xfrm>
          <a:prstGeom prst="bevel">
            <a:avLst>
              <a:gd name="adj" fmla="val 12500"/>
            </a:avLst>
          </a:prstGeom>
          <a:solidFill>
            <a:srgbClr val="FBA61B"/>
          </a:solidFill>
          <a:ln w="9525">
            <a:solidFill>
              <a:schemeClr val="tx1"/>
            </a:solidFill>
            <a:miter lim="800000"/>
            <a:headEnd/>
            <a:tailEnd/>
          </a:ln>
        </p:spPr>
        <p:txBody>
          <a:bodyPr wrap="none" anchor="ctr"/>
          <a:lstStyle/>
          <a:p>
            <a:pPr algn="ctr"/>
            <a:r>
              <a:rPr lang="ru-RU" altLang="ru-RU" b="1">
                <a:solidFill>
                  <a:schemeClr val="tx2"/>
                </a:solidFill>
              </a:rPr>
              <a:t>Теории старения</a:t>
            </a:r>
          </a:p>
        </p:txBody>
      </p:sp>
      <p:sp>
        <p:nvSpPr>
          <p:cNvPr id="77827" name="AutoShape 5"/>
          <p:cNvSpPr>
            <a:spLocks noChangeArrowheads="1"/>
          </p:cNvSpPr>
          <p:nvPr/>
        </p:nvSpPr>
        <p:spPr bwMode="auto">
          <a:xfrm>
            <a:off x="395288" y="1341438"/>
            <a:ext cx="2376487" cy="2089150"/>
          </a:xfrm>
          <a:prstGeom prst="roundRect">
            <a:avLst>
              <a:gd name="adj" fmla="val 16667"/>
            </a:avLst>
          </a:prstGeom>
          <a:solidFill>
            <a:srgbClr val="FBFE8A"/>
          </a:solidFill>
          <a:ln w="9525">
            <a:solidFill>
              <a:srgbClr val="FBA61B"/>
            </a:solidFill>
            <a:round/>
            <a:headEnd/>
            <a:tailEnd/>
          </a:ln>
        </p:spPr>
        <p:txBody>
          <a:bodyPr wrap="none" anchor="ctr"/>
          <a:lstStyle/>
          <a:p>
            <a:pPr algn="ctr"/>
            <a:r>
              <a:rPr lang="ru-RU" altLang="ru-RU" sz="1200" b="1">
                <a:solidFill>
                  <a:schemeClr val="accent2"/>
                </a:solidFill>
                <a:latin typeface="Times New Roman" pitchFamily="18" charset="0"/>
                <a:cs typeface="Times New Roman" pitchFamily="18" charset="0"/>
              </a:rPr>
              <a:t>Старость </a:t>
            </a:r>
          </a:p>
          <a:p>
            <a:pPr algn="ctr"/>
            <a:r>
              <a:rPr lang="ru-RU" altLang="ru-RU" sz="1200" b="1">
                <a:solidFill>
                  <a:schemeClr val="accent2"/>
                </a:solidFill>
                <a:latin typeface="Times New Roman" pitchFamily="18" charset="0"/>
                <a:cs typeface="Times New Roman" pitchFamily="18" charset="0"/>
              </a:rPr>
              <a:t>как биологическая проблема.</a:t>
            </a:r>
          </a:p>
          <a:p>
            <a:pPr algn="ctr"/>
            <a:r>
              <a:rPr lang="ru-RU" altLang="ru-RU" sz="1200">
                <a:latin typeface="Times New Roman" pitchFamily="18" charset="0"/>
                <a:cs typeface="Times New Roman" pitchFamily="18" charset="0"/>
              </a:rPr>
              <a:t>Старение рассматривается </a:t>
            </a:r>
          </a:p>
          <a:p>
            <a:pPr algn="ctr"/>
            <a:r>
              <a:rPr lang="ru-RU" altLang="ru-RU" sz="1200">
                <a:latin typeface="Times New Roman" pitchFamily="18" charset="0"/>
                <a:cs typeface="Times New Roman" pitchFamily="18" charset="0"/>
              </a:rPr>
              <a:t>как биологически</a:t>
            </a:r>
          </a:p>
          <a:p>
            <a:pPr algn="ctr"/>
            <a:r>
              <a:rPr lang="ru-RU" altLang="ru-RU" sz="1200">
                <a:latin typeface="Times New Roman" pitchFamily="18" charset="0"/>
                <a:cs typeface="Times New Roman" pitchFamily="18" charset="0"/>
              </a:rPr>
              <a:t> запрограммированный процесс</a:t>
            </a:r>
          </a:p>
          <a:p>
            <a:pPr algn="ctr"/>
            <a:r>
              <a:rPr lang="ru-RU" altLang="ru-RU" sz="1200">
                <a:latin typeface="Times New Roman" pitchFamily="18" charset="0"/>
                <a:cs typeface="Times New Roman" pitchFamily="18" charset="0"/>
              </a:rPr>
              <a:t> («программированное старение»)</a:t>
            </a:r>
          </a:p>
          <a:p>
            <a:pPr algn="ctr"/>
            <a:r>
              <a:rPr lang="ru-RU" altLang="ru-RU" sz="1200">
                <a:latin typeface="Times New Roman" pitchFamily="18" charset="0"/>
                <a:cs typeface="Times New Roman" pitchFamily="18" charset="0"/>
              </a:rPr>
              <a:t> или как результат повреждения</a:t>
            </a:r>
          </a:p>
          <a:p>
            <a:pPr algn="ctr"/>
            <a:r>
              <a:rPr lang="ru-RU" altLang="ru-RU" sz="1200">
                <a:latin typeface="Times New Roman" pitchFamily="18" charset="0"/>
                <a:cs typeface="Times New Roman" pitchFamily="18" charset="0"/>
              </a:rPr>
              <a:t> клеток организма </a:t>
            </a:r>
          </a:p>
          <a:p>
            <a:pPr algn="ctr"/>
            <a:r>
              <a:rPr lang="ru-RU" altLang="ru-RU" sz="1200">
                <a:latin typeface="Times New Roman" pitchFamily="18" charset="0"/>
                <a:cs typeface="Times New Roman" pitchFamily="18" charset="0"/>
              </a:rPr>
              <a:t>(«непрограммированное старение»)</a:t>
            </a:r>
          </a:p>
        </p:txBody>
      </p:sp>
      <p:sp>
        <p:nvSpPr>
          <p:cNvPr id="77828" name="AutoShape 7"/>
          <p:cNvSpPr>
            <a:spLocks noChangeArrowheads="1"/>
          </p:cNvSpPr>
          <p:nvPr/>
        </p:nvSpPr>
        <p:spPr bwMode="auto">
          <a:xfrm>
            <a:off x="4500563" y="3789363"/>
            <a:ext cx="4392612" cy="2859087"/>
          </a:xfrm>
          <a:prstGeom prst="roundRect">
            <a:avLst>
              <a:gd name="adj" fmla="val 16667"/>
            </a:avLst>
          </a:prstGeom>
          <a:solidFill>
            <a:srgbClr val="FBFE8A"/>
          </a:solidFill>
          <a:ln w="9525">
            <a:solidFill>
              <a:srgbClr val="FBA61B"/>
            </a:solidFill>
            <a:round/>
            <a:headEnd/>
            <a:tailEnd/>
          </a:ln>
        </p:spPr>
        <p:txBody>
          <a:bodyPr wrap="none" anchor="ctr"/>
          <a:lstStyle/>
          <a:p>
            <a:pPr algn="ctr"/>
            <a:r>
              <a:rPr lang="ru-RU" altLang="ru-RU" sz="1200" b="1">
                <a:solidFill>
                  <a:schemeClr val="accent2"/>
                </a:solidFill>
              </a:rPr>
              <a:t>Комплексные теории</a:t>
            </a:r>
            <a:r>
              <a:rPr lang="ru-RU" altLang="ru-RU" sz="1200"/>
              <a:t> рассматривают  старение как </a:t>
            </a:r>
          </a:p>
          <a:p>
            <a:pPr algn="ctr"/>
            <a:r>
              <a:rPr lang="ru-RU" altLang="ru-RU" sz="1200"/>
              <a:t>Многогранный, состоящий из нескольких взаимосвязанных</a:t>
            </a:r>
          </a:p>
          <a:p>
            <a:pPr algn="ctr"/>
            <a:r>
              <a:rPr lang="ru-RU" altLang="ru-RU" sz="1200"/>
              <a:t> биологических, социальных, психологических процессов.</a:t>
            </a:r>
          </a:p>
          <a:p>
            <a:pPr algn="ctr"/>
            <a:r>
              <a:rPr lang="ru-RU" altLang="ru-RU" sz="1200" b="1"/>
              <a:t>Дж. Тернер и Д. Хелмс</a:t>
            </a:r>
            <a:r>
              <a:rPr lang="ru-RU" altLang="ru-RU" sz="1200"/>
              <a:t> выделяют три </a:t>
            </a:r>
          </a:p>
          <a:p>
            <a:pPr algn="ctr"/>
            <a:r>
              <a:rPr lang="ru-RU" altLang="ru-RU" sz="1200"/>
              <a:t>взаимосвязанных и взаимоперкрывающихся процесса:</a:t>
            </a:r>
          </a:p>
          <a:p>
            <a:pPr algn="ctr"/>
            <a:r>
              <a:rPr lang="ru-RU" altLang="ru-RU" sz="1200"/>
              <a:t>Психологическое старение – ощущение и представление</a:t>
            </a:r>
          </a:p>
          <a:p>
            <a:pPr algn="ctr"/>
            <a:r>
              <a:rPr lang="ru-RU" altLang="ru-RU" sz="1200"/>
              <a:t> индивида о старении, отношение к процессу старения;</a:t>
            </a:r>
          </a:p>
          <a:p>
            <a:pPr algn="ctr"/>
            <a:r>
              <a:rPr lang="ru-RU" altLang="ru-RU" sz="1200"/>
              <a:t>Биологическое старение . – биологические изменения</a:t>
            </a:r>
          </a:p>
          <a:p>
            <a:pPr algn="ctr"/>
            <a:r>
              <a:rPr lang="ru-RU" altLang="ru-RU" sz="1200"/>
              <a:t> организма с возрастом (инволюция);</a:t>
            </a:r>
          </a:p>
          <a:p>
            <a:pPr algn="ctr"/>
            <a:r>
              <a:rPr lang="ru-RU" altLang="ru-RU" sz="1200"/>
              <a:t>Социальное старение – выполнение социальных ролей, </a:t>
            </a:r>
          </a:p>
          <a:p>
            <a:pPr algn="ctr"/>
            <a:r>
              <a:rPr lang="ru-RU" altLang="ru-RU" sz="1200"/>
              <a:t>связь с обществом.</a:t>
            </a:r>
          </a:p>
          <a:p>
            <a:pPr algn="ctr"/>
            <a:r>
              <a:rPr lang="ru-RU" altLang="ru-RU" sz="1200" b="1"/>
              <a:t>П. Балтес</a:t>
            </a:r>
            <a:r>
              <a:rPr lang="ru-RU" altLang="ru-RU" sz="1200"/>
              <a:t> выделяет нормативное возрастное,</a:t>
            </a:r>
          </a:p>
          <a:p>
            <a:pPr algn="ctr"/>
            <a:r>
              <a:rPr lang="ru-RU" altLang="ru-RU" sz="1200"/>
              <a:t> нормативное историческое и ненормативное</a:t>
            </a:r>
          </a:p>
          <a:p>
            <a:pPr algn="ctr"/>
            <a:r>
              <a:rPr lang="ru-RU" altLang="ru-RU" sz="1200"/>
              <a:t> развитие жизни.</a:t>
            </a:r>
          </a:p>
        </p:txBody>
      </p:sp>
      <p:sp>
        <p:nvSpPr>
          <p:cNvPr id="77829" name="AutoShape 8"/>
          <p:cNvSpPr>
            <a:spLocks noChangeArrowheads="1"/>
          </p:cNvSpPr>
          <p:nvPr/>
        </p:nvSpPr>
        <p:spPr bwMode="auto">
          <a:xfrm>
            <a:off x="250825" y="3789363"/>
            <a:ext cx="3563938" cy="2859087"/>
          </a:xfrm>
          <a:prstGeom prst="roundRect">
            <a:avLst>
              <a:gd name="adj" fmla="val 16667"/>
            </a:avLst>
          </a:prstGeom>
          <a:solidFill>
            <a:srgbClr val="FBFE8A"/>
          </a:solidFill>
          <a:ln w="9525">
            <a:solidFill>
              <a:srgbClr val="FBA61B"/>
            </a:solidFill>
            <a:round/>
            <a:headEnd/>
            <a:tailEnd/>
          </a:ln>
        </p:spPr>
        <p:txBody>
          <a:bodyPr wrap="none" anchor="ctr"/>
          <a:lstStyle/>
          <a:p>
            <a:pPr algn="ctr"/>
            <a:r>
              <a:rPr lang="ru-RU" altLang="ru-RU" sz="1200" b="1">
                <a:solidFill>
                  <a:schemeClr val="accent2"/>
                </a:solidFill>
                <a:latin typeface="Times New Roman" pitchFamily="18" charset="0"/>
                <a:cs typeface="Times New Roman" pitchFamily="18" charset="0"/>
              </a:rPr>
              <a:t>Старость как когнитивная проблема.</a:t>
            </a:r>
          </a:p>
          <a:p>
            <a:pPr algn="ctr"/>
            <a:r>
              <a:rPr lang="ru-RU" altLang="ru-RU" sz="1200" b="1">
                <a:latin typeface="Times New Roman" pitchFamily="18" charset="0"/>
                <a:cs typeface="Times New Roman" pitchFamily="18" charset="0"/>
              </a:rPr>
              <a:t>Теория ингибиции </a:t>
            </a:r>
            <a:r>
              <a:rPr lang="ru-RU" altLang="ru-RU" sz="1200">
                <a:latin typeface="Times New Roman" pitchFamily="18" charset="0"/>
                <a:cs typeface="Times New Roman" pitchFamily="18" charset="0"/>
              </a:rPr>
              <a:t>(сдерживания) полагает, что</a:t>
            </a:r>
          </a:p>
          <a:p>
            <a:pPr algn="ctr"/>
            <a:r>
              <a:rPr lang="ru-RU" altLang="ru-RU" sz="1200">
                <a:latin typeface="Times New Roman" pitchFamily="18" charset="0"/>
                <a:cs typeface="Times New Roman" pitchFamily="18" charset="0"/>
              </a:rPr>
              <a:t>старые люди становятся менее умелыми </a:t>
            </a:r>
          </a:p>
          <a:p>
            <a:pPr algn="ctr"/>
            <a:r>
              <a:rPr lang="ru-RU" altLang="ru-RU" sz="1200">
                <a:latin typeface="Times New Roman" pitchFamily="18" charset="0"/>
                <a:cs typeface="Times New Roman" pitchFamily="18" charset="0"/>
              </a:rPr>
              <a:t>по причине затруднений в восприятии внешней</a:t>
            </a:r>
          </a:p>
          <a:p>
            <a:pPr algn="ctr"/>
            <a:r>
              <a:rPr lang="ru-RU" altLang="ru-RU" sz="1200">
                <a:latin typeface="Times New Roman" pitchFamily="18" charset="0"/>
                <a:cs typeface="Times New Roman" pitchFamily="18" charset="0"/>
              </a:rPr>
              <a:t> информации . </a:t>
            </a:r>
          </a:p>
          <a:p>
            <a:pPr algn="ctr"/>
            <a:r>
              <a:rPr lang="ru-RU" altLang="ru-RU" sz="1200" b="1">
                <a:latin typeface="Times New Roman" pitchFamily="18" charset="0"/>
                <a:cs typeface="Times New Roman" pitchFamily="18" charset="0"/>
              </a:rPr>
              <a:t>Теория «неупотребления»</a:t>
            </a:r>
          </a:p>
          <a:p>
            <a:pPr algn="ctr"/>
            <a:r>
              <a:rPr lang="ru-RU" altLang="ru-RU" sz="1200">
                <a:latin typeface="Times New Roman" pitchFamily="18" charset="0"/>
                <a:cs typeface="Times New Roman" pitchFamily="18" charset="0"/>
              </a:rPr>
              <a:t> связывает ухудшение интеллектуальных</a:t>
            </a:r>
          </a:p>
          <a:p>
            <a:pPr algn="ctr"/>
            <a:r>
              <a:rPr lang="ru-RU" altLang="ru-RU" sz="1200">
                <a:latin typeface="Times New Roman" pitchFamily="18" charset="0"/>
                <a:cs typeface="Times New Roman" pitchFamily="18" charset="0"/>
              </a:rPr>
              <a:t> умений в поздней жизни с недостаточным</a:t>
            </a:r>
          </a:p>
          <a:p>
            <a:pPr algn="ctr"/>
            <a:r>
              <a:rPr lang="ru-RU" altLang="ru-RU" sz="1200">
                <a:latin typeface="Times New Roman" pitchFamily="18" charset="0"/>
                <a:cs typeface="Times New Roman" pitchFamily="18" charset="0"/>
              </a:rPr>
              <a:t> использованием</a:t>
            </a:r>
            <a:r>
              <a:rPr lang="ru-RU" altLang="ru-RU" sz="1200" b="1">
                <a:latin typeface="Times New Roman" pitchFamily="18" charset="0"/>
                <a:cs typeface="Times New Roman" pitchFamily="18" charset="0"/>
              </a:rPr>
              <a:t>.</a:t>
            </a:r>
          </a:p>
          <a:p>
            <a:pPr algn="ctr"/>
            <a:r>
              <a:rPr lang="ru-RU" altLang="ru-RU" sz="1200">
                <a:latin typeface="Times New Roman" pitchFamily="18" charset="0"/>
                <a:cs typeface="Times New Roman" pitchFamily="18" charset="0"/>
              </a:rPr>
              <a:t>Ещё один  вариант </a:t>
            </a:r>
            <a:r>
              <a:rPr lang="ru-RU" altLang="ru-RU" sz="1200" b="1">
                <a:latin typeface="Times New Roman" pitchFamily="18" charset="0"/>
                <a:cs typeface="Times New Roman" pitchFamily="18" charset="0"/>
              </a:rPr>
              <a:t>когнитивной теории </a:t>
            </a:r>
          </a:p>
          <a:p>
            <a:pPr algn="ctr"/>
            <a:r>
              <a:rPr lang="ru-RU" altLang="ru-RU" sz="1200" b="1">
                <a:latin typeface="Times New Roman" pitchFamily="18" charset="0"/>
                <a:cs typeface="Times New Roman" pitchFamily="18" charset="0"/>
              </a:rPr>
              <a:t>старения</a:t>
            </a:r>
            <a:r>
              <a:rPr lang="ru-RU" altLang="ru-RU" sz="1200">
                <a:latin typeface="Times New Roman" pitchFamily="18" charset="0"/>
                <a:cs typeface="Times New Roman" pitchFamily="18" charset="0"/>
              </a:rPr>
              <a:t> рассматривает истолкование</a:t>
            </a:r>
          </a:p>
          <a:p>
            <a:pPr algn="ctr"/>
            <a:r>
              <a:rPr lang="ru-RU" altLang="ru-RU" sz="1200">
                <a:latin typeface="Times New Roman" pitchFamily="18" charset="0"/>
                <a:cs typeface="Times New Roman" pitchFamily="18" charset="0"/>
              </a:rPr>
              <a:t> происходящего с ним без изменений. При этом</a:t>
            </a:r>
          </a:p>
          <a:p>
            <a:pPr algn="ctr"/>
            <a:r>
              <a:rPr lang="ru-RU" altLang="ru-RU" sz="1200">
                <a:latin typeface="Times New Roman" pitchFamily="18" charset="0"/>
                <a:cs typeface="Times New Roman" pitchFamily="18" charset="0"/>
              </a:rPr>
              <a:t> главную роль играют личные переживания,</a:t>
            </a:r>
          </a:p>
          <a:p>
            <a:pPr algn="ctr"/>
            <a:r>
              <a:rPr lang="ru-RU" altLang="ru-RU" sz="1200">
                <a:latin typeface="Times New Roman" pitchFamily="18" charset="0"/>
                <a:cs typeface="Times New Roman" pitchFamily="18" charset="0"/>
              </a:rPr>
              <a:t> особенности социального статуса, осознание </a:t>
            </a:r>
          </a:p>
          <a:p>
            <a:pPr algn="ctr"/>
            <a:r>
              <a:rPr lang="ru-RU" altLang="ru-RU" sz="1200">
                <a:latin typeface="Times New Roman" pitchFamily="18" charset="0"/>
                <a:cs typeface="Times New Roman" pitchFamily="18" charset="0"/>
              </a:rPr>
              <a:t>конечности собственного бытия.</a:t>
            </a:r>
          </a:p>
        </p:txBody>
      </p:sp>
      <p:sp>
        <p:nvSpPr>
          <p:cNvPr id="77830" name="AutoShape 9"/>
          <p:cNvSpPr>
            <a:spLocks noChangeArrowheads="1"/>
          </p:cNvSpPr>
          <p:nvPr/>
        </p:nvSpPr>
        <p:spPr bwMode="auto">
          <a:xfrm>
            <a:off x="3635375" y="1268413"/>
            <a:ext cx="5148263" cy="2382837"/>
          </a:xfrm>
          <a:prstGeom prst="roundRect">
            <a:avLst>
              <a:gd name="adj" fmla="val 16667"/>
            </a:avLst>
          </a:prstGeom>
          <a:solidFill>
            <a:srgbClr val="FBFE8A"/>
          </a:solidFill>
          <a:ln w="9525">
            <a:solidFill>
              <a:srgbClr val="FBA61B"/>
            </a:solidFill>
            <a:round/>
            <a:headEnd/>
            <a:tailEnd/>
          </a:ln>
        </p:spPr>
        <p:txBody>
          <a:bodyPr wrap="none" anchor="ctr"/>
          <a:lstStyle/>
          <a:p>
            <a:pPr algn="ctr"/>
            <a:endParaRPr lang="ru-RU" altLang="ru-RU" sz="1200" b="1"/>
          </a:p>
          <a:p>
            <a:pPr algn="ctr"/>
            <a:r>
              <a:rPr lang="ru-RU" altLang="ru-RU" sz="1200" b="1">
                <a:solidFill>
                  <a:schemeClr val="accent2"/>
                </a:solidFill>
              </a:rPr>
              <a:t>Старость как социальная </a:t>
            </a:r>
          </a:p>
          <a:p>
            <a:pPr algn="ctr"/>
            <a:r>
              <a:rPr lang="ru-RU" altLang="ru-RU" sz="1200" b="1">
                <a:solidFill>
                  <a:schemeClr val="accent2"/>
                </a:solidFill>
              </a:rPr>
              <a:t>проблема. </a:t>
            </a:r>
          </a:p>
          <a:p>
            <a:pPr algn="ctr"/>
            <a:r>
              <a:rPr lang="ru-RU" altLang="ru-RU" sz="1200"/>
              <a:t>В теория разобществления считается неизбежным процесс </a:t>
            </a:r>
          </a:p>
          <a:p>
            <a:pPr algn="ctr"/>
            <a:r>
              <a:rPr lang="ru-RU" altLang="ru-RU" sz="1200"/>
              <a:t>последовательного разрушения социальных связей. Явление</a:t>
            </a:r>
          </a:p>
          <a:p>
            <a:pPr algn="ctr"/>
            <a:r>
              <a:rPr lang="ru-RU" altLang="ru-RU" sz="1200"/>
              <a:t> разобществления выражается в изменении мотивации, в</a:t>
            </a:r>
          </a:p>
          <a:p>
            <a:pPr algn="ctr"/>
            <a:r>
              <a:rPr lang="ru-RU" altLang="ru-RU" sz="1200"/>
              <a:t> сосредоточении на внутреннем мире и спаде коммуникативности.</a:t>
            </a:r>
          </a:p>
          <a:p>
            <a:pPr algn="ctr"/>
            <a:r>
              <a:rPr lang="ru-RU" altLang="ru-RU" sz="1200"/>
              <a:t>Объективно «разобществление» проявляется в утрате прежних</a:t>
            </a:r>
          </a:p>
          <a:p>
            <a:pPr algn="ctr"/>
            <a:r>
              <a:rPr lang="ru-RU" altLang="ru-RU" sz="1200"/>
              <a:t> социальных ролей, в ухудшении состояния здоровья, в снижении</a:t>
            </a:r>
          </a:p>
          <a:p>
            <a:pPr algn="ctr"/>
            <a:r>
              <a:rPr lang="ru-RU" altLang="ru-RU" sz="1200"/>
              <a:t>дохода, в утрате или отдалении близких людей. </a:t>
            </a:r>
          </a:p>
          <a:p>
            <a:pPr algn="ctr"/>
            <a:r>
              <a:rPr lang="ru-RU" altLang="ru-RU" sz="1200"/>
              <a:t>Теория активности во главу угла ставит положительную связь между </a:t>
            </a:r>
          </a:p>
          <a:p>
            <a:pPr algn="ctr"/>
            <a:r>
              <a:rPr lang="ru-RU" altLang="ru-RU" sz="1200"/>
              <a:t>уровнем активности и удовлетворённостью жизнью.</a:t>
            </a:r>
          </a:p>
          <a:p>
            <a:pPr algn="ctr"/>
            <a:r>
              <a:rPr lang="ru-RU" altLang="ru-RU" sz="1200"/>
              <a:t>Концепция непрерывного жизненного пути трактует старость </a:t>
            </a:r>
          </a:p>
          <a:p>
            <a:pPr algn="ctr"/>
            <a:r>
              <a:rPr lang="ru-RU" altLang="ru-RU" sz="1200"/>
              <a:t>как поле битвы за сохранение прежнего стиля жизни</a:t>
            </a:r>
          </a:p>
          <a:p>
            <a:pPr algn="ctr"/>
            <a:r>
              <a:rPr lang="ru-RU" altLang="ru-RU" sz="1200"/>
              <a:t> </a:t>
            </a:r>
          </a:p>
        </p:txBody>
      </p:sp>
    </p:spTree>
  </p:cSld>
  <p:clrMapOvr>
    <a:masterClrMapping/>
  </p:clrMapOvr>
  <p:transition>
    <p:cover dir="d"/>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WordArt 1"/>
          <p:cNvSpPr>
            <a:spLocks noChangeArrowheads="1" noChangeShapeType="1" noTextEdit="1"/>
          </p:cNvSpPr>
          <p:nvPr/>
        </p:nvSpPr>
        <p:spPr bwMode="auto">
          <a:xfrm>
            <a:off x="1403350" y="620713"/>
            <a:ext cx="6481763" cy="2160587"/>
          </a:xfrm>
          <a:prstGeom prst="rect">
            <a:avLst/>
          </a:prstGeom>
        </p:spPr>
        <p:txBody>
          <a:bodyPr wrap="none" fromWordArt="1">
            <a:prstTxWarp prst="textWave1">
              <a:avLst>
                <a:gd name="adj1" fmla="val 6481"/>
                <a:gd name="adj2" fmla="val 0"/>
              </a:avLst>
            </a:prstTxWarp>
          </a:bodyPr>
          <a:lstStyle/>
          <a:p>
            <a:pPr algn="ctr"/>
            <a:endParaRPr lang="ru-RU" sz="3600" kern="10">
              <a:ln w="9525">
                <a:noFill/>
                <a:round/>
                <a:headEnd/>
                <a:tailEnd/>
              </a:ln>
              <a:gradFill rotWithShape="1">
                <a:gsLst>
                  <a:gs pos="0">
                    <a:srgbClr val="9999FF"/>
                  </a:gs>
                  <a:gs pos="100000">
                    <a:srgbClr val="009999"/>
                  </a:gs>
                </a:gsLst>
                <a:lin ang="5400000" scaled="1"/>
              </a:gradFill>
              <a:effectLst>
                <a:outerShdw dist="53966" dir="2700000" algn="ctr" rotWithShape="0">
                  <a:srgbClr val="C0C0C0">
                    <a:alpha val="80011"/>
                  </a:srgbClr>
                </a:outerShdw>
              </a:effectLst>
              <a:latin typeface="Times New Roman"/>
              <a:cs typeface="Times New Roman"/>
            </a:endParaRPr>
          </a:p>
        </p:txBody>
      </p:sp>
      <p:sp>
        <p:nvSpPr>
          <p:cNvPr id="78851" name="Заголовок 10"/>
          <p:cNvSpPr>
            <a:spLocks noGrp="1"/>
          </p:cNvSpPr>
          <p:nvPr>
            <p:ph type="title" idx="4294967295"/>
          </p:nvPr>
        </p:nvSpPr>
        <p:spPr>
          <a:xfrm>
            <a:off x="915988" y="428625"/>
            <a:ext cx="8228012" cy="1727200"/>
          </a:xfrm>
        </p:spPr>
        <p:txBody>
          <a:bodyPr anchor="b"/>
          <a:lstStyle/>
          <a:p>
            <a:pPr eaLnBrk="1" hangingPunct="1"/>
            <a:r>
              <a:rPr lang="ru-RU" altLang="ru-RU" sz="5300" smtClean="0">
                <a:solidFill>
                  <a:srgbClr val="85FFE0"/>
                </a:solidFill>
                <a:latin typeface="Monotype Corsiva" pitchFamily="66" charset="0"/>
              </a:rPr>
              <a:t>Долгожители </a:t>
            </a:r>
            <a:br>
              <a:rPr lang="ru-RU" altLang="ru-RU" sz="5300" smtClean="0">
                <a:solidFill>
                  <a:srgbClr val="85FFE0"/>
                </a:solidFill>
                <a:latin typeface="Monotype Corsiva" pitchFamily="66" charset="0"/>
              </a:rPr>
            </a:br>
            <a:r>
              <a:rPr lang="ru-RU" altLang="ru-RU" sz="4000" smtClean="0">
                <a:solidFill>
                  <a:srgbClr val="85FFE0"/>
                </a:solidFill>
                <a:latin typeface="Monotype Corsiva" pitchFamily="66" charset="0"/>
              </a:rPr>
              <a:t>(более 90 лет)</a:t>
            </a:r>
            <a:br>
              <a:rPr lang="ru-RU" altLang="ru-RU" sz="4000" smtClean="0">
                <a:solidFill>
                  <a:srgbClr val="85FFE0"/>
                </a:solidFill>
                <a:latin typeface="Monotype Corsiva" pitchFamily="66" charset="0"/>
              </a:rPr>
            </a:br>
            <a:endParaRPr lang="ru-RU" altLang="ru-RU" sz="4000" smtClean="0">
              <a:solidFill>
                <a:srgbClr val="85FFE0"/>
              </a:solidFill>
            </a:endParaRPr>
          </a:p>
        </p:txBody>
      </p:sp>
      <p:sp>
        <p:nvSpPr>
          <p:cNvPr id="78852" name="Текст 3"/>
          <p:cNvSpPr>
            <a:spLocks noGrp="1"/>
          </p:cNvSpPr>
          <p:nvPr>
            <p:ph type="body" idx="4294967295"/>
          </p:nvPr>
        </p:nvSpPr>
        <p:spPr>
          <a:xfrm>
            <a:off x="285750" y="1500188"/>
            <a:ext cx="5143500" cy="5214937"/>
          </a:xfrm>
        </p:spPr>
        <p:txBody>
          <a:bodyPr lIns="182880" tIns="91440"/>
          <a:lstStyle/>
          <a:p>
            <a:pPr marL="265113" indent="-265113" eaLnBrk="1" hangingPunct="1"/>
            <a:r>
              <a:rPr lang="ru-RU" altLang="ru-RU" sz="2400" smtClean="0">
                <a:latin typeface="Comic Sans MS" pitchFamily="66" charset="0"/>
              </a:rPr>
              <a:t>Долгожителями обычно становятся люди, у которых существует оптимальный уровень функционирования большинства важнейших физиологических систем; им свойственны широкие адаптивные возможности, что является предпосылкой здоровья и жизнеспособности</a:t>
            </a:r>
            <a:r>
              <a:rPr lang="ru-RU" altLang="ru-RU" sz="2800" smtClean="0">
                <a:latin typeface="Comic Sans MS" pitchFamily="66" charset="0"/>
              </a:rPr>
              <a:t>.</a:t>
            </a:r>
          </a:p>
          <a:p>
            <a:pPr marL="265113" indent="-265113" algn="ctr" eaLnBrk="1" hangingPunct="1"/>
            <a:endParaRPr lang="ru-RU" altLang="ru-RU" sz="2800" smtClean="0">
              <a:solidFill>
                <a:srgbClr val="C2FFF0"/>
              </a:solidFill>
              <a:latin typeface="Monotype Corsiva" pitchFamily="66" charset="0"/>
            </a:endParaRPr>
          </a:p>
        </p:txBody>
      </p:sp>
      <p:pic>
        <p:nvPicPr>
          <p:cNvPr id="78853" name="Picture 4" descr="C:\Documents and Settings\Алиса\Рабочий стол\_dsc5818.jpg"/>
          <p:cNvPicPr>
            <a:picLocks noChangeAspect="1" noChangeArrowheads="1"/>
          </p:cNvPicPr>
          <p:nvPr/>
        </p:nvPicPr>
        <p:blipFill>
          <a:blip r:embed="rId3"/>
          <a:srcRect/>
          <a:stretch>
            <a:fillRect/>
          </a:stretch>
        </p:blipFill>
        <p:spPr bwMode="auto">
          <a:xfrm>
            <a:off x="5940425" y="2924175"/>
            <a:ext cx="2733675" cy="2500313"/>
          </a:xfrm>
          <a:prstGeom prst="rect">
            <a:avLst/>
          </a:prstGeom>
          <a:noFill/>
          <a:ln w="9525">
            <a:noFill/>
            <a:miter lim="800000"/>
            <a:headEnd/>
            <a:tailEnd/>
          </a:ln>
        </p:spPr>
      </p:pic>
    </p:spTree>
  </p:cSld>
  <p:clrMapOvr>
    <a:masterClrMapping/>
  </p:clrMapOvr>
  <p:transition advTm="10240">
    <p:dissolv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1"/>
          <p:cNvSpPr txBox="1">
            <a:spLocks noChangeArrowheads="1"/>
          </p:cNvSpPr>
          <p:nvPr/>
        </p:nvSpPr>
        <p:spPr bwMode="auto">
          <a:xfrm>
            <a:off x="500063" y="428625"/>
            <a:ext cx="8229600" cy="6286500"/>
          </a:xfrm>
          <a:prstGeom prst="rect">
            <a:avLst/>
          </a:prstGeom>
          <a:noFill/>
          <a:ln w="9525">
            <a:noFill/>
            <a:round/>
            <a:headEnd/>
            <a:tailEnd/>
          </a:ln>
        </p:spPr>
        <p:txBody>
          <a:bodyPr anchor="ctr" anchorCtr="1"/>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3600" b="1" u="sng">
                <a:latin typeface="Comic Sans MS" pitchFamily="66" charset="0"/>
              </a:rPr>
              <a:t>Психофизиологические потребности. </a:t>
            </a:r>
            <a:r>
              <a:rPr lang="ru-RU" altLang="ru-RU" sz="3600">
                <a:latin typeface="Comic Sans MS" pitchFamily="66" charset="0"/>
              </a:rPr>
              <a:t>Потребность в ограниченном общении со сверстниками, частое желание уединиться, потребность в осмыслении прошлого.</a:t>
            </a:r>
            <a:br>
              <a:rPr lang="ru-RU" altLang="ru-RU" sz="3600">
                <a:latin typeface="Comic Sans MS" pitchFamily="66" charset="0"/>
              </a:rPr>
            </a:br>
            <a:r>
              <a:rPr lang="ru-RU" altLang="ru-RU" sz="3600">
                <a:latin typeface="Comic Sans MS" pitchFamily="66" charset="0"/>
              </a:rPr>
              <a:t/>
            </a:r>
            <a:br>
              <a:rPr lang="ru-RU" altLang="ru-RU" sz="3600">
                <a:latin typeface="Comic Sans MS" pitchFamily="66" charset="0"/>
              </a:rPr>
            </a:br>
            <a:r>
              <a:rPr lang="ru-RU" altLang="ru-RU" sz="3600" b="1" u="sng">
                <a:latin typeface="Comic Sans MS" pitchFamily="66" charset="0"/>
              </a:rPr>
              <a:t>Вид деятельности:</a:t>
            </a:r>
            <a:r>
              <a:rPr lang="ru-RU" altLang="ru-RU" sz="3600">
                <a:latin typeface="Comic Sans MS" pitchFamily="66" charset="0"/>
              </a:rPr>
              <a:t> домоводство, личная гигиена</a:t>
            </a:r>
            <a:br>
              <a:rPr lang="ru-RU" altLang="ru-RU" sz="3600">
                <a:latin typeface="Comic Sans MS" pitchFamily="66" charset="0"/>
              </a:rPr>
            </a:br>
            <a:endParaRPr lang="ru-RU" altLang="ru-RU" sz="3600">
              <a:latin typeface="Comic Sans MS" pitchFamily="66" charset="0"/>
            </a:endParaRPr>
          </a:p>
        </p:txBody>
      </p:sp>
    </p:spTree>
  </p:cSld>
  <p:clrMapOvr>
    <a:masterClrMapping/>
  </p:clrMapOvr>
  <p:transition advTm="10240">
    <p:checke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AutoShape 4"/>
          <p:cNvSpPr>
            <a:spLocks noChangeArrowheads="1"/>
          </p:cNvSpPr>
          <p:nvPr/>
        </p:nvSpPr>
        <p:spPr bwMode="auto">
          <a:xfrm>
            <a:off x="395288" y="333375"/>
            <a:ext cx="8135937" cy="609600"/>
          </a:xfrm>
          <a:prstGeom prst="ribbon">
            <a:avLst>
              <a:gd name="adj1" fmla="val 12500"/>
              <a:gd name="adj2" fmla="val 50000"/>
            </a:avLst>
          </a:prstGeom>
          <a:solidFill>
            <a:srgbClr val="FBA61B"/>
          </a:solidFill>
          <a:ln w="9525">
            <a:solidFill>
              <a:schemeClr val="tx1"/>
            </a:solidFill>
            <a:round/>
            <a:headEnd/>
            <a:tailEnd/>
          </a:ln>
        </p:spPr>
        <p:txBody>
          <a:bodyPr wrap="none" anchor="ctr"/>
          <a:lstStyle/>
          <a:p>
            <a:pPr algn="ctr"/>
            <a:r>
              <a:rPr lang="ru-RU" altLang="ru-RU" sz="1800" b="1"/>
              <a:t>Варианты долгожительства</a:t>
            </a:r>
          </a:p>
        </p:txBody>
      </p:sp>
      <p:sp>
        <p:nvSpPr>
          <p:cNvPr id="80899" name="AutoShape 5"/>
          <p:cNvSpPr>
            <a:spLocks noChangeArrowheads="1"/>
          </p:cNvSpPr>
          <p:nvPr/>
        </p:nvSpPr>
        <p:spPr bwMode="auto">
          <a:xfrm>
            <a:off x="971550" y="1125538"/>
            <a:ext cx="6913563" cy="2303462"/>
          </a:xfrm>
          <a:prstGeom prst="roundRect">
            <a:avLst>
              <a:gd name="adj" fmla="val 16667"/>
            </a:avLst>
          </a:prstGeom>
          <a:solidFill>
            <a:srgbClr val="FBFE8A"/>
          </a:solidFill>
          <a:ln w="9525">
            <a:solidFill>
              <a:schemeClr val="tx1"/>
            </a:solidFill>
            <a:round/>
            <a:headEnd/>
            <a:tailEnd/>
          </a:ln>
        </p:spPr>
        <p:txBody>
          <a:bodyPr wrap="none" anchor="ctr"/>
          <a:lstStyle/>
          <a:p>
            <a:pPr algn="ctr"/>
            <a:endParaRPr lang="ru-RU" altLang="ru-RU" sz="1400"/>
          </a:p>
          <a:p>
            <a:pPr algn="ctr"/>
            <a:r>
              <a:rPr lang="ru-RU" altLang="ru-RU" sz="1400" b="1"/>
              <a:t>Долгожительство в условиях резкого ухудшения здоровья</a:t>
            </a:r>
            <a:r>
              <a:rPr lang="ru-RU" altLang="ru-RU" sz="1400"/>
              <a:t>.</a:t>
            </a:r>
          </a:p>
          <a:p>
            <a:pPr algn="ctr"/>
            <a:r>
              <a:rPr lang="ru-RU" altLang="ru-RU" sz="1400"/>
              <a:t>Социальная ситуация развития: в основном общение </a:t>
            </a:r>
          </a:p>
          <a:p>
            <a:pPr algn="ctr"/>
            <a:r>
              <a:rPr lang="ru-RU" altLang="ru-RU" sz="1400"/>
              <a:t>с родными и близкими, а также врачами и соседями по палате</a:t>
            </a:r>
          </a:p>
          <a:p>
            <a:pPr algn="ctr"/>
            <a:r>
              <a:rPr lang="ru-RU" altLang="ru-RU" sz="1400"/>
              <a:t> ( в условиях стационарного лечения или в домах престарелых).</a:t>
            </a:r>
          </a:p>
          <a:p>
            <a:pPr algn="ctr"/>
            <a:r>
              <a:rPr lang="ru-RU" altLang="ru-RU" sz="1400"/>
              <a:t>К сожалению, во многих домах такой уход фактически</a:t>
            </a:r>
          </a:p>
          <a:p>
            <a:pPr algn="ctr"/>
            <a:r>
              <a:rPr lang="ru-RU" altLang="ru-RU" sz="1400"/>
              <a:t> хуже, чем в домашних условиях (даже в  благополучных странах Европы).</a:t>
            </a:r>
          </a:p>
          <a:p>
            <a:pPr algn="ctr"/>
            <a:r>
              <a:rPr lang="ru-RU" altLang="ru-RU" sz="1400"/>
              <a:t>Ведущая деятельность: лечение, стремление хоть как-то бороться </a:t>
            </a:r>
          </a:p>
          <a:p>
            <a:pPr algn="ctr"/>
            <a:r>
              <a:rPr lang="ru-RU" altLang="ru-RU" sz="1400"/>
              <a:t>с болезнями, стремление осмыслить свою жизнь.</a:t>
            </a:r>
          </a:p>
          <a:p>
            <a:pPr algn="ctr"/>
            <a:endParaRPr lang="ru-RU" altLang="ru-RU" sz="1400"/>
          </a:p>
          <a:p>
            <a:pPr algn="ctr"/>
            <a:endParaRPr lang="ru-RU" altLang="ru-RU" sz="1400"/>
          </a:p>
        </p:txBody>
      </p:sp>
      <p:sp>
        <p:nvSpPr>
          <p:cNvPr id="80900" name="AutoShape 7"/>
          <p:cNvSpPr>
            <a:spLocks noChangeArrowheads="1"/>
          </p:cNvSpPr>
          <p:nvPr/>
        </p:nvSpPr>
        <p:spPr bwMode="auto">
          <a:xfrm>
            <a:off x="1042988" y="3573463"/>
            <a:ext cx="6913562" cy="2781300"/>
          </a:xfrm>
          <a:prstGeom prst="roundRect">
            <a:avLst>
              <a:gd name="adj" fmla="val 16667"/>
            </a:avLst>
          </a:prstGeom>
          <a:solidFill>
            <a:srgbClr val="FBFE8A"/>
          </a:solidFill>
          <a:ln w="9525">
            <a:solidFill>
              <a:schemeClr val="tx1"/>
            </a:solidFill>
            <a:round/>
            <a:headEnd/>
            <a:tailEnd/>
          </a:ln>
        </p:spPr>
        <p:txBody>
          <a:bodyPr wrap="none" anchor="ctr"/>
          <a:lstStyle/>
          <a:p>
            <a:pPr algn="ctr"/>
            <a:r>
              <a:rPr lang="ru-RU" altLang="ru-RU" sz="1400" b="1"/>
              <a:t>Долгожительство при относительно хорошем здоровье.</a:t>
            </a:r>
          </a:p>
          <a:p>
            <a:pPr algn="ctr"/>
            <a:r>
              <a:rPr lang="ru-RU" altLang="ru-RU" sz="1400"/>
              <a:t>Социальная ситуация развития: общение с близкими</a:t>
            </a:r>
          </a:p>
          <a:p>
            <a:pPr algn="ctr"/>
            <a:r>
              <a:rPr lang="ru-RU" altLang="ru-RU" sz="1400"/>
              <a:t> и родными людьми, которые начинают даже гордиться,</a:t>
            </a:r>
          </a:p>
          <a:p>
            <a:pPr algn="ctr"/>
            <a:r>
              <a:rPr lang="ru-RU" altLang="ru-RU" sz="1400"/>
              <a:t> что в их семье живет настоящий долгожитель.</a:t>
            </a:r>
          </a:p>
          <a:p>
            <a:pPr algn="ctr"/>
            <a:r>
              <a:rPr lang="ru-RU" altLang="ru-RU" sz="1400"/>
              <a:t>У здорового долгожителя могут появиться новые друзья и знакомые.</a:t>
            </a:r>
          </a:p>
          <a:p>
            <a:pPr algn="ctr"/>
            <a:r>
              <a:rPr lang="ru-RU" altLang="ru-RU" sz="1400"/>
              <a:t>Поскольку долгожитель – явление редкое, то пообщаться с таким старцем</a:t>
            </a:r>
          </a:p>
          <a:p>
            <a:pPr algn="ctr"/>
            <a:r>
              <a:rPr lang="ru-RU" altLang="ru-RU" sz="1400"/>
              <a:t> стремятся самые разные люди, включая представителей средств</a:t>
            </a:r>
          </a:p>
          <a:p>
            <a:pPr algn="ctr"/>
            <a:r>
              <a:rPr lang="ru-RU" altLang="ru-RU" sz="1400"/>
              <a:t> массовой информации. Ведущая деятельность:</a:t>
            </a:r>
          </a:p>
          <a:p>
            <a:pPr algn="ctr"/>
            <a:r>
              <a:rPr lang="ru-RU" altLang="ru-RU" sz="1400"/>
              <a:t>она во многом зависит от наклонностей данного </a:t>
            </a:r>
          </a:p>
          <a:p>
            <a:pPr algn="ctr"/>
            <a:r>
              <a:rPr lang="ru-RU" altLang="ru-RU" sz="1400"/>
              <a:t>человека, но в любом случае это достаточно активная жизнь. </a:t>
            </a:r>
          </a:p>
          <a:p>
            <a:pPr algn="ctr"/>
            <a:endParaRPr lang="ru-RU" altLang="ru-RU" sz="1400"/>
          </a:p>
        </p:txBody>
      </p:sp>
    </p:spTree>
  </p:cSld>
  <p:clrMapOvr>
    <a:masterClrMapping/>
  </p:clrMapOvr>
  <p:transition>
    <p:cover dir="d"/>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4"/>
          <p:cNvSpPr>
            <a:spLocks noChangeArrowheads="1"/>
          </p:cNvSpPr>
          <p:nvPr/>
        </p:nvSpPr>
        <p:spPr bwMode="auto">
          <a:xfrm>
            <a:off x="468313" y="549275"/>
            <a:ext cx="8280400" cy="790575"/>
          </a:xfrm>
          <a:prstGeom prst="ribbon">
            <a:avLst>
              <a:gd name="adj1" fmla="val 12500"/>
              <a:gd name="adj2" fmla="val 50000"/>
            </a:avLst>
          </a:prstGeom>
          <a:solidFill>
            <a:srgbClr val="671F28"/>
          </a:solidFill>
          <a:ln w="9525">
            <a:solidFill>
              <a:schemeClr val="tx1"/>
            </a:solidFill>
            <a:round/>
            <a:headEnd/>
            <a:tailEnd/>
          </a:ln>
        </p:spPr>
        <p:txBody>
          <a:bodyPr wrap="none" anchor="ctr"/>
          <a:lstStyle/>
          <a:p>
            <a:pPr algn="ctr"/>
            <a:r>
              <a:rPr lang="ru-RU" altLang="ru-RU">
                <a:solidFill>
                  <a:schemeClr val="bg1"/>
                </a:solidFill>
                <a:latin typeface="Times New Roman" pitchFamily="18" charset="0"/>
                <a:cs typeface="Times New Roman" pitchFamily="18" charset="0"/>
              </a:rPr>
              <a:t>Кризис смерти</a:t>
            </a:r>
          </a:p>
        </p:txBody>
      </p:sp>
      <p:sp>
        <p:nvSpPr>
          <p:cNvPr id="81923" name="Rectangle 5"/>
          <p:cNvSpPr>
            <a:spLocks noChangeArrowheads="1"/>
          </p:cNvSpPr>
          <p:nvPr/>
        </p:nvSpPr>
        <p:spPr bwMode="auto">
          <a:xfrm>
            <a:off x="250825" y="1557338"/>
            <a:ext cx="6192838" cy="2303462"/>
          </a:xfrm>
          <a:prstGeom prst="rect">
            <a:avLst/>
          </a:prstGeom>
          <a:solidFill>
            <a:schemeClr val="bg1"/>
          </a:solidFill>
          <a:ln w="9525">
            <a:solidFill>
              <a:srgbClr val="671F28"/>
            </a:solidFill>
            <a:miter lim="800000"/>
            <a:headEnd/>
            <a:tailEnd/>
          </a:ln>
        </p:spPr>
        <p:txBody>
          <a:bodyPr wrap="none" anchor="ctr"/>
          <a:lstStyle/>
          <a:p>
            <a:r>
              <a:rPr lang="ru-RU" altLang="ru-RU" sz="1800" b="1">
                <a:solidFill>
                  <a:srgbClr val="671F28"/>
                </a:solidFill>
              </a:rPr>
              <a:t>Проблема смерти является всевозрастной. Но для</a:t>
            </a:r>
          </a:p>
          <a:p>
            <a:r>
              <a:rPr lang="ru-RU" altLang="ru-RU" sz="1800" b="1">
                <a:solidFill>
                  <a:srgbClr val="671F28"/>
                </a:solidFill>
              </a:rPr>
              <a:t>пожилых и престарелых она не представляется</a:t>
            </a:r>
          </a:p>
          <a:p>
            <a:r>
              <a:rPr lang="ru-RU" altLang="ru-RU" sz="1800" b="1">
                <a:solidFill>
                  <a:srgbClr val="671F28"/>
                </a:solidFill>
              </a:rPr>
              <a:t> надуманной. Актуализация танатологическкх</a:t>
            </a:r>
          </a:p>
          <a:p>
            <a:r>
              <a:rPr lang="ru-RU" altLang="ru-RU" sz="1800" b="1">
                <a:solidFill>
                  <a:srgbClr val="671F28"/>
                </a:solidFill>
              </a:rPr>
              <a:t> размышлений обусловлена  не только </a:t>
            </a:r>
          </a:p>
          <a:p>
            <a:r>
              <a:rPr lang="ru-RU" altLang="ru-RU" sz="1800" b="1">
                <a:solidFill>
                  <a:srgbClr val="671F28"/>
                </a:solidFill>
              </a:rPr>
              <a:t>патологическими изменениями, ведущими к </a:t>
            </a:r>
          </a:p>
          <a:p>
            <a:r>
              <a:rPr lang="ru-RU" altLang="ru-RU" sz="1800" b="1">
                <a:solidFill>
                  <a:srgbClr val="671F28"/>
                </a:solidFill>
              </a:rPr>
              <a:t>ухудшению здоровья и  повышению вероятности </a:t>
            </a:r>
          </a:p>
          <a:p>
            <a:r>
              <a:rPr lang="ru-RU" altLang="ru-RU" sz="1800" b="1">
                <a:solidFill>
                  <a:srgbClr val="671F28"/>
                </a:solidFill>
              </a:rPr>
              <a:t>смерти, но и особенностями образа жизни старого </a:t>
            </a:r>
          </a:p>
          <a:p>
            <a:r>
              <a:rPr lang="ru-RU" altLang="ru-RU" sz="1800" b="1">
                <a:solidFill>
                  <a:srgbClr val="671F28"/>
                </a:solidFill>
              </a:rPr>
              <a:t>человека.</a:t>
            </a:r>
          </a:p>
        </p:txBody>
      </p:sp>
      <p:sp>
        <p:nvSpPr>
          <p:cNvPr id="81924" name="AutoShape 6"/>
          <p:cNvSpPr>
            <a:spLocks noChangeArrowheads="1"/>
          </p:cNvSpPr>
          <p:nvPr/>
        </p:nvSpPr>
        <p:spPr bwMode="auto">
          <a:xfrm rot="5400000">
            <a:off x="6388894" y="1828007"/>
            <a:ext cx="2808287" cy="2266950"/>
          </a:xfrm>
          <a:prstGeom prst="wedgeRectCallout">
            <a:avLst>
              <a:gd name="adj1" fmla="val -44634"/>
              <a:gd name="adj2" fmla="val 62042"/>
            </a:avLst>
          </a:prstGeom>
          <a:solidFill>
            <a:schemeClr val="bg1"/>
          </a:solidFill>
          <a:ln w="9525">
            <a:solidFill>
              <a:srgbClr val="671F28"/>
            </a:solidFill>
            <a:miter lim="800000"/>
            <a:headEnd/>
            <a:tailEnd/>
          </a:ln>
        </p:spPr>
        <p:txBody>
          <a:bodyPr rot="10800000" vert="eaVert"/>
          <a:lstStyle/>
          <a:p>
            <a:pPr algn="ctr"/>
            <a:r>
              <a:rPr lang="ru-RU" altLang="ru-RU" sz="1400" b="1">
                <a:solidFill>
                  <a:srgbClr val="671F28"/>
                </a:solidFill>
              </a:rPr>
              <a:t>Особенности образа жизни:</a:t>
            </a:r>
          </a:p>
          <a:p>
            <a:pPr algn="ctr"/>
            <a:r>
              <a:rPr lang="ru-RU" altLang="ru-RU" sz="1400" b="1">
                <a:solidFill>
                  <a:srgbClr val="671F28"/>
                </a:solidFill>
              </a:rPr>
              <a:t>монументальность внутренней субъективности, дистанциированность от сиюминутных социальных раздражителей, существенное ослабление мотивов достижения успеха, комфорта, карьеры.</a:t>
            </a:r>
          </a:p>
        </p:txBody>
      </p:sp>
      <p:sp>
        <p:nvSpPr>
          <p:cNvPr id="81925" name="Rectangle 7"/>
          <p:cNvSpPr>
            <a:spLocks noChangeArrowheads="1"/>
          </p:cNvSpPr>
          <p:nvPr/>
        </p:nvSpPr>
        <p:spPr bwMode="auto">
          <a:xfrm>
            <a:off x="250825" y="4076700"/>
            <a:ext cx="6192838" cy="1223963"/>
          </a:xfrm>
          <a:prstGeom prst="rect">
            <a:avLst/>
          </a:prstGeom>
          <a:solidFill>
            <a:schemeClr val="bg1"/>
          </a:solidFill>
          <a:ln w="9525">
            <a:solidFill>
              <a:srgbClr val="671F28"/>
            </a:solidFill>
            <a:miter lim="800000"/>
            <a:headEnd/>
            <a:tailEnd/>
          </a:ln>
        </p:spPr>
        <p:txBody>
          <a:bodyPr wrap="none" anchor="ctr"/>
          <a:lstStyle/>
          <a:p>
            <a:endParaRPr lang="ru-RU" altLang="ru-RU" sz="1800"/>
          </a:p>
          <a:p>
            <a:r>
              <a:rPr lang="ru-RU" altLang="ru-RU" sz="1800" b="1">
                <a:solidFill>
                  <a:srgbClr val="671F28"/>
                </a:solidFill>
              </a:rPr>
              <a:t>Установки пожилых и престарелых людей в</a:t>
            </a:r>
          </a:p>
          <a:p>
            <a:r>
              <a:rPr lang="ru-RU" altLang="ru-RU" sz="1800" b="1">
                <a:solidFill>
                  <a:srgbClr val="671F28"/>
                </a:solidFill>
              </a:rPr>
              <a:t> отношении к смерти:</a:t>
            </a:r>
          </a:p>
          <a:p>
            <a:pPr>
              <a:buFontTx/>
              <a:buChar char="•"/>
            </a:pPr>
            <a:r>
              <a:rPr lang="ru-RU" altLang="ru-RU" sz="1800" b="1">
                <a:solidFill>
                  <a:srgbClr val="671F28"/>
                </a:solidFill>
              </a:rPr>
              <a:t> нежелание обременять своих близких;</a:t>
            </a:r>
          </a:p>
          <a:p>
            <a:pPr>
              <a:buFontTx/>
              <a:buChar char="•"/>
            </a:pPr>
            <a:r>
              <a:rPr lang="ru-RU" altLang="ru-RU" sz="1800" b="1">
                <a:solidFill>
                  <a:srgbClr val="671F28"/>
                </a:solidFill>
              </a:rPr>
              <a:t> стремление избежать мучительных страданий;</a:t>
            </a:r>
          </a:p>
          <a:p>
            <a:endParaRPr lang="ru-RU" altLang="ru-RU" sz="1800" b="1">
              <a:solidFill>
                <a:srgbClr val="671F28"/>
              </a:solidFill>
            </a:endParaRPr>
          </a:p>
        </p:txBody>
      </p:sp>
      <p:sp>
        <p:nvSpPr>
          <p:cNvPr id="81926" name="Rectangle 8"/>
          <p:cNvSpPr>
            <a:spLocks noChangeArrowheads="1"/>
          </p:cNvSpPr>
          <p:nvPr/>
        </p:nvSpPr>
        <p:spPr bwMode="auto">
          <a:xfrm>
            <a:off x="250825" y="5445125"/>
            <a:ext cx="6192838" cy="1223963"/>
          </a:xfrm>
          <a:prstGeom prst="rect">
            <a:avLst/>
          </a:prstGeom>
          <a:solidFill>
            <a:schemeClr val="bg1"/>
          </a:solidFill>
          <a:ln w="9525">
            <a:solidFill>
              <a:srgbClr val="671F28"/>
            </a:solidFill>
            <a:miter lim="800000"/>
            <a:headEnd/>
            <a:tailEnd/>
          </a:ln>
        </p:spPr>
        <p:txBody>
          <a:bodyPr wrap="none" anchor="ctr"/>
          <a:lstStyle/>
          <a:p>
            <a:r>
              <a:rPr lang="ru-RU" altLang="ru-RU" sz="1800" b="1">
                <a:solidFill>
                  <a:srgbClr val="671F28"/>
                </a:solidFill>
              </a:rPr>
              <a:t>Кризис смерти затрагивает одновременно</a:t>
            </a:r>
          </a:p>
          <a:p>
            <a:r>
              <a:rPr lang="ru-RU" altLang="ru-RU" sz="1800" b="1">
                <a:solidFill>
                  <a:srgbClr val="671F28"/>
                </a:solidFill>
              </a:rPr>
              <a:t>биологические, эмоциональные, философские</a:t>
            </a:r>
          </a:p>
          <a:p>
            <a:r>
              <a:rPr lang="ru-RU" altLang="ru-RU" sz="1800" b="1">
                <a:solidFill>
                  <a:srgbClr val="671F28"/>
                </a:solidFill>
              </a:rPr>
              <a:t>и духовные стороны жизни.</a:t>
            </a:r>
          </a:p>
        </p:txBody>
      </p:sp>
      <p:sp>
        <p:nvSpPr>
          <p:cNvPr id="81927" name="AutoShape 9"/>
          <p:cNvSpPr>
            <a:spLocks noChangeArrowheads="1"/>
          </p:cNvSpPr>
          <p:nvPr/>
        </p:nvSpPr>
        <p:spPr bwMode="auto">
          <a:xfrm>
            <a:off x="7019925" y="4797425"/>
            <a:ext cx="1512888" cy="1346200"/>
          </a:xfrm>
          <a:prstGeom prst="star4">
            <a:avLst>
              <a:gd name="adj" fmla="val 12500"/>
            </a:avLst>
          </a:prstGeom>
          <a:solidFill>
            <a:srgbClr val="671F28"/>
          </a:solidFill>
          <a:ln w="9525">
            <a:solidFill>
              <a:schemeClr val="tx1"/>
            </a:solidFill>
            <a:miter lim="800000"/>
            <a:headEnd/>
            <a:tailEnd/>
          </a:ln>
        </p:spPr>
        <p:txBody>
          <a:bodyPr wrap="none" anchor="ctr"/>
          <a:lstStyle/>
          <a:p>
            <a:endParaRPr lang="ru-RU" altLang="ru-RU" sz="1800"/>
          </a:p>
        </p:txBody>
      </p:sp>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4"/>
          <p:cNvSpPr>
            <a:spLocks noChangeArrowheads="1"/>
          </p:cNvSpPr>
          <p:nvPr/>
        </p:nvSpPr>
        <p:spPr bwMode="auto">
          <a:xfrm>
            <a:off x="539750" y="188913"/>
            <a:ext cx="8064500" cy="1042987"/>
          </a:xfrm>
          <a:prstGeom prst="bevel">
            <a:avLst>
              <a:gd name="adj" fmla="val 12500"/>
            </a:avLst>
          </a:prstGeom>
          <a:solidFill>
            <a:srgbClr val="FF9933"/>
          </a:solidFill>
          <a:ln w="9525">
            <a:solidFill>
              <a:schemeClr val="tx1"/>
            </a:solidFill>
            <a:miter lim="800000"/>
            <a:headEnd/>
            <a:tailEnd/>
          </a:ln>
        </p:spPr>
        <p:txBody>
          <a:bodyPr wrap="none" anchor="ctr"/>
          <a:lstStyle/>
          <a:p>
            <a:pPr algn="ctr"/>
            <a:r>
              <a:rPr lang="ru-RU" altLang="ru-RU">
                <a:solidFill>
                  <a:schemeClr val="tx2"/>
                </a:solidFill>
                <a:latin typeface="Times New Roman" pitchFamily="18" charset="0"/>
                <a:cs typeface="Times New Roman" pitchFamily="18" charset="0"/>
              </a:rPr>
              <a:t>Специфика психического развития ребёнка.</a:t>
            </a:r>
          </a:p>
        </p:txBody>
      </p:sp>
      <p:sp>
        <p:nvSpPr>
          <p:cNvPr id="9219" name="AutoShape 5"/>
          <p:cNvSpPr>
            <a:spLocks noChangeArrowheads="1"/>
          </p:cNvSpPr>
          <p:nvPr/>
        </p:nvSpPr>
        <p:spPr bwMode="auto">
          <a:xfrm rot="10800000">
            <a:off x="179388" y="1341438"/>
            <a:ext cx="2089150" cy="2808287"/>
          </a:xfrm>
          <a:prstGeom prst="wedgeRoundRectCallout">
            <a:avLst>
              <a:gd name="adj1" fmla="val -42250"/>
              <a:gd name="adj2" fmla="val 58083"/>
              <a:gd name="adj3" fmla="val 16667"/>
            </a:avLst>
          </a:prstGeom>
          <a:solidFill>
            <a:srgbClr val="FCFEAE"/>
          </a:solidFill>
          <a:ln w="9525">
            <a:solidFill>
              <a:schemeClr val="tx1"/>
            </a:solidFill>
            <a:miter lim="800000"/>
            <a:headEnd/>
            <a:tailEnd/>
          </a:ln>
        </p:spPr>
        <p:txBody>
          <a:bodyPr rot="10800000"/>
          <a:lstStyle/>
          <a:p>
            <a:pPr algn="ctr"/>
            <a:r>
              <a:rPr lang="ru-RU" altLang="ru-RU" sz="1200">
                <a:latin typeface="Times New Roman" pitchFamily="18" charset="0"/>
                <a:cs typeface="Times New Roman" pitchFamily="18" charset="0"/>
              </a:rPr>
              <a:t>Х.Вернер, Л.С. Выготский и др.  описали основные критерии развития:</a:t>
            </a:r>
          </a:p>
          <a:p>
            <a:pPr algn="ctr"/>
            <a:r>
              <a:rPr lang="ru-RU" altLang="ru-RU" sz="1200">
                <a:latin typeface="Times New Roman" pitchFamily="18" charset="0"/>
                <a:cs typeface="Times New Roman" pitchFamily="18" charset="0"/>
              </a:rPr>
              <a:t>дифференциацию, расчленение явления, ранее бывшего единым;</a:t>
            </a:r>
          </a:p>
          <a:p>
            <a:pPr algn="ctr"/>
            <a:r>
              <a:rPr lang="ru-RU" altLang="ru-RU" sz="1200">
                <a:latin typeface="Times New Roman" pitchFamily="18" charset="0"/>
                <a:cs typeface="Times New Roman" pitchFamily="18" charset="0"/>
              </a:rPr>
              <a:t>появление новых сторон, новых элементов в самом развитии;</a:t>
            </a:r>
          </a:p>
          <a:p>
            <a:pPr algn="ctr"/>
            <a:r>
              <a:rPr lang="ru-RU" altLang="ru-RU" sz="1200">
                <a:latin typeface="Times New Roman" pitchFamily="18" charset="0"/>
                <a:cs typeface="Times New Roman" pitchFamily="18" charset="0"/>
              </a:rPr>
              <a:t>перестройку связей между различными сторонами объекта</a:t>
            </a:r>
            <a:r>
              <a:rPr lang="ru-RU" altLang="ru-RU" sz="1200"/>
              <a:t>.</a:t>
            </a:r>
          </a:p>
        </p:txBody>
      </p:sp>
      <p:sp>
        <p:nvSpPr>
          <p:cNvPr id="9220" name="AutoShape 6"/>
          <p:cNvSpPr>
            <a:spLocks noChangeArrowheads="1"/>
          </p:cNvSpPr>
          <p:nvPr/>
        </p:nvSpPr>
        <p:spPr bwMode="auto">
          <a:xfrm rot="10800000">
            <a:off x="2700338" y="1412875"/>
            <a:ext cx="1944687" cy="2592388"/>
          </a:xfrm>
          <a:prstGeom prst="wedgeRoundRectCallout">
            <a:avLst>
              <a:gd name="adj1" fmla="val -41514"/>
              <a:gd name="adj2" fmla="val 58449"/>
              <a:gd name="adj3" fmla="val 16667"/>
            </a:avLst>
          </a:prstGeom>
          <a:solidFill>
            <a:srgbClr val="FCFEAE"/>
          </a:solidFill>
          <a:ln w="9525">
            <a:solidFill>
              <a:schemeClr val="tx1"/>
            </a:solidFill>
            <a:miter lim="800000"/>
            <a:headEnd/>
            <a:tailEnd/>
          </a:ln>
        </p:spPr>
        <p:txBody>
          <a:bodyPr rot="10800000"/>
          <a:lstStyle/>
          <a:p>
            <a:pPr algn="ctr"/>
            <a:r>
              <a:rPr lang="ru-RU" altLang="ru-RU" sz="1200">
                <a:latin typeface="Times New Roman" pitchFamily="18" charset="0"/>
                <a:cs typeface="Times New Roman" pitchFamily="18" charset="0"/>
              </a:rPr>
              <a:t>Прогрессивное развитие характеризуется возрастающей дифференциацией и организацией психических процессов, сопровождающейся совершенствованием функционирования и формирования;.  </a:t>
            </a:r>
          </a:p>
        </p:txBody>
      </p:sp>
      <p:sp>
        <p:nvSpPr>
          <p:cNvPr id="9221" name="AutoShape 9"/>
          <p:cNvSpPr>
            <a:spLocks noChangeArrowheads="1"/>
          </p:cNvSpPr>
          <p:nvPr/>
        </p:nvSpPr>
        <p:spPr bwMode="auto">
          <a:xfrm rot="10800000">
            <a:off x="6948488" y="1412875"/>
            <a:ext cx="1944687" cy="2592388"/>
          </a:xfrm>
          <a:prstGeom prst="wedgeRoundRectCallout">
            <a:avLst>
              <a:gd name="adj1" fmla="val -20694"/>
              <a:gd name="adj2" fmla="val 60773"/>
              <a:gd name="adj3" fmla="val 16667"/>
            </a:avLst>
          </a:prstGeom>
          <a:solidFill>
            <a:srgbClr val="FCFEAE"/>
          </a:solidFill>
          <a:ln w="9525">
            <a:solidFill>
              <a:schemeClr val="tx1"/>
            </a:solidFill>
            <a:miter lim="800000"/>
            <a:headEnd/>
            <a:tailEnd/>
          </a:ln>
        </p:spPr>
        <p:txBody>
          <a:bodyPr rot="10800000"/>
          <a:lstStyle/>
          <a:p>
            <a:pPr algn="ctr"/>
            <a:r>
              <a:rPr lang="ru-RU" altLang="ru-RU" sz="1200">
                <a:latin typeface="Times New Roman" pitchFamily="18" charset="0"/>
                <a:cs typeface="Times New Roman" pitchFamily="18" charset="0"/>
              </a:rPr>
              <a:t>Аномальное – частичными или сплошными нарушениями процесса роста, дифференциации и организации психических функций, что сопровождается уменьшением способности к формированию и функционированию</a:t>
            </a:r>
            <a:r>
              <a:rPr lang="ru-RU" altLang="ru-RU" sz="1800">
                <a:latin typeface="Times New Roman" pitchFamily="18" charset="0"/>
                <a:cs typeface="Times New Roman" pitchFamily="18" charset="0"/>
              </a:rPr>
              <a:t>.  </a:t>
            </a:r>
          </a:p>
          <a:p>
            <a:pPr algn="ctr"/>
            <a:endParaRPr lang="ru-RU" altLang="ru-RU" sz="1200">
              <a:latin typeface="Times New Roman" pitchFamily="18" charset="0"/>
              <a:cs typeface="Times New Roman" pitchFamily="18" charset="0"/>
            </a:endParaRPr>
          </a:p>
        </p:txBody>
      </p:sp>
      <p:sp>
        <p:nvSpPr>
          <p:cNvPr id="9222" name="AutoShape 10"/>
          <p:cNvSpPr>
            <a:spLocks noChangeArrowheads="1"/>
          </p:cNvSpPr>
          <p:nvPr/>
        </p:nvSpPr>
        <p:spPr bwMode="auto">
          <a:xfrm rot="10800000">
            <a:off x="4859338" y="1412875"/>
            <a:ext cx="1944687" cy="2592388"/>
          </a:xfrm>
          <a:prstGeom prst="wedgeRoundRectCallout">
            <a:avLst>
              <a:gd name="adj1" fmla="val -37269"/>
              <a:gd name="adj2" fmla="val 58019"/>
              <a:gd name="adj3" fmla="val 16667"/>
            </a:avLst>
          </a:prstGeom>
          <a:solidFill>
            <a:srgbClr val="FCFEAE"/>
          </a:solidFill>
          <a:ln w="9525">
            <a:solidFill>
              <a:schemeClr val="tx1"/>
            </a:solidFill>
            <a:miter lim="800000"/>
            <a:headEnd/>
            <a:tailEnd/>
          </a:ln>
        </p:spPr>
        <p:txBody>
          <a:bodyPr rot="10800000"/>
          <a:lstStyle/>
          <a:p>
            <a:pPr algn="ctr"/>
            <a:r>
              <a:rPr lang="ru-RU" altLang="ru-RU" sz="1200">
                <a:latin typeface="Times New Roman" pitchFamily="18" charset="0"/>
                <a:cs typeface="Times New Roman" pitchFamily="18" charset="0"/>
              </a:rPr>
              <a:t>Регрессивное – процессами дезорганизации, сопровождающимися замедлением и прекращением роста и накопления психических способностей</a:t>
            </a:r>
            <a:r>
              <a:rPr lang="ru-RU" altLang="ru-RU" sz="1800">
                <a:latin typeface="Times New Roman" pitchFamily="18" charset="0"/>
                <a:cs typeface="Times New Roman" pitchFamily="18" charset="0"/>
              </a:rPr>
              <a:t>; </a:t>
            </a:r>
          </a:p>
          <a:p>
            <a:pPr algn="ctr"/>
            <a:endParaRPr lang="ru-RU" altLang="ru-RU" sz="1200">
              <a:latin typeface="Times New Roman" pitchFamily="18" charset="0"/>
              <a:cs typeface="Times New Roman" pitchFamily="18" charset="0"/>
            </a:endParaRPr>
          </a:p>
        </p:txBody>
      </p:sp>
      <p:sp>
        <p:nvSpPr>
          <p:cNvPr id="9223" name="AutoShape 11"/>
          <p:cNvSpPr>
            <a:spLocks noChangeArrowheads="1"/>
          </p:cNvSpPr>
          <p:nvPr/>
        </p:nvSpPr>
        <p:spPr bwMode="auto">
          <a:xfrm>
            <a:off x="3348038" y="4941888"/>
            <a:ext cx="2447925" cy="1042987"/>
          </a:xfrm>
          <a:prstGeom prst="bevel">
            <a:avLst>
              <a:gd name="adj" fmla="val 12500"/>
            </a:avLst>
          </a:prstGeom>
          <a:solidFill>
            <a:srgbClr val="FF9966"/>
          </a:solidFill>
          <a:ln w="9525">
            <a:solidFill>
              <a:srgbClr val="FF9933"/>
            </a:solidFill>
            <a:miter lim="800000"/>
            <a:headEnd/>
            <a:tailEnd/>
          </a:ln>
        </p:spPr>
        <p:txBody>
          <a:bodyPr wrap="none" anchor="ctr"/>
          <a:lstStyle/>
          <a:p>
            <a:pPr algn="ctr"/>
            <a:r>
              <a:rPr lang="ru-RU" altLang="ru-RU">
                <a:latin typeface="Times New Roman" pitchFamily="18" charset="0"/>
                <a:cs typeface="Times New Roman" pitchFamily="18" charset="0"/>
              </a:rPr>
              <a:t>Типы развития</a:t>
            </a:r>
          </a:p>
        </p:txBody>
      </p:sp>
      <p:sp>
        <p:nvSpPr>
          <p:cNvPr id="9224" name="AutoShape 12"/>
          <p:cNvSpPr>
            <a:spLocks noChangeArrowheads="1"/>
          </p:cNvSpPr>
          <p:nvPr/>
        </p:nvSpPr>
        <p:spPr bwMode="auto">
          <a:xfrm>
            <a:off x="6516688" y="4221163"/>
            <a:ext cx="2447925" cy="2425700"/>
          </a:xfrm>
          <a:prstGeom prst="roundRect">
            <a:avLst>
              <a:gd name="adj" fmla="val 16667"/>
            </a:avLst>
          </a:prstGeom>
          <a:solidFill>
            <a:srgbClr val="FCFEAE"/>
          </a:solidFill>
          <a:ln w="9525">
            <a:solidFill>
              <a:schemeClr val="tx1"/>
            </a:solidFill>
            <a:round/>
            <a:headEnd/>
            <a:tailEnd/>
          </a:ln>
        </p:spPr>
        <p:txBody>
          <a:bodyPr wrap="none" anchor="ctr"/>
          <a:lstStyle/>
          <a:p>
            <a:pPr algn="ctr"/>
            <a:r>
              <a:rPr lang="ru-RU" altLang="ru-RU" sz="1200">
                <a:solidFill>
                  <a:schemeClr val="accent2"/>
                </a:solidFill>
                <a:latin typeface="Times New Roman" pitchFamily="18" charset="0"/>
                <a:cs typeface="Times New Roman" pitchFamily="18" charset="0"/>
              </a:rPr>
              <a:t>Непреформированный тип </a:t>
            </a:r>
          </a:p>
          <a:p>
            <a:pPr algn="ctr"/>
            <a:r>
              <a:rPr lang="ru-RU" altLang="ru-RU" sz="1200">
                <a:latin typeface="Times New Roman" pitchFamily="18" charset="0"/>
                <a:cs typeface="Times New Roman" pitchFamily="18" charset="0"/>
              </a:rPr>
              <a:t>развития не предопределён</a:t>
            </a:r>
          </a:p>
          <a:p>
            <a:pPr algn="ctr"/>
            <a:r>
              <a:rPr lang="ru-RU" altLang="ru-RU" sz="1200">
                <a:latin typeface="Times New Roman" pitchFamily="18" charset="0"/>
                <a:cs typeface="Times New Roman" pitchFamily="18" charset="0"/>
              </a:rPr>
              <a:t> заранее, с самого начала</a:t>
            </a:r>
          </a:p>
          <a:p>
            <a:pPr algn="ctr"/>
            <a:r>
              <a:rPr lang="ru-RU" altLang="ru-RU" sz="1200">
                <a:latin typeface="Times New Roman" pitchFamily="18" charset="0"/>
                <a:cs typeface="Times New Roman" pitchFamily="18" charset="0"/>
              </a:rPr>
              <a:t> неизвестны все стадии развития</a:t>
            </a:r>
          </a:p>
          <a:p>
            <a:pPr algn="ctr"/>
            <a:r>
              <a:rPr lang="ru-RU" altLang="ru-RU" sz="1200">
                <a:latin typeface="Times New Roman" pitchFamily="18" charset="0"/>
                <a:cs typeface="Times New Roman" pitchFamily="18" charset="0"/>
              </a:rPr>
              <a:t> и его конечный результат.</a:t>
            </a:r>
          </a:p>
          <a:p>
            <a:pPr algn="ctr"/>
            <a:r>
              <a:rPr lang="ru-RU" altLang="ru-RU" sz="1200">
                <a:latin typeface="Times New Roman" pitchFamily="18" charset="0"/>
                <a:cs typeface="Times New Roman" pitchFamily="18" charset="0"/>
              </a:rPr>
              <a:t>Непреформированный тип </a:t>
            </a:r>
          </a:p>
          <a:p>
            <a:pPr algn="ctr"/>
            <a:r>
              <a:rPr lang="ru-RU" altLang="ru-RU" sz="1200">
                <a:latin typeface="Times New Roman" pitchFamily="18" charset="0"/>
                <a:cs typeface="Times New Roman" pitchFamily="18" charset="0"/>
              </a:rPr>
              <a:t>развития наиболее </a:t>
            </a:r>
          </a:p>
          <a:p>
            <a:pPr algn="ctr"/>
            <a:r>
              <a:rPr lang="ru-RU" altLang="ru-RU" sz="1200">
                <a:latin typeface="Times New Roman" pitchFamily="18" charset="0"/>
                <a:cs typeface="Times New Roman" pitchFamily="18" charset="0"/>
              </a:rPr>
              <a:t>распространён на нашей </a:t>
            </a:r>
          </a:p>
          <a:p>
            <a:pPr algn="ctr"/>
            <a:r>
              <a:rPr lang="ru-RU" altLang="ru-RU" sz="1200">
                <a:latin typeface="Times New Roman" pitchFamily="18" charset="0"/>
                <a:cs typeface="Times New Roman" pitchFamily="18" charset="0"/>
              </a:rPr>
              <a:t>планете. По этому </a:t>
            </a:r>
          </a:p>
          <a:p>
            <a:pPr algn="ctr"/>
            <a:r>
              <a:rPr lang="ru-RU" altLang="ru-RU" sz="1200">
                <a:latin typeface="Times New Roman" pitchFamily="18" charset="0"/>
                <a:cs typeface="Times New Roman" pitchFamily="18" charset="0"/>
              </a:rPr>
              <a:t>типу происходит развитие </a:t>
            </a:r>
          </a:p>
          <a:p>
            <a:pPr algn="ctr"/>
            <a:r>
              <a:rPr lang="ru-RU" altLang="ru-RU" sz="1200">
                <a:latin typeface="Times New Roman" pitchFamily="18" charset="0"/>
                <a:cs typeface="Times New Roman" pitchFamily="18" charset="0"/>
              </a:rPr>
              <a:t>галактики, Земли, процесс</a:t>
            </a:r>
          </a:p>
          <a:p>
            <a:pPr algn="ctr"/>
            <a:r>
              <a:rPr lang="ru-RU" altLang="ru-RU" sz="1200">
                <a:latin typeface="Times New Roman" pitchFamily="18" charset="0"/>
                <a:cs typeface="Times New Roman" pitchFamily="18" charset="0"/>
              </a:rPr>
              <a:t> биологической эволюции,</a:t>
            </a:r>
          </a:p>
          <a:p>
            <a:pPr algn="ctr"/>
            <a:r>
              <a:rPr lang="ru-RU" altLang="ru-RU" sz="1200">
                <a:latin typeface="Times New Roman" pitchFamily="18" charset="0"/>
                <a:cs typeface="Times New Roman" pitchFamily="18" charset="0"/>
              </a:rPr>
              <a:t>развитие общества.</a:t>
            </a:r>
            <a:r>
              <a:rPr lang="ru-RU" altLang="ru-RU" sz="1200"/>
              <a:t> </a:t>
            </a:r>
          </a:p>
        </p:txBody>
      </p:sp>
      <p:sp>
        <p:nvSpPr>
          <p:cNvPr id="9225" name="AutoShape 13"/>
          <p:cNvSpPr>
            <a:spLocks noChangeArrowheads="1"/>
          </p:cNvSpPr>
          <p:nvPr/>
        </p:nvSpPr>
        <p:spPr bwMode="auto">
          <a:xfrm>
            <a:off x="323850" y="4292600"/>
            <a:ext cx="2376488" cy="2425700"/>
          </a:xfrm>
          <a:prstGeom prst="roundRect">
            <a:avLst>
              <a:gd name="adj" fmla="val 16667"/>
            </a:avLst>
          </a:prstGeom>
          <a:solidFill>
            <a:srgbClr val="FCFEAE"/>
          </a:solidFill>
          <a:ln w="9525">
            <a:solidFill>
              <a:srgbClr val="FF0000"/>
            </a:solidFill>
            <a:round/>
            <a:headEnd/>
            <a:tailEnd/>
          </a:ln>
        </p:spPr>
        <p:txBody>
          <a:bodyPr wrap="none" anchor="ctr"/>
          <a:lstStyle/>
          <a:p>
            <a:pPr algn="ctr"/>
            <a:r>
              <a:rPr lang="ru-RU" altLang="ru-RU" sz="1200" b="1">
                <a:solidFill>
                  <a:schemeClr val="accent2"/>
                </a:solidFill>
                <a:latin typeface="Times New Roman" pitchFamily="18" charset="0"/>
                <a:cs typeface="Times New Roman" pitchFamily="18" charset="0"/>
              </a:rPr>
              <a:t>Преформированный тип</a:t>
            </a:r>
            <a:r>
              <a:rPr lang="ru-RU" altLang="ru-RU" sz="1200" b="1">
                <a:latin typeface="Times New Roman" pitchFamily="18" charset="0"/>
                <a:cs typeface="Times New Roman" pitchFamily="18" charset="0"/>
              </a:rPr>
              <a:t> – </a:t>
            </a:r>
          </a:p>
          <a:p>
            <a:pPr algn="ctr"/>
            <a:r>
              <a:rPr lang="ru-RU" altLang="ru-RU" sz="1200" b="1">
                <a:latin typeface="Times New Roman" pitchFamily="18" charset="0"/>
                <a:cs typeface="Times New Roman" pitchFamily="18" charset="0"/>
              </a:rPr>
              <a:t>это такой тип, когда в </a:t>
            </a:r>
          </a:p>
          <a:p>
            <a:pPr algn="ctr"/>
            <a:r>
              <a:rPr lang="ru-RU" altLang="ru-RU" sz="1200" b="1">
                <a:latin typeface="Times New Roman" pitchFamily="18" charset="0"/>
                <a:cs typeface="Times New Roman" pitchFamily="18" charset="0"/>
              </a:rPr>
              <a:t>самом начале заданы </a:t>
            </a:r>
          </a:p>
          <a:p>
            <a:pPr algn="ctr"/>
            <a:r>
              <a:rPr lang="ru-RU" altLang="ru-RU" sz="1200" b="1">
                <a:latin typeface="Times New Roman" pitchFamily="18" charset="0"/>
                <a:cs typeface="Times New Roman" pitchFamily="18" charset="0"/>
              </a:rPr>
              <a:t> как стадии, которые пройдёт </a:t>
            </a:r>
          </a:p>
          <a:p>
            <a:pPr algn="ctr"/>
            <a:r>
              <a:rPr lang="ru-RU" altLang="ru-RU" sz="1200" b="1">
                <a:latin typeface="Times New Roman" pitchFamily="18" charset="0"/>
                <a:cs typeface="Times New Roman" pitchFamily="18" charset="0"/>
              </a:rPr>
              <a:t>явление (организм), так и</a:t>
            </a:r>
          </a:p>
          <a:p>
            <a:pPr algn="ctr"/>
            <a:r>
              <a:rPr lang="ru-RU" altLang="ru-RU" sz="1200" b="1">
                <a:latin typeface="Times New Roman" pitchFamily="18" charset="0"/>
                <a:cs typeface="Times New Roman" pitchFamily="18" charset="0"/>
              </a:rPr>
              <a:t> конечный результат, который </a:t>
            </a:r>
          </a:p>
          <a:p>
            <a:pPr algn="ctr"/>
            <a:r>
              <a:rPr lang="ru-RU" altLang="ru-RU" sz="1200" b="1">
                <a:latin typeface="Times New Roman" pitchFamily="18" charset="0"/>
                <a:cs typeface="Times New Roman" pitchFamily="18" charset="0"/>
              </a:rPr>
              <a:t>будет им достигнут. Здесь</a:t>
            </a:r>
          </a:p>
          <a:p>
            <a:pPr algn="ctr"/>
            <a:r>
              <a:rPr lang="ru-RU" altLang="ru-RU" sz="1200" b="1">
                <a:latin typeface="Times New Roman" pitchFamily="18" charset="0"/>
                <a:cs typeface="Times New Roman" pitchFamily="18" charset="0"/>
              </a:rPr>
              <a:t> всё дано от природы. </a:t>
            </a:r>
          </a:p>
          <a:p>
            <a:pPr algn="ctr"/>
            <a:r>
              <a:rPr lang="ru-RU" altLang="ru-RU" sz="1200" b="1">
                <a:latin typeface="Times New Roman" pitchFamily="18" charset="0"/>
                <a:cs typeface="Times New Roman" pitchFamily="18" charset="0"/>
              </a:rPr>
              <a:t>Примерами служат</a:t>
            </a:r>
          </a:p>
          <a:p>
            <a:pPr algn="ctr"/>
            <a:r>
              <a:rPr lang="ru-RU" altLang="ru-RU" sz="1200" b="1">
                <a:latin typeface="Times New Roman" pitchFamily="18" charset="0"/>
                <a:cs typeface="Times New Roman" pitchFamily="18" charset="0"/>
              </a:rPr>
              <a:t> эмбриональное развитие,</a:t>
            </a:r>
          </a:p>
          <a:p>
            <a:pPr algn="ctr"/>
            <a:r>
              <a:rPr lang="ru-RU" altLang="ru-RU" sz="1200" b="1">
                <a:latin typeface="Times New Roman" pitchFamily="18" charset="0"/>
                <a:cs typeface="Times New Roman" pitchFamily="18" charset="0"/>
              </a:rPr>
              <a:t> физическое развитие </a:t>
            </a:r>
          </a:p>
          <a:p>
            <a:pPr algn="ctr"/>
            <a:r>
              <a:rPr lang="ru-RU" altLang="ru-RU" sz="1200" b="1">
                <a:latin typeface="Times New Roman" pitchFamily="18" charset="0"/>
                <a:cs typeface="Times New Roman" pitchFamily="18" charset="0"/>
              </a:rPr>
              <a:t>( от рождения до старения).  </a:t>
            </a:r>
          </a:p>
        </p:txBody>
      </p:sp>
      <p:sp>
        <p:nvSpPr>
          <p:cNvPr id="9226" name="AutoShape 14"/>
          <p:cNvSpPr>
            <a:spLocks noChangeArrowheads="1"/>
          </p:cNvSpPr>
          <p:nvPr/>
        </p:nvSpPr>
        <p:spPr bwMode="auto">
          <a:xfrm>
            <a:off x="2700338" y="5229225"/>
            <a:ext cx="647700" cy="485775"/>
          </a:xfrm>
          <a:prstGeom prst="leftRightArrow">
            <a:avLst>
              <a:gd name="adj1" fmla="val 50000"/>
              <a:gd name="adj2" fmla="val 26667"/>
            </a:avLst>
          </a:prstGeom>
          <a:solidFill>
            <a:srgbClr val="FF9966"/>
          </a:solidFill>
          <a:ln w="9525">
            <a:solidFill>
              <a:schemeClr val="tx1"/>
            </a:solidFill>
            <a:miter lim="800000"/>
            <a:headEnd/>
            <a:tailEnd/>
          </a:ln>
        </p:spPr>
        <p:txBody>
          <a:bodyPr wrap="none" anchor="ctr"/>
          <a:lstStyle/>
          <a:p>
            <a:endParaRPr lang="ru-RU" altLang="ru-RU" sz="1800"/>
          </a:p>
        </p:txBody>
      </p:sp>
      <p:sp>
        <p:nvSpPr>
          <p:cNvPr id="9227" name="AutoShape 15"/>
          <p:cNvSpPr>
            <a:spLocks noChangeArrowheads="1"/>
          </p:cNvSpPr>
          <p:nvPr/>
        </p:nvSpPr>
        <p:spPr bwMode="auto">
          <a:xfrm>
            <a:off x="5795963" y="5229225"/>
            <a:ext cx="720725" cy="485775"/>
          </a:xfrm>
          <a:prstGeom prst="leftRightArrow">
            <a:avLst>
              <a:gd name="adj1" fmla="val 50000"/>
              <a:gd name="adj2" fmla="val 29673"/>
            </a:avLst>
          </a:prstGeom>
          <a:solidFill>
            <a:srgbClr val="FF9966"/>
          </a:solidFill>
          <a:ln w="9525">
            <a:solidFill>
              <a:schemeClr val="tx1"/>
            </a:solidFill>
            <a:miter lim="800000"/>
            <a:headEnd/>
            <a:tailEnd/>
          </a:ln>
        </p:spPr>
        <p:txBody>
          <a:bodyPr wrap="none" anchor="ctr"/>
          <a:lstStyle/>
          <a:p>
            <a:endParaRPr lang="ru-RU" altLang="ru-RU" sz="1800"/>
          </a:p>
        </p:txBody>
      </p:sp>
    </p:spTree>
  </p:cSld>
  <p:clrMapOvr>
    <a:masterClrMapping/>
  </p:clrMapOvr>
  <p:transition>
    <p:cover dir="d"/>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68313" y="0"/>
            <a:ext cx="8229600" cy="561975"/>
          </a:xfrm>
          <a:ln>
            <a:solidFill>
              <a:srgbClr val="671F28"/>
            </a:solidFill>
          </a:ln>
        </p:spPr>
        <p:txBody>
          <a:bodyPr/>
          <a:lstStyle/>
          <a:p>
            <a:pPr eaLnBrk="1" hangingPunct="1"/>
            <a:r>
              <a:rPr lang="ru-RU" altLang="ru-RU" sz="2000" b="1" smtClean="0">
                <a:solidFill>
                  <a:srgbClr val="CC0000"/>
                </a:solidFill>
              </a:rPr>
              <a:t/>
            </a:r>
            <a:br>
              <a:rPr lang="ru-RU" altLang="ru-RU" sz="2000" b="1" smtClean="0">
                <a:solidFill>
                  <a:srgbClr val="CC0000"/>
                </a:solidFill>
              </a:rPr>
            </a:br>
            <a:r>
              <a:rPr lang="ru-RU" altLang="ru-RU" sz="2000" b="1" smtClean="0">
                <a:solidFill>
                  <a:srgbClr val="CC0000"/>
                </a:solidFill>
              </a:rPr>
              <a:t>Стадии приспособления к мысли о смерти.</a:t>
            </a:r>
            <a:endParaRPr lang="ru-RU" altLang="ru-RU" sz="2700" b="1" smtClean="0">
              <a:solidFill>
                <a:srgbClr val="CC0000"/>
              </a:solidFill>
            </a:endParaRPr>
          </a:p>
        </p:txBody>
      </p:sp>
      <p:graphicFrame>
        <p:nvGraphicFramePr>
          <p:cNvPr id="513074" name="Group 50"/>
          <p:cNvGraphicFramePr>
            <a:graphicFrameLocks noGrp="1"/>
          </p:cNvGraphicFramePr>
          <p:nvPr>
            <p:ph idx="4294967295"/>
          </p:nvPr>
        </p:nvGraphicFramePr>
        <p:xfrm>
          <a:off x="323850" y="908050"/>
          <a:ext cx="8569325" cy="5761038"/>
        </p:xfrm>
        <a:graphic>
          <a:graphicData uri="http://schemas.openxmlformats.org/drawingml/2006/table">
            <a:tbl>
              <a:tblPr/>
              <a:tblGrid>
                <a:gridCol w="2087563"/>
                <a:gridCol w="6481762"/>
              </a:tblGrid>
              <a:tr h="36574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CC0000"/>
                          </a:solidFill>
                          <a:effectLst/>
                          <a:latin typeface="Arial" charset="0"/>
                          <a:cs typeface="Arial" charset="0"/>
                        </a:rPr>
                        <a:t>Стадии</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CC0000"/>
                          </a:solidFill>
                          <a:effectLst/>
                          <a:latin typeface="Arial" charset="0"/>
                          <a:cs typeface="Arial" charset="0"/>
                        </a:rPr>
                        <a:t>Характеристика стадии</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9143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Стадия отрицания</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FF00"/>
                          </a:solidFill>
                          <a:effectLst/>
                          <a:latin typeface="Arial" charset="0"/>
                          <a:cs typeface="Arial" charset="0"/>
                        </a:rPr>
                        <a:t>Человек отказывается признать возможность своей смерти и занимается поисками других, более обнадёживающих мнений и диагнозов </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CC"/>
                    </a:solidFill>
                  </a:tcPr>
                </a:tc>
              </a:tr>
              <a:tr h="11886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Стадия гнева</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FF00"/>
                          </a:solidFill>
                          <a:effectLst/>
                          <a:latin typeface="Arial" charset="0"/>
                          <a:cs typeface="Arial" charset="0"/>
                        </a:rPr>
                        <a:t>Человек осознаёт, что он действительно умирает, его охватывает гнев, обида и зависть к окружающим, состояние фрустрации, вызванное крушением всех его планов и надежд </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CC"/>
                    </a:solidFill>
                  </a:tcPr>
                </a:tc>
              </a:tr>
              <a:tr h="11886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Стадия торга</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FF00"/>
                          </a:solidFill>
                          <a:effectLst/>
                          <a:latin typeface="Arial" charset="0"/>
                          <a:cs typeface="Arial" charset="0"/>
                        </a:rPr>
                        <a:t>Человек ищет способы продлить жизнь, даёт обещания и пытается договориться с Богом, врачами, медсестрами или другими людьми, чтобы отдалить развязку или облегчить себе боль и страдание</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CC"/>
                    </a:solidFill>
                  </a:tcPr>
                </a:tc>
              </a:tr>
              <a:tr h="14635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Стадия депрессии</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FF00"/>
                          </a:solidFill>
                          <a:effectLst/>
                          <a:latin typeface="Arial" charset="0"/>
                          <a:cs typeface="Arial" charset="0"/>
                        </a:rPr>
                        <a:t>Когда ничего выторговать не удаётся или время истекает, человека охватывает чувство безнадёжности, он горюет о том, что уже потерял и о предстоящей смерти и разлуке с родными и близкими</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00CC"/>
                    </a:solidFill>
                  </a:tcPr>
                </a:tc>
              </a:tr>
              <a:tr h="6400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chemeClr val="accent2"/>
                          </a:solidFill>
                          <a:effectLst/>
                          <a:latin typeface="Arial" charset="0"/>
                          <a:cs typeface="Arial" charset="0"/>
                        </a:rPr>
                        <a:t>Стадия принятия</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1" i="0" u="none" strike="noStrike" cap="none" normalizeH="0" baseline="0" smtClean="0">
                          <a:ln>
                            <a:noFill/>
                          </a:ln>
                          <a:solidFill>
                            <a:srgbClr val="00FF00"/>
                          </a:solidFill>
                          <a:effectLst/>
                          <a:latin typeface="Arial" charset="0"/>
                          <a:cs typeface="Arial" charset="0"/>
                        </a:rPr>
                        <a:t>Человек смиряется со своей судьбой и спокойно ожидает развязки</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00CC"/>
                    </a:solidFill>
                  </a:tcPr>
                </a:tc>
              </a:tr>
            </a:tbl>
          </a:graphicData>
        </a:graphic>
      </p:graphicFrame>
    </p:spTree>
  </p:cSld>
  <p:clrMapOvr>
    <a:masterClrMapping/>
  </p:clrMapOvr>
  <p:transition>
    <p:cover dir="d"/>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ru-RU" altLang="ru-RU" smtClean="0">
                <a:solidFill>
                  <a:schemeClr val="accent2"/>
                </a:solidFill>
              </a:rPr>
              <a:t>Литература:</a:t>
            </a:r>
          </a:p>
        </p:txBody>
      </p:sp>
      <p:sp>
        <p:nvSpPr>
          <p:cNvPr id="83971" name="Rectangle 3"/>
          <p:cNvSpPr>
            <a:spLocks noGrp="1" noChangeArrowheads="1"/>
          </p:cNvSpPr>
          <p:nvPr>
            <p:ph type="body" idx="1"/>
          </p:nvPr>
        </p:nvSpPr>
        <p:spPr/>
        <p:txBody>
          <a:bodyPr/>
          <a:lstStyle/>
          <a:p>
            <a:pPr eaLnBrk="1" hangingPunct="1">
              <a:lnSpc>
                <a:spcPct val="90000"/>
              </a:lnSpc>
            </a:pPr>
            <a:r>
              <a:rPr lang="ru-RU" altLang="ru-RU" sz="1900" smtClean="0"/>
              <a:t>Обухова Л.Ф. Возрастная психология. М., 2008.</a:t>
            </a:r>
          </a:p>
          <a:p>
            <a:pPr eaLnBrk="1" hangingPunct="1">
              <a:lnSpc>
                <a:spcPct val="90000"/>
              </a:lnSpc>
            </a:pPr>
            <a:r>
              <a:rPr lang="ru-RU" altLang="ru-RU" sz="1900" smtClean="0"/>
              <a:t>Шаповаленко И.В. Возрастная психология. М. 2009.</a:t>
            </a:r>
          </a:p>
          <a:p>
            <a:pPr eaLnBrk="1" hangingPunct="1">
              <a:lnSpc>
                <a:spcPct val="90000"/>
              </a:lnSpc>
            </a:pPr>
            <a:r>
              <a:rPr lang="ru-RU" altLang="ru-RU" sz="1900" smtClean="0"/>
              <a:t>Абрамова Г.С. Возрастная психология. Екатеринбург. 2000.</a:t>
            </a:r>
          </a:p>
          <a:p>
            <a:pPr eaLnBrk="1" hangingPunct="1">
              <a:lnSpc>
                <a:spcPct val="90000"/>
              </a:lnSpc>
            </a:pPr>
            <a:r>
              <a:rPr lang="ru-RU" altLang="ru-RU" sz="1900" smtClean="0"/>
              <a:t>Кулагина И.Ю. Возрастная психология. М. 2004.</a:t>
            </a:r>
          </a:p>
          <a:p>
            <a:pPr eaLnBrk="1" hangingPunct="1">
              <a:lnSpc>
                <a:spcPct val="90000"/>
              </a:lnSpc>
            </a:pPr>
            <a:r>
              <a:rPr lang="ru-RU" altLang="ru-RU" sz="1900" smtClean="0"/>
              <a:t>Б.С. Волков. Психология младшего школьника. М., 2005.</a:t>
            </a:r>
          </a:p>
          <a:p>
            <a:pPr eaLnBrk="1" hangingPunct="1">
              <a:lnSpc>
                <a:spcPct val="90000"/>
              </a:lnSpc>
            </a:pPr>
            <a:r>
              <a:rPr lang="ru-RU" altLang="ru-RU" sz="1900" smtClean="0"/>
              <a:t>Безруких М.М.. Ефимова С.П. Ребенок идет в школу: знаете ли вы своего школьника. М. 1996.</a:t>
            </a:r>
          </a:p>
          <a:p>
            <a:pPr eaLnBrk="1" hangingPunct="1">
              <a:lnSpc>
                <a:spcPct val="90000"/>
              </a:lnSpc>
            </a:pPr>
            <a:r>
              <a:rPr lang="ru-RU" altLang="ru-RU" sz="1900" smtClean="0"/>
              <a:t>Безруких М.М. Возрастная физиология. М. 2002. </a:t>
            </a:r>
          </a:p>
          <a:p>
            <a:pPr eaLnBrk="1" hangingPunct="1">
              <a:lnSpc>
                <a:spcPct val="90000"/>
              </a:lnSpc>
            </a:pPr>
            <a:r>
              <a:rPr lang="ru-RU" altLang="ru-RU" sz="1900" smtClean="0"/>
              <a:t>Ю.Б. Гиппенрейтер. Общаться с ребенком. Как? М.2004.</a:t>
            </a:r>
          </a:p>
          <a:p>
            <a:pPr eaLnBrk="1" hangingPunct="1">
              <a:lnSpc>
                <a:spcPct val="90000"/>
              </a:lnSpc>
            </a:pPr>
            <a:r>
              <a:rPr lang="ru-RU" altLang="ru-RU" sz="1900" smtClean="0"/>
              <a:t>Грейс Крайг. Психология развития. Спб. 2000.</a:t>
            </a:r>
          </a:p>
          <a:p>
            <a:pPr eaLnBrk="1" hangingPunct="1">
              <a:lnSpc>
                <a:spcPct val="90000"/>
              </a:lnSpc>
            </a:pPr>
            <a:r>
              <a:rPr lang="ru-RU" altLang="ru-RU" sz="1900" smtClean="0"/>
              <a:t>Л.Ф Обухова. Возрастная психология. М., 2008.</a:t>
            </a:r>
          </a:p>
          <a:p>
            <a:pPr eaLnBrk="1" hangingPunct="1">
              <a:lnSpc>
                <a:spcPct val="90000"/>
              </a:lnSpc>
            </a:pPr>
            <a:endParaRPr lang="ru-RU" altLang="ru-RU" sz="1900" smtClean="0"/>
          </a:p>
          <a:p>
            <a:pPr eaLnBrk="1" hangingPunct="1">
              <a:lnSpc>
                <a:spcPct val="90000"/>
              </a:lnSpc>
            </a:pPr>
            <a:endParaRPr lang="ru-RU" altLang="ru-RU" sz="2400" smtClean="0"/>
          </a:p>
        </p:txBody>
      </p:sp>
    </p:spTree>
  </p:cSld>
  <p:clrMapOvr>
    <a:masterClrMapping/>
  </p:clrMapOvr>
  <p:transition>
    <p:cover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5"/>
          <p:cNvSpPr>
            <a:spLocks noChangeArrowheads="1"/>
          </p:cNvSpPr>
          <p:nvPr/>
        </p:nvSpPr>
        <p:spPr bwMode="auto">
          <a:xfrm>
            <a:off x="0" y="765175"/>
            <a:ext cx="9144000" cy="1223963"/>
          </a:xfrm>
          <a:prstGeom prst="ellipse">
            <a:avLst/>
          </a:prstGeom>
          <a:solidFill>
            <a:srgbClr val="FFFF99"/>
          </a:solidFill>
          <a:ln w="9525">
            <a:solidFill>
              <a:schemeClr val="tx1"/>
            </a:solidFill>
            <a:round/>
            <a:headEnd/>
            <a:tailEnd/>
          </a:ln>
        </p:spPr>
        <p:txBody>
          <a:bodyPr wrap="none" anchor="ctr"/>
          <a:lstStyle/>
          <a:p>
            <a:pPr algn="ctr"/>
            <a:r>
              <a:rPr lang="ru-RU" altLang="ru-RU" sz="1200" b="1"/>
              <a:t>Движущая сила </a:t>
            </a:r>
            <a:r>
              <a:rPr lang="ru-RU" altLang="ru-RU" sz="1200" b="1">
                <a:solidFill>
                  <a:schemeClr val="accent2"/>
                </a:solidFill>
              </a:rPr>
              <a:t>развития</a:t>
            </a:r>
            <a:r>
              <a:rPr lang="ru-RU" altLang="ru-RU" sz="1200" b="1"/>
              <a:t> психики - </a:t>
            </a:r>
            <a:r>
              <a:rPr lang="ru-RU" altLang="ru-RU" sz="1200" b="1">
                <a:solidFill>
                  <a:srgbClr val="CC0000"/>
                </a:solidFill>
              </a:rPr>
              <a:t>обучение. </a:t>
            </a:r>
            <a:endParaRPr lang="en-US" altLang="ru-RU" sz="1200" b="1">
              <a:solidFill>
                <a:srgbClr val="CC0000"/>
              </a:solidFill>
            </a:endParaRPr>
          </a:p>
          <a:p>
            <a:pPr algn="ctr"/>
            <a:r>
              <a:rPr lang="ru-RU" altLang="ru-RU" sz="1200" b="1">
                <a:solidFill>
                  <a:schemeClr val="accent2"/>
                </a:solidFill>
              </a:rPr>
              <a:t>Развитие </a:t>
            </a:r>
            <a:r>
              <a:rPr lang="ru-RU" altLang="ru-RU" sz="1200" b="1"/>
              <a:t>и </a:t>
            </a:r>
            <a:r>
              <a:rPr lang="ru-RU" altLang="ru-RU" sz="1200" b="1">
                <a:solidFill>
                  <a:srgbClr val="CC0000"/>
                </a:solidFill>
              </a:rPr>
              <a:t>обучение </a:t>
            </a:r>
            <a:r>
              <a:rPr lang="ru-RU" altLang="ru-RU" sz="1200" b="1"/>
              <a:t>- разные процессы, </a:t>
            </a:r>
            <a:endParaRPr lang="en-US" altLang="ru-RU" sz="1200" b="1"/>
          </a:p>
          <a:p>
            <a:pPr algn="ctr"/>
            <a:r>
              <a:rPr lang="ru-RU" altLang="ru-RU" sz="1200" b="1"/>
              <a:t>именно </a:t>
            </a:r>
            <a:r>
              <a:rPr lang="ru-RU" altLang="ru-RU" sz="1200" b="1">
                <a:solidFill>
                  <a:schemeClr val="accent2"/>
                </a:solidFill>
              </a:rPr>
              <a:t>обучение приводит в движение внутренние процессы развития</a:t>
            </a:r>
            <a:r>
              <a:rPr lang="ru-RU" altLang="ru-RU" sz="1200" b="1"/>
              <a:t>, </a:t>
            </a:r>
            <a:endParaRPr lang="en-US" altLang="ru-RU" sz="1200" b="1"/>
          </a:p>
          <a:p>
            <a:pPr algn="ctr"/>
            <a:r>
              <a:rPr lang="ru-RU" altLang="ru-RU" sz="1200" b="1"/>
              <a:t>обучение стоит в основе развития. </a:t>
            </a:r>
            <a:endParaRPr lang="en-US" altLang="ru-RU" sz="1200" b="1"/>
          </a:p>
          <a:p>
            <a:pPr algn="ctr"/>
            <a:r>
              <a:rPr lang="ru-RU" altLang="ru-RU" sz="1200" b="1">
                <a:solidFill>
                  <a:srgbClr val="CC0000"/>
                </a:solidFill>
              </a:rPr>
              <a:t>«Обучение только тогда хорошо, когда оно идет впереди развития».</a:t>
            </a:r>
          </a:p>
        </p:txBody>
      </p:sp>
      <p:grpSp>
        <p:nvGrpSpPr>
          <p:cNvPr id="10243" name="Group 14"/>
          <p:cNvGrpSpPr>
            <a:grpSpLocks/>
          </p:cNvGrpSpPr>
          <p:nvPr/>
        </p:nvGrpSpPr>
        <p:grpSpPr bwMode="auto">
          <a:xfrm>
            <a:off x="179388" y="2060575"/>
            <a:ext cx="3959225" cy="2879725"/>
            <a:chOff x="567" y="1616"/>
            <a:chExt cx="2494" cy="1814"/>
          </a:xfrm>
        </p:grpSpPr>
        <p:sp>
          <p:nvSpPr>
            <p:cNvPr id="10247" name="Oval 7"/>
            <p:cNvSpPr>
              <a:spLocks noChangeArrowheads="1"/>
            </p:cNvSpPr>
            <p:nvPr/>
          </p:nvSpPr>
          <p:spPr bwMode="auto">
            <a:xfrm>
              <a:off x="567" y="1616"/>
              <a:ext cx="2494" cy="1814"/>
            </a:xfrm>
            <a:prstGeom prst="ellipse">
              <a:avLst/>
            </a:prstGeom>
            <a:solidFill>
              <a:srgbClr val="FF9933"/>
            </a:solidFill>
            <a:ln w="9525">
              <a:solidFill>
                <a:schemeClr val="tx1"/>
              </a:solidFill>
              <a:round/>
              <a:headEnd/>
              <a:tailEnd/>
            </a:ln>
          </p:spPr>
          <p:txBody>
            <a:bodyPr wrap="none" anchor="ctr"/>
            <a:lstStyle/>
            <a:p>
              <a:endParaRPr lang="ru-RU" altLang="ru-RU" sz="1800"/>
            </a:p>
          </p:txBody>
        </p:sp>
        <p:sp>
          <p:nvSpPr>
            <p:cNvPr id="10248" name="Oval 6"/>
            <p:cNvSpPr>
              <a:spLocks noChangeArrowheads="1"/>
            </p:cNvSpPr>
            <p:nvPr/>
          </p:nvSpPr>
          <p:spPr bwMode="auto">
            <a:xfrm>
              <a:off x="1066" y="2069"/>
              <a:ext cx="1497" cy="907"/>
            </a:xfrm>
            <a:prstGeom prst="ellipse">
              <a:avLst/>
            </a:prstGeom>
            <a:solidFill>
              <a:srgbClr val="FCFEAE"/>
            </a:solidFill>
            <a:ln w="9525">
              <a:solidFill>
                <a:schemeClr val="tx1"/>
              </a:solidFill>
              <a:round/>
              <a:headEnd/>
              <a:tailEnd/>
            </a:ln>
          </p:spPr>
          <p:txBody>
            <a:bodyPr wrap="none" anchor="ctr"/>
            <a:lstStyle/>
            <a:p>
              <a:pPr algn="ctr"/>
              <a:r>
                <a:rPr lang="ru-RU" altLang="ru-RU" sz="1800" b="1">
                  <a:solidFill>
                    <a:srgbClr val="663300"/>
                  </a:solidFill>
                </a:rPr>
                <a:t>Зона актуального</a:t>
              </a:r>
            </a:p>
            <a:p>
              <a:pPr algn="ctr"/>
              <a:r>
                <a:rPr lang="ru-RU" altLang="ru-RU" sz="1800" b="1">
                  <a:solidFill>
                    <a:srgbClr val="663300"/>
                  </a:solidFill>
                </a:rPr>
                <a:t>развития</a:t>
              </a:r>
            </a:p>
          </p:txBody>
        </p:sp>
        <p:sp>
          <p:nvSpPr>
            <p:cNvPr id="10249" name="Line 8"/>
            <p:cNvSpPr>
              <a:spLocks noChangeShapeType="1"/>
            </p:cNvSpPr>
            <p:nvPr/>
          </p:nvSpPr>
          <p:spPr bwMode="auto">
            <a:xfrm>
              <a:off x="1837" y="2976"/>
              <a:ext cx="0" cy="409"/>
            </a:xfrm>
            <a:prstGeom prst="line">
              <a:avLst/>
            </a:prstGeom>
            <a:noFill/>
            <a:ln w="73025">
              <a:solidFill>
                <a:srgbClr val="FF0000"/>
              </a:solidFill>
              <a:round/>
              <a:headEnd/>
              <a:tailEnd type="triangle" w="med" len="med"/>
            </a:ln>
          </p:spPr>
          <p:txBody>
            <a:bodyPr/>
            <a:lstStyle/>
            <a:p>
              <a:endParaRPr lang="ru-RU"/>
            </a:p>
          </p:txBody>
        </p:sp>
        <p:sp>
          <p:nvSpPr>
            <p:cNvPr id="10250" name="Line 9"/>
            <p:cNvSpPr>
              <a:spLocks noChangeShapeType="1"/>
            </p:cNvSpPr>
            <p:nvPr/>
          </p:nvSpPr>
          <p:spPr bwMode="auto">
            <a:xfrm flipV="1">
              <a:off x="1837" y="1661"/>
              <a:ext cx="0" cy="408"/>
            </a:xfrm>
            <a:prstGeom prst="line">
              <a:avLst/>
            </a:prstGeom>
            <a:noFill/>
            <a:ln w="95250">
              <a:solidFill>
                <a:srgbClr val="FF0000"/>
              </a:solidFill>
              <a:round/>
              <a:headEnd/>
              <a:tailEnd type="triangle" w="med" len="med"/>
            </a:ln>
          </p:spPr>
          <p:txBody>
            <a:bodyPr/>
            <a:lstStyle/>
            <a:p>
              <a:endParaRPr lang="ru-RU"/>
            </a:p>
          </p:txBody>
        </p:sp>
        <p:sp>
          <p:nvSpPr>
            <p:cNvPr id="10251" name="Line 10"/>
            <p:cNvSpPr>
              <a:spLocks noChangeShapeType="1"/>
            </p:cNvSpPr>
            <p:nvPr/>
          </p:nvSpPr>
          <p:spPr bwMode="auto">
            <a:xfrm flipH="1">
              <a:off x="567" y="2523"/>
              <a:ext cx="499" cy="0"/>
            </a:xfrm>
            <a:prstGeom prst="line">
              <a:avLst/>
            </a:prstGeom>
            <a:noFill/>
            <a:ln w="101600">
              <a:solidFill>
                <a:srgbClr val="FF0000"/>
              </a:solidFill>
              <a:round/>
              <a:headEnd/>
              <a:tailEnd type="triangle" w="med" len="med"/>
            </a:ln>
          </p:spPr>
          <p:txBody>
            <a:bodyPr/>
            <a:lstStyle/>
            <a:p>
              <a:endParaRPr lang="ru-RU"/>
            </a:p>
          </p:txBody>
        </p:sp>
        <p:sp>
          <p:nvSpPr>
            <p:cNvPr id="10252" name="Line 11"/>
            <p:cNvSpPr>
              <a:spLocks noChangeShapeType="1"/>
            </p:cNvSpPr>
            <p:nvPr/>
          </p:nvSpPr>
          <p:spPr bwMode="auto">
            <a:xfrm>
              <a:off x="2562" y="2523"/>
              <a:ext cx="454" cy="0"/>
            </a:xfrm>
            <a:prstGeom prst="line">
              <a:avLst/>
            </a:prstGeom>
            <a:noFill/>
            <a:ln w="85725">
              <a:solidFill>
                <a:srgbClr val="FF0000"/>
              </a:solidFill>
              <a:round/>
              <a:headEnd/>
              <a:tailEnd type="triangle" w="med" len="med"/>
            </a:ln>
          </p:spPr>
          <p:txBody>
            <a:bodyPr/>
            <a:lstStyle/>
            <a:p>
              <a:endParaRPr lang="ru-RU"/>
            </a:p>
          </p:txBody>
        </p:sp>
        <p:sp>
          <p:nvSpPr>
            <p:cNvPr id="10253" name="Text Box 12"/>
            <p:cNvSpPr txBox="1">
              <a:spLocks noChangeArrowheads="1"/>
            </p:cNvSpPr>
            <p:nvPr/>
          </p:nvSpPr>
          <p:spPr bwMode="auto">
            <a:xfrm>
              <a:off x="703" y="1888"/>
              <a:ext cx="2268" cy="231"/>
            </a:xfrm>
            <a:prstGeom prst="rect">
              <a:avLst/>
            </a:prstGeom>
            <a:solidFill>
              <a:srgbClr val="FCFEAE"/>
            </a:solidFill>
            <a:ln w="9525">
              <a:noFill/>
              <a:miter lim="800000"/>
              <a:headEnd/>
              <a:tailEnd/>
            </a:ln>
          </p:spPr>
          <p:txBody>
            <a:bodyPr>
              <a:spAutoFit/>
            </a:bodyPr>
            <a:lstStyle/>
            <a:p>
              <a:pPr algn="ctr">
                <a:spcBef>
                  <a:spcPct val="50000"/>
                </a:spcBef>
              </a:pPr>
              <a:r>
                <a:rPr lang="ru-RU" altLang="ru-RU" sz="1800" b="1">
                  <a:solidFill>
                    <a:srgbClr val="CC0000"/>
                  </a:solidFill>
                </a:rPr>
                <a:t>Зона ближайшего развития</a:t>
              </a:r>
            </a:p>
          </p:txBody>
        </p:sp>
      </p:grpSp>
      <p:sp>
        <p:nvSpPr>
          <p:cNvPr id="10244" name="Rectangle 11"/>
          <p:cNvSpPr>
            <a:spLocks noChangeArrowheads="1"/>
          </p:cNvSpPr>
          <p:nvPr/>
        </p:nvSpPr>
        <p:spPr bwMode="auto">
          <a:xfrm>
            <a:off x="1331913" y="188913"/>
            <a:ext cx="6553200" cy="503237"/>
          </a:xfrm>
          <a:prstGeom prst="rect">
            <a:avLst/>
          </a:prstGeom>
          <a:solidFill>
            <a:srgbClr val="FF9933"/>
          </a:solidFill>
          <a:ln w="9525">
            <a:solidFill>
              <a:schemeClr val="tx1"/>
            </a:solidFill>
            <a:miter lim="800000"/>
            <a:headEnd/>
            <a:tailEnd/>
          </a:ln>
        </p:spPr>
        <p:txBody>
          <a:bodyPr wrap="none" anchor="ctr"/>
          <a:lstStyle/>
          <a:p>
            <a:pPr algn="ctr"/>
            <a:r>
              <a:rPr lang="ru-RU" altLang="ru-RU" sz="1800" b="1">
                <a:solidFill>
                  <a:srgbClr val="CC0000"/>
                </a:solidFill>
              </a:rPr>
              <a:t>Культурно-историческая теория Л.С. Выготского</a:t>
            </a:r>
          </a:p>
        </p:txBody>
      </p:sp>
      <p:sp>
        <p:nvSpPr>
          <p:cNvPr id="10245" name="Rectangle 12"/>
          <p:cNvSpPr>
            <a:spLocks noChangeArrowheads="1"/>
          </p:cNvSpPr>
          <p:nvPr/>
        </p:nvSpPr>
        <p:spPr bwMode="auto">
          <a:xfrm>
            <a:off x="179388" y="5013325"/>
            <a:ext cx="4319587" cy="1655763"/>
          </a:xfrm>
          <a:prstGeom prst="rect">
            <a:avLst/>
          </a:prstGeom>
          <a:solidFill>
            <a:srgbClr val="FCFEAE"/>
          </a:solidFill>
          <a:ln w="9525">
            <a:solidFill>
              <a:schemeClr val="tx1"/>
            </a:solidFill>
            <a:miter lim="800000"/>
            <a:headEnd/>
            <a:tailEnd/>
          </a:ln>
        </p:spPr>
        <p:txBody>
          <a:bodyPr wrap="none" anchor="ctr"/>
          <a:lstStyle/>
          <a:p>
            <a:pPr algn="ctr"/>
            <a:r>
              <a:rPr lang="ru-RU" altLang="ru-RU" sz="1800" b="1">
                <a:solidFill>
                  <a:srgbClr val="800000"/>
                </a:solidFill>
              </a:rPr>
              <a:t>ЗОНА  БЛИЖАЙШЕГО  РАЗВИТИЯ</a:t>
            </a:r>
            <a:r>
              <a:rPr lang="ru-RU" altLang="ru-RU" sz="1800" b="1"/>
              <a:t> – </a:t>
            </a:r>
          </a:p>
          <a:p>
            <a:pPr algn="ctr"/>
            <a:r>
              <a:rPr lang="ru-RU" altLang="ru-RU" sz="1800" b="1">
                <a:solidFill>
                  <a:schemeClr val="accent2"/>
                </a:solidFill>
              </a:rPr>
              <a:t>расстояние между уровнем </a:t>
            </a:r>
          </a:p>
          <a:p>
            <a:pPr algn="ctr"/>
            <a:r>
              <a:rPr lang="ru-RU" altLang="ru-RU" sz="1800" b="1">
                <a:solidFill>
                  <a:schemeClr val="accent2"/>
                </a:solidFill>
              </a:rPr>
              <a:t>актуального развития </a:t>
            </a:r>
          </a:p>
          <a:p>
            <a:pPr algn="ctr"/>
            <a:r>
              <a:rPr lang="ru-RU" altLang="ru-RU" sz="1800" b="1">
                <a:solidFill>
                  <a:schemeClr val="accent2"/>
                </a:solidFill>
              </a:rPr>
              <a:t>и уровнем возможного развития, </a:t>
            </a:r>
          </a:p>
          <a:p>
            <a:pPr algn="ctr"/>
            <a:r>
              <a:rPr lang="ru-RU" altLang="ru-RU" sz="1800" b="1">
                <a:solidFill>
                  <a:schemeClr val="accent2"/>
                </a:solidFill>
              </a:rPr>
              <a:t>направляемого учителем.</a:t>
            </a:r>
          </a:p>
        </p:txBody>
      </p:sp>
      <p:sp>
        <p:nvSpPr>
          <p:cNvPr id="10246" name="Rectangle 13"/>
          <p:cNvSpPr>
            <a:spLocks noChangeArrowheads="1"/>
          </p:cNvSpPr>
          <p:nvPr/>
        </p:nvSpPr>
        <p:spPr bwMode="auto">
          <a:xfrm>
            <a:off x="4664075" y="2060575"/>
            <a:ext cx="4371975" cy="4679950"/>
          </a:xfrm>
          <a:prstGeom prst="rect">
            <a:avLst/>
          </a:prstGeom>
          <a:solidFill>
            <a:srgbClr val="FBFE8A"/>
          </a:solidFill>
          <a:ln w="9525">
            <a:solidFill>
              <a:schemeClr val="tx1"/>
            </a:solidFill>
            <a:miter lim="800000"/>
            <a:headEnd/>
            <a:tailEnd/>
          </a:ln>
        </p:spPr>
        <p:txBody>
          <a:bodyPr wrap="none" anchor="ctr"/>
          <a:lstStyle/>
          <a:p>
            <a:endParaRPr lang="ru-RU" altLang="zh-CN" sz="1200" b="1"/>
          </a:p>
          <a:p>
            <a:r>
              <a:rPr lang="ru-RU" altLang="zh-CN" sz="1200" b="1"/>
              <a:t>В культурно-историческая концепции  Л.С.Выготский</a:t>
            </a:r>
          </a:p>
          <a:p>
            <a:r>
              <a:rPr lang="ru-RU" altLang="zh-CN" sz="1200" b="1"/>
              <a:t>сформулировал ряд законов психического развития</a:t>
            </a:r>
          </a:p>
          <a:p>
            <a:r>
              <a:rPr lang="ru-RU" altLang="zh-CN" sz="1200" b="1"/>
              <a:t>ребенка:</a:t>
            </a:r>
            <a:br>
              <a:rPr lang="ru-RU" altLang="zh-CN" sz="1200" b="1"/>
            </a:br>
            <a:r>
              <a:rPr lang="ru-RU" altLang="zh-CN" sz="1200" b="1"/>
              <a:t>1. Закон формирования высших психических функций- </a:t>
            </a:r>
          </a:p>
          <a:p>
            <a:r>
              <a:rPr lang="ru-RU" altLang="zh-CN" sz="1200" b="1"/>
              <a:t>высшие психические функции возникают сначала</a:t>
            </a:r>
          </a:p>
          <a:p>
            <a:r>
              <a:rPr lang="ru-RU" altLang="zh-CN" sz="1200" b="1"/>
              <a:t>как форма коллективного поведения, как форма</a:t>
            </a:r>
          </a:p>
          <a:p>
            <a:r>
              <a:rPr lang="ru-RU" altLang="zh-CN" sz="1200" b="1"/>
              <a:t>сотрудничества с другими людьми, и лишь </a:t>
            </a:r>
          </a:p>
          <a:p>
            <a:r>
              <a:rPr lang="ru-RU" altLang="zh-CN" sz="1200" b="1"/>
              <a:t>впоследствии они становятся внутренними</a:t>
            </a:r>
          </a:p>
          <a:p>
            <a:r>
              <a:rPr lang="ru-RU" altLang="zh-CN" sz="1200" b="1"/>
              <a:t>индивидуальными (формами) функциями самого </a:t>
            </a:r>
          </a:p>
          <a:p>
            <a:r>
              <a:rPr lang="ru-RU" altLang="zh-CN" sz="1200" b="1"/>
              <a:t>ребенка.</a:t>
            </a:r>
            <a:br>
              <a:rPr lang="ru-RU" altLang="zh-CN" sz="1200" b="1"/>
            </a:br>
            <a:r>
              <a:rPr lang="ru-RU" altLang="zh-CN" sz="1200" b="1"/>
              <a:t>2. Закон неравномерности детского развития, согласно</a:t>
            </a:r>
          </a:p>
          <a:p>
            <a:r>
              <a:rPr lang="ru-RU" altLang="zh-CN" sz="1200" b="1"/>
              <a:t>которому каждая сторона в психике ребенка</a:t>
            </a:r>
          </a:p>
          <a:p>
            <a:r>
              <a:rPr lang="ru-RU" altLang="zh-CN" sz="1200" b="1"/>
              <a:t>имеет свой оптимальный период развития.</a:t>
            </a:r>
          </a:p>
          <a:p>
            <a:r>
              <a:rPr lang="ru-RU" altLang="zh-CN" sz="1200" b="1"/>
              <a:t>Этот период - сензитивный период.</a:t>
            </a:r>
            <a:br>
              <a:rPr lang="ru-RU" altLang="zh-CN" sz="1200" b="1"/>
            </a:br>
            <a:r>
              <a:rPr lang="ru-RU" altLang="zh-CN" sz="1200" b="1"/>
              <a:t>3. Закон метаморфозы определяет развитие как</a:t>
            </a:r>
          </a:p>
          <a:p>
            <a:r>
              <a:rPr lang="ru-RU" altLang="zh-CN" sz="1200" b="1"/>
              <a:t>последовательное изменение качественных состояний</a:t>
            </a:r>
          </a:p>
          <a:p>
            <a:r>
              <a:rPr lang="ru-RU" altLang="zh-CN" sz="1200" b="1"/>
              <a:t>сознания (структуры сознания).</a:t>
            </a:r>
            <a:br>
              <a:rPr lang="ru-RU" altLang="zh-CN" sz="1200" b="1"/>
            </a:br>
            <a:r>
              <a:rPr lang="ru-RU" altLang="zh-CN" sz="1200" b="1"/>
              <a:t>4 Закон гетерохронности развития утверждает,</a:t>
            </a:r>
          </a:p>
          <a:p>
            <a:r>
              <a:rPr lang="ru-RU" altLang="zh-CN" sz="1200" b="1"/>
              <a:t>что психическое развитие не совпадает с</a:t>
            </a:r>
          </a:p>
          <a:p>
            <a:r>
              <a:rPr lang="ru-RU" altLang="zh-CN" sz="1200" b="1"/>
              <a:t>хронологическим возрастом, т.е. имеет свой ритм,</a:t>
            </a:r>
          </a:p>
          <a:p>
            <a:r>
              <a:rPr lang="ru-RU" altLang="zh-CN" sz="1200" b="1"/>
              <a:t>отличающийся от ритма биологического созревания. </a:t>
            </a:r>
          </a:p>
          <a:p>
            <a:r>
              <a:rPr lang="ru-RU" altLang="zh-CN" sz="1200" b="1"/>
              <a:t>5. Закон среды определяет роль социальной среды</a:t>
            </a:r>
          </a:p>
          <a:p>
            <a:r>
              <a:rPr lang="ru-RU" altLang="zh-CN" sz="1200" b="1"/>
              <a:t>как источника развития.</a:t>
            </a:r>
            <a:br>
              <a:rPr lang="ru-RU" altLang="zh-CN" sz="1200" b="1"/>
            </a:br>
            <a:r>
              <a:rPr lang="ru-RU" altLang="zh-CN" sz="1200" b="1"/>
              <a:t>6. Закон ведущей роли обучения для развития.</a:t>
            </a:r>
            <a:br>
              <a:rPr lang="ru-RU" altLang="zh-CN" sz="1200" b="1"/>
            </a:br>
            <a:r>
              <a:rPr lang="ru-RU" altLang="zh-CN" sz="1200" b="1"/>
              <a:t>7. Закон системного и смыслового строения сознания. </a:t>
            </a:r>
            <a:endParaRPr lang="ru-RU" altLang="ru-RU" sz="1200"/>
          </a:p>
          <a:p>
            <a:endParaRPr lang="ru-RU" altLang="ru-RU" sz="1200"/>
          </a:p>
        </p:txBody>
      </p:sp>
    </p:spTree>
  </p:cSld>
  <p:clrMapOvr>
    <a:masterClrMapping/>
  </p:clrMapOvr>
  <p:transition>
    <p:cover dir="d"/>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10838</TotalTime>
  <Words>9287</Words>
  <Application>Microsoft PowerPoint</Application>
  <PresentationFormat>Экран (4:3)</PresentationFormat>
  <Paragraphs>1366</Paragraphs>
  <Slides>81</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81</vt:i4>
      </vt:variant>
    </vt:vector>
  </HeadingPairs>
  <TitlesOfParts>
    <vt:vector size="82" baseType="lpstr">
      <vt:lpstr>Оформление по умолчанию</vt:lpstr>
      <vt:lpstr>Слайд 1</vt:lpstr>
      <vt:lpstr>Слайд 2</vt:lpstr>
      <vt:lpstr>Принципы возрастной психологии</vt:lpstr>
      <vt:lpstr>Стратегии, методы и схема организации исследования в психологии развития и возрастной психологии.</vt:lpstr>
      <vt:lpstr>Слайд 5</vt:lpstr>
      <vt:lpstr>Слайд 6</vt:lpstr>
      <vt:lpstr>Слайд 7</vt:lpstr>
      <vt:lpstr>Слайд 8</vt:lpstr>
      <vt:lpstr>Слайд 9</vt:lpstr>
      <vt:lpstr>Слайд 10</vt:lpstr>
      <vt:lpstr>Различия между представлениями зарубежных и отечественных ученых по проблемам психического развития</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Внутренние и внешние предпосылки подросткового кризиса</vt:lpstr>
      <vt:lpstr>Слайд 29</vt:lpstr>
      <vt:lpstr>Слайд 30</vt:lpstr>
      <vt:lpstr>Слайд 31</vt:lpstr>
      <vt:lpstr>Слайд 32</vt:lpstr>
      <vt:lpstr>Слайд 33</vt:lpstr>
      <vt:lpstr>Слайд 34</vt:lpstr>
      <vt:lpstr>Слайд 35</vt:lpstr>
      <vt:lpstr>Цитата</vt:lpstr>
      <vt:lpstr>Слайд 37</vt:lpstr>
      <vt:lpstr>«Кто Я?»</vt:lpstr>
      <vt:lpstr>«Какой я?»</vt:lpstr>
      <vt:lpstr>Общение со сверстниками</vt:lpstr>
      <vt:lpstr>Слайд 41</vt:lpstr>
      <vt:lpstr>Старшеклассник и остальные взрослые</vt:lpstr>
      <vt:lpstr>Планы на будущее</vt:lpstr>
      <vt:lpstr>Слайд 44</vt:lpstr>
      <vt:lpstr>Слайд 45</vt:lpstr>
      <vt:lpstr>Цитата</vt:lpstr>
      <vt:lpstr>Подводя итоги…</vt:lpstr>
      <vt:lpstr>Взрослый возраст (с 18 до 60 лет)</vt:lpstr>
      <vt:lpstr>Слайд 49</vt:lpstr>
      <vt:lpstr>Критерии достижения взрослости.</vt:lpstr>
      <vt:lpstr>Слайд 51</vt:lpstr>
      <vt:lpstr>Слайд 52</vt:lpstr>
      <vt:lpstr>Слайд 53</vt:lpstr>
      <vt:lpstr>Г.С.Абрамова выделяет следующие жизненно важные задачи развития в этом возрасте: </vt:lpstr>
      <vt:lpstr>Слайд 55</vt:lpstr>
      <vt:lpstr>Слайд 56</vt:lpstr>
      <vt:lpstr>Социальная ситуация развития личности в молодости.</vt:lpstr>
      <vt:lpstr>Слайд 58</vt:lpstr>
      <vt:lpstr>Слайд 59</vt:lpstr>
      <vt:lpstr> Пути развития человека в период кризиса сорока лет.</vt:lpstr>
      <vt:lpstr>Слайд 61</vt:lpstr>
      <vt:lpstr>Слайд 62</vt:lpstr>
      <vt:lpstr>Слайд 63</vt:lpstr>
      <vt:lpstr>Слайд 64</vt:lpstr>
      <vt:lpstr>Пожилой возраст (с 55-60 до 75 лет)</vt:lpstr>
      <vt:lpstr>Предпенсионный возраст ( с 55 лет до выхода на пенсию) </vt:lpstr>
      <vt:lpstr>Ведущая деятельность</vt:lpstr>
      <vt:lpstr>Период выхода на пенсию (первые годы после выхода на пенсию) – это освоение новой социальной роли. </vt:lpstr>
      <vt:lpstr>Ведущая деятельность</vt:lpstr>
      <vt:lpstr>Слайд 70</vt:lpstr>
      <vt:lpstr> Варианты развития в период пенсионного кризиса.</vt:lpstr>
      <vt:lpstr>Старческий возраст (от 75 до 90 лет)</vt:lpstr>
      <vt:lpstr>Слайд 73</vt:lpstr>
      <vt:lpstr>Слайд 74</vt:lpstr>
      <vt:lpstr>Слайд 75</vt:lpstr>
      <vt:lpstr>Долгожители  (более 90 лет) </vt:lpstr>
      <vt:lpstr>Слайд 77</vt:lpstr>
      <vt:lpstr>Слайд 78</vt:lpstr>
      <vt:lpstr>Слайд 79</vt:lpstr>
      <vt:lpstr> Стадии приспособления к мысли о смерти.</vt:lpstr>
      <vt:lpstr>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Кравец</dc:creator>
  <cp:lastModifiedBy>Кравец</cp:lastModifiedBy>
  <cp:revision>252</cp:revision>
  <dcterms:created xsi:type="dcterms:W3CDTF">1601-01-01T00:00:00Z</dcterms:created>
  <dcterms:modified xsi:type="dcterms:W3CDTF">2016-10-18T19:40:09Z</dcterms:modified>
</cp:coreProperties>
</file>