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package" Target="../embeddings/_________Microsoft_Word1.docx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9.emf"/><Relationship Id="rId4" Type="http://schemas.openxmlformats.org/officeDocument/2006/relationships/package" Target="../embeddings/_________Microsoft_Word2.docx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85794"/>
            <a:ext cx="9144000" cy="6072206"/>
          </a:xfrm>
        </p:spPr>
        <p:txBody>
          <a:bodyPr/>
          <a:lstStyle/>
          <a:p>
            <a:r>
              <a:rPr lang="ru-RU" dirty="0" err="1" smtClean="0"/>
              <a:t>Бетонораздатчики</a:t>
            </a:r>
            <a:r>
              <a:rPr lang="ru-RU" dirty="0" smtClean="0"/>
              <a:t> порционного действия </a:t>
            </a:r>
            <a:r>
              <a:rPr lang="ru-RU" sz="1800" dirty="0" smtClean="0"/>
              <a:t>(используются для транспортирования бетонной смеси от БСУ к бункерам бетоноукладчиков)</a:t>
            </a:r>
          </a:p>
          <a:p>
            <a:pPr>
              <a:buNone/>
            </a:pPr>
            <a:r>
              <a:rPr lang="ru-RU" sz="1800" dirty="0" smtClean="0"/>
              <a:t>1- бункер</a:t>
            </a:r>
          </a:p>
          <a:p>
            <a:pPr>
              <a:buNone/>
            </a:pPr>
            <a:r>
              <a:rPr lang="ru-RU" sz="1800" dirty="0" smtClean="0"/>
              <a:t>2- рама</a:t>
            </a:r>
          </a:p>
          <a:p>
            <a:pPr>
              <a:buNone/>
            </a:pPr>
            <a:r>
              <a:rPr lang="ru-RU" sz="1800" dirty="0" smtClean="0"/>
              <a:t>3- ходовые колеса</a:t>
            </a:r>
          </a:p>
          <a:p>
            <a:pPr>
              <a:buNone/>
            </a:pPr>
            <a:r>
              <a:rPr lang="ru-RU" sz="1800" dirty="0" smtClean="0"/>
              <a:t>4-ходовой вал</a:t>
            </a:r>
          </a:p>
          <a:p>
            <a:pPr>
              <a:buNone/>
            </a:pPr>
            <a:r>
              <a:rPr lang="ru-RU" sz="1800" dirty="0" smtClean="0"/>
              <a:t>5-цепная передача</a:t>
            </a:r>
          </a:p>
          <a:p>
            <a:pPr>
              <a:buNone/>
            </a:pPr>
            <a:r>
              <a:rPr lang="ru-RU" sz="1800" dirty="0" smtClean="0"/>
              <a:t>6- электродвигатель</a:t>
            </a:r>
          </a:p>
          <a:p>
            <a:pPr>
              <a:buNone/>
            </a:pPr>
            <a:r>
              <a:rPr lang="ru-RU" sz="1800" dirty="0" smtClean="0"/>
              <a:t>7- редуктор</a:t>
            </a:r>
          </a:p>
          <a:p>
            <a:pPr>
              <a:buNone/>
            </a:pPr>
            <a:r>
              <a:rPr lang="ru-RU" sz="1800" dirty="0" smtClean="0"/>
              <a:t>8- затвор</a:t>
            </a:r>
          </a:p>
          <a:p>
            <a:pPr>
              <a:buNone/>
            </a:pPr>
            <a:r>
              <a:rPr lang="ru-RU" sz="1800" dirty="0" smtClean="0"/>
              <a:t>9- рейка</a:t>
            </a:r>
          </a:p>
          <a:p>
            <a:pPr>
              <a:buNone/>
            </a:pPr>
            <a:r>
              <a:rPr lang="ru-RU" sz="1800" dirty="0" smtClean="0"/>
              <a:t>10- шестерни</a:t>
            </a:r>
          </a:p>
          <a:p>
            <a:pPr>
              <a:buNone/>
            </a:pPr>
            <a:r>
              <a:rPr lang="ru-RU" sz="1800" dirty="0" smtClean="0"/>
              <a:t>11-муфта</a:t>
            </a:r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r>
              <a:rPr lang="ru-RU" sz="1800" dirty="0" err="1" smtClean="0"/>
              <a:t>а-эстакадный</a:t>
            </a:r>
            <a:r>
              <a:rPr lang="ru-RU" sz="1800" dirty="0" smtClean="0"/>
              <a:t>, </a:t>
            </a:r>
            <a:r>
              <a:rPr lang="ru-RU" sz="1800" dirty="0" err="1" smtClean="0"/>
              <a:t>б-подвесной</a:t>
            </a:r>
            <a:endParaRPr lang="ru-RU" sz="1800" dirty="0" smtClean="0"/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/>
              <a:t>Машины специального назначения</a:t>
            </a:r>
            <a:endParaRPr lang="ru-RU" sz="2000" dirty="0"/>
          </a:p>
        </p:txBody>
      </p:sp>
      <p:graphicFrame>
        <p:nvGraphicFramePr>
          <p:cNvPr id="89090" name="Object 2"/>
          <p:cNvGraphicFramePr>
            <a:graphicFrameLocks noChangeAspect="1"/>
          </p:cNvGraphicFramePr>
          <p:nvPr/>
        </p:nvGraphicFramePr>
        <p:xfrm>
          <a:off x="2214546" y="2000240"/>
          <a:ext cx="6786610" cy="45005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Документ" r:id="rId4" imgW="5957115" imgH="4549568" progId="Word.Document.12">
                  <p:embed/>
                </p:oleObj>
              </mc:Choice>
              <mc:Fallback>
                <p:oleObj name="Документ" r:id="rId4" imgW="5957115" imgH="4549568" progId="Word.Documen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4546" y="2000240"/>
                        <a:ext cx="6786610" cy="45005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37329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928670"/>
            <a:ext cx="5429288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 smtClean="0"/>
              <a:t>Машины специального назначения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30145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r>
              <a:rPr lang="ru-RU" dirty="0" smtClean="0"/>
              <a:t>Глубинные </a:t>
            </a:r>
            <a:r>
              <a:rPr lang="ru-RU" dirty="0" err="1" smtClean="0"/>
              <a:t>вибровозбудители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/>
              <a:t>Машины специального назначения</a:t>
            </a:r>
            <a:endParaRPr lang="ru-RU" sz="2000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9651" y="1142984"/>
            <a:ext cx="5368431" cy="5715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22789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/>
          <a:lstStyle/>
          <a:p>
            <a:r>
              <a:rPr lang="ru-RU" dirty="0" smtClean="0"/>
              <a:t>Подвесные вибраторы</a:t>
            </a: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 smtClean="0"/>
              <a:t>Машины специального назначения</a:t>
            </a:r>
            <a:endParaRPr lang="ru-RU" sz="2000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285860"/>
            <a:ext cx="6643734" cy="557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12838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642918"/>
            <a:ext cx="3429024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296842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 smtClean="0"/>
              <a:t>Машины специального назначения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938828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7"/>
            <a:ext cx="8229600" cy="3571900"/>
          </a:xfrm>
        </p:spPr>
        <p:txBody>
          <a:bodyPr>
            <a:normAutofit fontScale="25000" lnSpcReduction="20000"/>
          </a:bodyPr>
          <a:lstStyle/>
          <a:p>
            <a:r>
              <a:rPr lang="ru-RU" sz="11200" dirty="0" smtClean="0"/>
              <a:t>Вибрационные площадки</a:t>
            </a:r>
          </a:p>
          <a:p>
            <a:endParaRPr lang="ru-RU" sz="6000" dirty="0" smtClean="0"/>
          </a:p>
          <a:p>
            <a:endParaRPr lang="ru-RU" sz="6000" dirty="0" smtClean="0"/>
          </a:p>
          <a:p>
            <a:endParaRPr lang="ru-RU" sz="6000" dirty="0" smtClean="0"/>
          </a:p>
          <a:p>
            <a:endParaRPr lang="ru-RU" sz="6000" dirty="0" smtClean="0"/>
          </a:p>
          <a:p>
            <a:endParaRPr lang="ru-RU" sz="6000" dirty="0" smtClean="0"/>
          </a:p>
          <a:p>
            <a:endParaRPr lang="ru-RU" sz="6000" dirty="0" smtClean="0"/>
          </a:p>
          <a:p>
            <a:endParaRPr lang="ru-RU" sz="6000" dirty="0" smtClean="0"/>
          </a:p>
          <a:p>
            <a:endParaRPr lang="ru-RU" sz="6000" dirty="0" smtClean="0"/>
          </a:p>
          <a:p>
            <a:endParaRPr lang="ru-RU" sz="6000" dirty="0" smtClean="0"/>
          </a:p>
          <a:p>
            <a:endParaRPr lang="ru-RU" sz="6000" dirty="0" smtClean="0"/>
          </a:p>
          <a:p>
            <a:endParaRPr lang="ru-RU" sz="6000" dirty="0" smtClean="0"/>
          </a:p>
          <a:p>
            <a:endParaRPr lang="ru-RU" sz="60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lvl="1">
              <a:buNone/>
            </a:pPr>
            <a:endParaRPr lang="ru-RU" sz="6400" dirty="0" smtClean="0"/>
          </a:p>
          <a:p>
            <a:pPr lvl="1">
              <a:buNone/>
            </a:pPr>
            <a:endParaRPr lang="ru-RU" sz="6400" dirty="0" smtClean="0"/>
          </a:p>
          <a:p>
            <a:pPr lvl="1">
              <a:buNone/>
            </a:pPr>
            <a:endParaRPr lang="ru-RU" sz="6400" dirty="0" smtClean="0"/>
          </a:p>
          <a:p>
            <a:pPr lvl="1">
              <a:buNone/>
            </a:pPr>
            <a:endParaRPr lang="ru-RU" sz="6400" dirty="0" smtClean="0"/>
          </a:p>
          <a:p>
            <a:pPr lvl="1">
              <a:buNone/>
            </a:pPr>
            <a:endParaRPr lang="ru-RU" sz="6400" dirty="0" smtClean="0"/>
          </a:p>
          <a:p>
            <a:pPr lvl="1">
              <a:buNone/>
            </a:pPr>
            <a:r>
              <a:rPr lang="ru-RU" sz="6400" dirty="0" smtClean="0"/>
              <a:t>1-опорная поверхность </a:t>
            </a:r>
            <a:r>
              <a:rPr lang="ru-RU" sz="6400" dirty="0" err="1" smtClean="0"/>
              <a:t>виброблока</a:t>
            </a:r>
            <a:r>
              <a:rPr lang="ru-RU" sz="6400" dirty="0" smtClean="0"/>
              <a:t>, 2- </a:t>
            </a:r>
            <a:r>
              <a:rPr lang="ru-RU" sz="6400" dirty="0" err="1" smtClean="0"/>
              <a:t>вибровозбудитель</a:t>
            </a:r>
            <a:r>
              <a:rPr lang="ru-RU" sz="6400" dirty="0" smtClean="0"/>
              <a:t>, 3-виброизолятор, 4,5-карданные валы, 6-синхронизаторы, 7-электродвигатель, 8-опорная рама, 9-конические приставки, 10-карданный вал</a:t>
            </a: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/>
              <a:t>Машины специального назначения</a:t>
            </a:r>
            <a:endParaRPr lang="ru-RU" sz="2000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57298"/>
            <a:ext cx="9143999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97672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14356"/>
            <a:ext cx="9144000" cy="5929354"/>
          </a:xfrm>
        </p:spPr>
        <p:txBody>
          <a:bodyPr/>
          <a:lstStyle/>
          <a:p>
            <a:r>
              <a:rPr lang="ru-RU" dirty="0" smtClean="0"/>
              <a:t>Бетоноукладчики</a:t>
            </a:r>
          </a:p>
          <a:p>
            <a:pPr>
              <a:buNone/>
            </a:pPr>
            <a:r>
              <a:rPr lang="ru-RU" sz="1600" dirty="0" smtClean="0"/>
              <a:t>1-ленточный питатель</a:t>
            </a:r>
          </a:p>
          <a:p>
            <a:pPr>
              <a:buNone/>
            </a:pPr>
            <a:r>
              <a:rPr lang="ru-RU" sz="1600" dirty="0" smtClean="0"/>
              <a:t>2-бункер</a:t>
            </a:r>
          </a:p>
          <a:p>
            <a:pPr>
              <a:buNone/>
            </a:pPr>
            <a:r>
              <a:rPr lang="ru-RU" sz="1600" dirty="0" smtClean="0"/>
              <a:t>3-копильник</a:t>
            </a:r>
          </a:p>
          <a:p>
            <a:pPr>
              <a:buNone/>
            </a:pPr>
            <a:r>
              <a:rPr lang="ru-RU" sz="1600" dirty="0" smtClean="0"/>
              <a:t>4-устройство подъема </a:t>
            </a:r>
          </a:p>
          <a:p>
            <a:pPr>
              <a:buNone/>
            </a:pPr>
            <a:r>
              <a:rPr lang="ru-RU" sz="1600" dirty="0" smtClean="0"/>
              <a:t>заслонки</a:t>
            </a:r>
          </a:p>
          <a:p>
            <a:pPr>
              <a:buNone/>
            </a:pPr>
            <a:r>
              <a:rPr lang="ru-RU" sz="1600" dirty="0" smtClean="0"/>
              <a:t>5-заслонка</a:t>
            </a:r>
          </a:p>
          <a:p>
            <a:endParaRPr lang="ru-RU" sz="1600" dirty="0" smtClean="0"/>
          </a:p>
          <a:p>
            <a:pPr>
              <a:buNone/>
            </a:pPr>
            <a:endParaRPr lang="ru-RU" sz="18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/>
              <a:t>Машины специального назначения</a:t>
            </a:r>
            <a:endParaRPr lang="ru-RU" sz="2000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1214422"/>
            <a:ext cx="6858016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27095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785794"/>
            <a:ext cx="9001156" cy="6072206"/>
          </a:xfrm>
        </p:spPr>
        <p:txBody>
          <a:bodyPr/>
          <a:lstStyle/>
          <a:p>
            <a:r>
              <a:rPr lang="ru-RU" dirty="0" err="1" smtClean="0"/>
              <a:t>Бетонораздатчики</a:t>
            </a:r>
            <a:r>
              <a:rPr lang="ru-RU" dirty="0" smtClean="0"/>
              <a:t> непрерывного действия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/>
              <a:t>Машины специального назначения</a:t>
            </a:r>
            <a:endParaRPr lang="ru-RU" sz="2000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357298"/>
            <a:ext cx="7858180" cy="5219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26361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14356"/>
            <a:ext cx="9144000" cy="61436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/>
              <a:t>Расчет  основных параметров машин для укладки бетонной смеси  </a:t>
            </a:r>
          </a:p>
          <a:p>
            <a:pPr>
              <a:buNone/>
            </a:pPr>
            <a:r>
              <a:rPr lang="ru-RU" sz="2400" b="1" dirty="0" smtClean="0"/>
              <a:t> Производительность </a:t>
            </a:r>
            <a:r>
              <a:rPr lang="ru-RU" sz="2400" b="1" dirty="0" err="1" smtClean="0"/>
              <a:t>бетонораздатчика</a:t>
            </a:r>
            <a:endParaRPr lang="ru-RU" sz="2400" b="1" dirty="0" smtClean="0"/>
          </a:p>
          <a:p>
            <a:pPr>
              <a:buNone/>
            </a:pPr>
            <a:endParaRPr lang="ru-RU" sz="2400" b="1" dirty="0" smtClean="0"/>
          </a:p>
          <a:p>
            <a:pPr>
              <a:buNone/>
            </a:pPr>
            <a:endParaRPr lang="ru-RU" sz="2400" b="1" dirty="0" smtClean="0"/>
          </a:p>
          <a:p>
            <a:pPr>
              <a:buNone/>
            </a:pPr>
            <a:r>
              <a:rPr lang="ru-RU" sz="2400" b="1" dirty="0" smtClean="0"/>
              <a:t>Производительность ленточного питателя</a:t>
            </a:r>
          </a:p>
          <a:p>
            <a:pPr>
              <a:buNone/>
            </a:pPr>
            <a:endParaRPr lang="ru-RU" sz="2400" b="1" dirty="0" smtClean="0"/>
          </a:p>
          <a:p>
            <a:pPr>
              <a:buNone/>
            </a:pPr>
            <a:endParaRPr lang="ru-RU" sz="2400" b="1" dirty="0" smtClean="0"/>
          </a:p>
          <a:p>
            <a:pPr>
              <a:buNone/>
            </a:pPr>
            <a:r>
              <a:rPr lang="ru-RU" sz="2400" b="1" dirty="0" smtClean="0"/>
              <a:t>Мощность привода ленточного питателя</a:t>
            </a:r>
          </a:p>
          <a:p>
            <a:pPr>
              <a:buNone/>
            </a:pPr>
            <a:endParaRPr lang="ru-RU" sz="2400" b="1" dirty="0" smtClean="0"/>
          </a:p>
          <a:p>
            <a:pPr>
              <a:buNone/>
            </a:pPr>
            <a:r>
              <a:rPr lang="ru-RU" sz="2400" b="1" dirty="0" smtClean="0"/>
              <a:t>Мощность привода передвижения</a:t>
            </a:r>
          </a:p>
          <a:p>
            <a:pPr>
              <a:buNone/>
            </a:pPr>
            <a:endParaRPr lang="ru-RU" sz="2400" b="1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/>
              <a:t>Машины специального назначения</a:t>
            </a:r>
            <a:endParaRPr lang="ru-RU" sz="2000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1571612"/>
            <a:ext cx="392909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8384" y="3000373"/>
            <a:ext cx="3126755" cy="651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3306" y="4214818"/>
            <a:ext cx="507209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10" y="5143512"/>
            <a:ext cx="292895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6248" y="5214950"/>
            <a:ext cx="4500594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9742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571480"/>
            <a:ext cx="8929718" cy="62865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/>
              <a:t>Машины и оборудование для уплотнения бетонных смесей</a:t>
            </a:r>
          </a:p>
          <a:p>
            <a:pPr>
              <a:buNone/>
            </a:pPr>
            <a:r>
              <a:rPr lang="ru-RU" sz="2400" dirty="0" smtClean="0"/>
              <a:t>При формовании ЖБИ применяют различные способы уплотнения бетонной смеси:</a:t>
            </a:r>
          </a:p>
          <a:p>
            <a:pPr>
              <a:buNone/>
            </a:pPr>
            <a:r>
              <a:rPr lang="ru-RU" sz="2400" dirty="0" smtClean="0"/>
              <a:t>-прессование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-центрифугирование 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-</a:t>
            </a:r>
            <a:r>
              <a:rPr lang="ru-RU" sz="2400" dirty="0" err="1" smtClean="0"/>
              <a:t>вакуумирование</a:t>
            </a: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-вибрирование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-виброштампование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-</a:t>
            </a:r>
            <a:r>
              <a:rPr lang="ru-RU" sz="2400" dirty="0" err="1" smtClean="0"/>
              <a:t>вибровакуумирование</a:t>
            </a:r>
            <a:endParaRPr lang="ru-RU" sz="2400" dirty="0" smtClean="0"/>
          </a:p>
          <a:p>
            <a:pPr>
              <a:buNone/>
            </a:pPr>
            <a:endParaRPr lang="ru-RU" sz="24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 smtClean="0"/>
              <a:t>Машины специального назначения</a:t>
            </a:r>
            <a:endParaRPr lang="ru-RU" sz="2000" dirty="0"/>
          </a:p>
        </p:txBody>
      </p:sp>
      <p:graphicFrame>
        <p:nvGraphicFramePr>
          <p:cNvPr id="90114" name="Object 2"/>
          <p:cNvGraphicFramePr>
            <a:graphicFrameLocks noChangeAspect="1"/>
          </p:cNvGraphicFramePr>
          <p:nvPr/>
        </p:nvGraphicFramePr>
        <p:xfrm>
          <a:off x="3500430" y="4633913"/>
          <a:ext cx="5643570" cy="2224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Документ" r:id="rId4" imgW="9783657" imgH="3568586" progId="Word.Document.12">
                  <p:embed/>
                </p:oleObj>
              </mc:Choice>
              <mc:Fallback>
                <p:oleObj name="Документ" r:id="rId4" imgW="9783657" imgH="3568586" progId="Word.Documen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0430" y="4633913"/>
                        <a:ext cx="5643570" cy="2224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786050" y="1928802"/>
            <a:ext cx="91440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2928926" y="1643050"/>
            <a:ext cx="714380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Кольцо 8"/>
          <p:cNvSpPr/>
          <p:nvPr/>
        </p:nvSpPr>
        <p:spPr>
          <a:xfrm>
            <a:off x="3857620" y="3429000"/>
            <a:ext cx="571504" cy="571504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1" name="Прямая со стрелкой 10"/>
          <p:cNvCxnSpPr>
            <a:stCxn id="9" idx="2"/>
          </p:cNvCxnSpPr>
          <p:nvPr/>
        </p:nvCxnSpPr>
        <p:spPr>
          <a:xfrm rot="10800000">
            <a:off x="3357554" y="3714752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4429124" y="3714752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9" idx="0"/>
          </p:cNvCxnSpPr>
          <p:nvPr/>
        </p:nvCxnSpPr>
        <p:spPr>
          <a:xfrm rot="5400000" flipH="1" flipV="1">
            <a:off x="3929061" y="3214687"/>
            <a:ext cx="428625" cy="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9" idx="4"/>
          </p:cNvCxnSpPr>
          <p:nvPr/>
        </p:nvCxnSpPr>
        <p:spPr>
          <a:xfrm rot="5400000">
            <a:off x="3929058" y="4214818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1643042" y="5857892"/>
            <a:ext cx="842962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олнце 36"/>
          <p:cNvSpPr/>
          <p:nvPr/>
        </p:nvSpPr>
        <p:spPr>
          <a:xfrm>
            <a:off x="3214678" y="2357430"/>
            <a:ext cx="914400" cy="914400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олилиния 59"/>
          <p:cNvSpPr/>
          <p:nvPr/>
        </p:nvSpPr>
        <p:spPr>
          <a:xfrm>
            <a:off x="2857488" y="4143380"/>
            <a:ext cx="764275" cy="206692"/>
          </a:xfrm>
          <a:custGeom>
            <a:avLst/>
            <a:gdLst>
              <a:gd name="connsiteX0" fmla="*/ 0 w 764275"/>
              <a:gd name="connsiteY0" fmla="*/ 206692 h 206692"/>
              <a:gd name="connsiteX1" fmla="*/ 40944 w 764275"/>
              <a:gd name="connsiteY1" fmla="*/ 152101 h 206692"/>
              <a:gd name="connsiteX2" fmla="*/ 81887 w 764275"/>
              <a:gd name="connsiteY2" fmla="*/ 124806 h 206692"/>
              <a:gd name="connsiteX3" fmla="*/ 109182 w 764275"/>
              <a:gd name="connsiteY3" fmla="*/ 83862 h 206692"/>
              <a:gd name="connsiteX4" fmla="*/ 122830 w 764275"/>
              <a:gd name="connsiteY4" fmla="*/ 42919 h 206692"/>
              <a:gd name="connsiteX5" fmla="*/ 163773 w 764275"/>
              <a:gd name="connsiteY5" fmla="*/ 29271 h 206692"/>
              <a:gd name="connsiteX6" fmla="*/ 204717 w 764275"/>
              <a:gd name="connsiteY6" fmla="*/ 1976 h 206692"/>
              <a:gd name="connsiteX7" fmla="*/ 341194 w 764275"/>
              <a:gd name="connsiteY7" fmla="*/ 15624 h 206692"/>
              <a:gd name="connsiteX8" fmla="*/ 354842 w 764275"/>
              <a:gd name="connsiteY8" fmla="*/ 56567 h 206692"/>
              <a:gd name="connsiteX9" fmla="*/ 395785 w 764275"/>
              <a:gd name="connsiteY9" fmla="*/ 97510 h 206692"/>
              <a:gd name="connsiteX10" fmla="*/ 436729 w 764275"/>
              <a:gd name="connsiteY10" fmla="*/ 152101 h 206692"/>
              <a:gd name="connsiteX11" fmla="*/ 491320 w 764275"/>
              <a:gd name="connsiteY11" fmla="*/ 179397 h 206692"/>
              <a:gd name="connsiteX12" fmla="*/ 532263 w 764275"/>
              <a:gd name="connsiteY12" fmla="*/ 206692 h 206692"/>
              <a:gd name="connsiteX13" fmla="*/ 668741 w 764275"/>
              <a:gd name="connsiteY13" fmla="*/ 179397 h 206692"/>
              <a:gd name="connsiteX14" fmla="*/ 750627 w 764275"/>
              <a:gd name="connsiteY14" fmla="*/ 97510 h 206692"/>
              <a:gd name="connsiteX15" fmla="*/ 764275 w 764275"/>
              <a:gd name="connsiteY15" fmla="*/ 42919 h 20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64275" h="206692">
                <a:moveTo>
                  <a:pt x="0" y="206692"/>
                </a:moveTo>
                <a:cubicBezTo>
                  <a:pt x="13648" y="188495"/>
                  <a:pt x="24860" y="168185"/>
                  <a:pt x="40944" y="152101"/>
                </a:cubicBezTo>
                <a:cubicBezTo>
                  <a:pt x="52542" y="140503"/>
                  <a:pt x="70289" y="136404"/>
                  <a:pt x="81887" y="124806"/>
                </a:cubicBezTo>
                <a:cubicBezTo>
                  <a:pt x="93485" y="113207"/>
                  <a:pt x="101847" y="98533"/>
                  <a:pt x="109182" y="83862"/>
                </a:cubicBezTo>
                <a:cubicBezTo>
                  <a:pt x="115616" y="70995"/>
                  <a:pt x="112658" y="53091"/>
                  <a:pt x="122830" y="42919"/>
                </a:cubicBezTo>
                <a:cubicBezTo>
                  <a:pt x="133002" y="32747"/>
                  <a:pt x="150906" y="35705"/>
                  <a:pt x="163773" y="29271"/>
                </a:cubicBezTo>
                <a:cubicBezTo>
                  <a:pt x="178444" y="21936"/>
                  <a:pt x="191069" y="11074"/>
                  <a:pt x="204717" y="1976"/>
                </a:cubicBezTo>
                <a:cubicBezTo>
                  <a:pt x="250209" y="6525"/>
                  <a:pt x="298227" y="0"/>
                  <a:pt x="341194" y="15624"/>
                </a:cubicBezTo>
                <a:cubicBezTo>
                  <a:pt x="354714" y="20540"/>
                  <a:pt x="346862" y="44597"/>
                  <a:pt x="354842" y="56567"/>
                </a:cubicBezTo>
                <a:cubicBezTo>
                  <a:pt x="365548" y="72626"/>
                  <a:pt x="383224" y="82856"/>
                  <a:pt x="395785" y="97510"/>
                </a:cubicBezTo>
                <a:cubicBezTo>
                  <a:pt x="410588" y="114780"/>
                  <a:pt x="419459" y="137298"/>
                  <a:pt x="436729" y="152101"/>
                </a:cubicBezTo>
                <a:cubicBezTo>
                  <a:pt x="452176" y="165341"/>
                  <a:pt x="473656" y="169303"/>
                  <a:pt x="491320" y="179397"/>
                </a:cubicBezTo>
                <a:cubicBezTo>
                  <a:pt x="505561" y="187535"/>
                  <a:pt x="518615" y="197594"/>
                  <a:pt x="532263" y="206692"/>
                </a:cubicBezTo>
                <a:cubicBezTo>
                  <a:pt x="577756" y="197594"/>
                  <a:pt x="627245" y="200145"/>
                  <a:pt x="668741" y="179397"/>
                </a:cubicBezTo>
                <a:cubicBezTo>
                  <a:pt x="703267" y="162134"/>
                  <a:pt x="750627" y="97510"/>
                  <a:pt x="750627" y="97510"/>
                </a:cubicBezTo>
                <a:lnTo>
                  <a:pt x="764275" y="42919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2857488" y="4143380"/>
            <a:ext cx="842962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олилиния 61"/>
          <p:cNvSpPr/>
          <p:nvPr/>
        </p:nvSpPr>
        <p:spPr>
          <a:xfrm>
            <a:off x="2857488" y="4214818"/>
            <a:ext cx="764275" cy="206692"/>
          </a:xfrm>
          <a:custGeom>
            <a:avLst/>
            <a:gdLst>
              <a:gd name="connsiteX0" fmla="*/ 0 w 764275"/>
              <a:gd name="connsiteY0" fmla="*/ 206692 h 206692"/>
              <a:gd name="connsiteX1" fmla="*/ 40944 w 764275"/>
              <a:gd name="connsiteY1" fmla="*/ 152101 h 206692"/>
              <a:gd name="connsiteX2" fmla="*/ 81887 w 764275"/>
              <a:gd name="connsiteY2" fmla="*/ 124806 h 206692"/>
              <a:gd name="connsiteX3" fmla="*/ 109182 w 764275"/>
              <a:gd name="connsiteY3" fmla="*/ 83862 h 206692"/>
              <a:gd name="connsiteX4" fmla="*/ 122830 w 764275"/>
              <a:gd name="connsiteY4" fmla="*/ 42919 h 206692"/>
              <a:gd name="connsiteX5" fmla="*/ 163773 w 764275"/>
              <a:gd name="connsiteY5" fmla="*/ 29271 h 206692"/>
              <a:gd name="connsiteX6" fmla="*/ 204717 w 764275"/>
              <a:gd name="connsiteY6" fmla="*/ 1976 h 206692"/>
              <a:gd name="connsiteX7" fmla="*/ 341194 w 764275"/>
              <a:gd name="connsiteY7" fmla="*/ 15624 h 206692"/>
              <a:gd name="connsiteX8" fmla="*/ 354842 w 764275"/>
              <a:gd name="connsiteY8" fmla="*/ 56567 h 206692"/>
              <a:gd name="connsiteX9" fmla="*/ 395785 w 764275"/>
              <a:gd name="connsiteY9" fmla="*/ 97510 h 206692"/>
              <a:gd name="connsiteX10" fmla="*/ 436729 w 764275"/>
              <a:gd name="connsiteY10" fmla="*/ 152101 h 206692"/>
              <a:gd name="connsiteX11" fmla="*/ 491320 w 764275"/>
              <a:gd name="connsiteY11" fmla="*/ 179397 h 206692"/>
              <a:gd name="connsiteX12" fmla="*/ 532263 w 764275"/>
              <a:gd name="connsiteY12" fmla="*/ 206692 h 206692"/>
              <a:gd name="connsiteX13" fmla="*/ 668741 w 764275"/>
              <a:gd name="connsiteY13" fmla="*/ 179397 h 206692"/>
              <a:gd name="connsiteX14" fmla="*/ 750627 w 764275"/>
              <a:gd name="connsiteY14" fmla="*/ 97510 h 206692"/>
              <a:gd name="connsiteX15" fmla="*/ 764275 w 764275"/>
              <a:gd name="connsiteY15" fmla="*/ 42919 h 20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64275" h="206692">
                <a:moveTo>
                  <a:pt x="0" y="206692"/>
                </a:moveTo>
                <a:cubicBezTo>
                  <a:pt x="13648" y="188495"/>
                  <a:pt x="24860" y="168185"/>
                  <a:pt x="40944" y="152101"/>
                </a:cubicBezTo>
                <a:cubicBezTo>
                  <a:pt x="52542" y="140503"/>
                  <a:pt x="70289" y="136404"/>
                  <a:pt x="81887" y="124806"/>
                </a:cubicBezTo>
                <a:cubicBezTo>
                  <a:pt x="93485" y="113207"/>
                  <a:pt x="101847" y="98533"/>
                  <a:pt x="109182" y="83862"/>
                </a:cubicBezTo>
                <a:cubicBezTo>
                  <a:pt x="115616" y="70995"/>
                  <a:pt x="112658" y="53091"/>
                  <a:pt x="122830" y="42919"/>
                </a:cubicBezTo>
                <a:cubicBezTo>
                  <a:pt x="133002" y="32747"/>
                  <a:pt x="150906" y="35705"/>
                  <a:pt x="163773" y="29271"/>
                </a:cubicBezTo>
                <a:cubicBezTo>
                  <a:pt x="178444" y="21936"/>
                  <a:pt x="191069" y="11074"/>
                  <a:pt x="204717" y="1976"/>
                </a:cubicBezTo>
                <a:cubicBezTo>
                  <a:pt x="250209" y="6525"/>
                  <a:pt x="298227" y="0"/>
                  <a:pt x="341194" y="15624"/>
                </a:cubicBezTo>
                <a:cubicBezTo>
                  <a:pt x="354714" y="20540"/>
                  <a:pt x="346862" y="44597"/>
                  <a:pt x="354842" y="56567"/>
                </a:cubicBezTo>
                <a:cubicBezTo>
                  <a:pt x="365548" y="72626"/>
                  <a:pt x="383224" y="82856"/>
                  <a:pt x="395785" y="97510"/>
                </a:cubicBezTo>
                <a:cubicBezTo>
                  <a:pt x="410588" y="114780"/>
                  <a:pt x="419459" y="137298"/>
                  <a:pt x="436729" y="152101"/>
                </a:cubicBezTo>
                <a:cubicBezTo>
                  <a:pt x="452176" y="165341"/>
                  <a:pt x="473656" y="169303"/>
                  <a:pt x="491320" y="179397"/>
                </a:cubicBezTo>
                <a:cubicBezTo>
                  <a:pt x="505561" y="187535"/>
                  <a:pt x="518615" y="197594"/>
                  <a:pt x="532263" y="206692"/>
                </a:cubicBezTo>
                <a:cubicBezTo>
                  <a:pt x="577756" y="197594"/>
                  <a:pt x="627245" y="200145"/>
                  <a:pt x="668741" y="179397"/>
                </a:cubicBezTo>
                <a:cubicBezTo>
                  <a:pt x="703267" y="162134"/>
                  <a:pt x="750627" y="97510"/>
                  <a:pt x="750627" y="97510"/>
                </a:cubicBezTo>
                <a:lnTo>
                  <a:pt x="764275" y="42919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олилиния 63"/>
          <p:cNvSpPr/>
          <p:nvPr/>
        </p:nvSpPr>
        <p:spPr>
          <a:xfrm>
            <a:off x="1714480" y="5929330"/>
            <a:ext cx="696036" cy="218364"/>
          </a:xfrm>
          <a:custGeom>
            <a:avLst/>
            <a:gdLst>
              <a:gd name="connsiteX0" fmla="*/ 0 w 696036"/>
              <a:gd name="connsiteY0" fmla="*/ 204717 h 218364"/>
              <a:gd name="connsiteX1" fmla="*/ 40944 w 696036"/>
              <a:gd name="connsiteY1" fmla="*/ 191069 h 218364"/>
              <a:gd name="connsiteX2" fmla="*/ 136478 w 696036"/>
              <a:gd name="connsiteY2" fmla="*/ 68239 h 218364"/>
              <a:gd name="connsiteX3" fmla="*/ 163774 w 696036"/>
              <a:gd name="connsiteY3" fmla="*/ 27296 h 218364"/>
              <a:gd name="connsiteX4" fmla="*/ 245660 w 696036"/>
              <a:gd name="connsiteY4" fmla="*/ 0 h 218364"/>
              <a:gd name="connsiteX5" fmla="*/ 354842 w 696036"/>
              <a:gd name="connsiteY5" fmla="*/ 136478 h 218364"/>
              <a:gd name="connsiteX6" fmla="*/ 354842 w 696036"/>
              <a:gd name="connsiteY6" fmla="*/ 136478 h 218364"/>
              <a:gd name="connsiteX7" fmla="*/ 382138 w 696036"/>
              <a:gd name="connsiteY7" fmla="*/ 177421 h 218364"/>
              <a:gd name="connsiteX8" fmla="*/ 464024 w 696036"/>
              <a:gd name="connsiteY8" fmla="*/ 218364 h 218364"/>
              <a:gd name="connsiteX9" fmla="*/ 545911 w 696036"/>
              <a:gd name="connsiteY9" fmla="*/ 204717 h 218364"/>
              <a:gd name="connsiteX10" fmla="*/ 600502 w 696036"/>
              <a:gd name="connsiteY10" fmla="*/ 136478 h 218364"/>
              <a:gd name="connsiteX11" fmla="*/ 641445 w 696036"/>
              <a:gd name="connsiteY11" fmla="*/ 68239 h 218364"/>
              <a:gd name="connsiteX12" fmla="*/ 696036 w 696036"/>
              <a:gd name="connsiteY12" fmla="*/ 54591 h 218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96036" h="218364">
                <a:moveTo>
                  <a:pt x="0" y="204717"/>
                </a:moveTo>
                <a:cubicBezTo>
                  <a:pt x="13648" y="200168"/>
                  <a:pt x="32112" y="202425"/>
                  <a:pt x="40944" y="191069"/>
                </a:cubicBezTo>
                <a:cubicBezTo>
                  <a:pt x="147738" y="53763"/>
                  <a:pt x="40751" y="100149"/>
                  <a:pt x="136478" y="68239"/>
                </a:cubicBezTo>
                <a:cubicBezTo>
                  <a:pt x="145577" y="54591"/>
                  <a:pt x="149865" y="35989"/>
                  <a:pt x="163774" y="27296"/>
                </a:cubicBezTo>
                <a:cubicBezTo>
                  <a:pt x="188172" y="12047"/>
                  <a:pt x="245660" y="0"/>
                  <a:pt x="245660" y="0"/>
                </a:cubicBezTo>
                <a:cubicBezTo>
                  <a:pt x="290219" y="89117"/>
                  <a:pt x="258570" y="40205"/>
                  <a:pt x="354842" y="136478"/>
                </a:cubicBezTo>
                <a:lnTo>
                  <a:pt x="354842" y="136478"/>
                </a:lnTo>
                <a:cubicBezTo>
                  <a:pt x="363941" y="150126"/>
                  <a:pt x="370540" y="165823"/>
                  <a:pt x="382138" y="177421"/>
                </a:cubicBezTo>
                <a:cubicBezTo>
                  <a:pt x="408596" y="203879"/>
                  <a:pt x="430722" y="207264"/>
                  <a:pt x="464024" y="218364"/>
                </a:cubicBezTo>
                <a:cubicBezTo>
                  <a:pt x="491320" y="213815"/>
                  <a:pt x="519659" y="213468"/>
                  <a:pt x="545911" y="204717"/>
                </a:cubicBezTo>
                <a:cubicBezTo>
                  <a:pt x="601125" y="186313"/>
                  <a:pt x="579649" y="178185"/>
                  <a:pt x="600502" y="136478"/>
                </a:cubicBezTo>
                <a:cubicBezTo>
                  <a:pt x="612365" y="112752"/>
                  <a:pt x="621305" y="85502"/>
                  <a:pt x="641445" y="68239"/>
                </a:cubicBezTo>
                <a:cubicBezTo>
                  <a:pt x="655686" y="56032"/>
                  <a:pt x="696036" y="54591"/>
                  <a:pt x="696036" y="54591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Стрелка вниз 64"/>
          <p:cNvSpPr/>
          <p:nvPr/>
        </p:nvSpPr>
        <p:spPr>
          <a:xfrm>
            <a:off x="1785918" y="5357826"/>
            <a:ext cx="571504" cy="500066"/>
          </a:xfrm>
          <a:prstGeom prst="downArrow">
            <a:avLst>
              <a:gd name="adj1" fmla="val 50000"/>
              <a:gd name="adj2" fmla="val 4181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982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714356"/>
            <a:ext cx="9001156" cy="614364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Графики </a:t>
            </a:r>
            <a:r>
              <a:rPr lang="ru-RU" sz="2400" dirty="0" err="1" smtClean="0"/>
              <a:t>виброперемещения</a:t>
            </a:r>
            <a:r>
              <a:rPr lang="ru-RU" sz="2400" dirty="0" smtClean="0"/>
              <a:t>, </a:t>
            </a:r>
            <a:r>
              <a:rPr lang="ru-RU" sz="2400" dirty="0" err="1" smtClean="0"/>
              <a:t>виброскорости</a:t>
            </a:r>
            <a:r>
              <a:rPr lang="ru-RU" sz="2400" dirty="0" smtClean="0"/>
              <a:t> и </a:t>
            </a:r>
            <a:r>
              <a:rPr lang="ru-RU" sz="2400" dirty="0" err="1" smtClean="0"/>
              <a:t>виброускорения</a:t>
            </a:r>
            <a:endParaRPr lang="ru-RU" sz="24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/>
              <a:t>Машины специального назначения</a:t>
            </a:r>
            <a:endParaRPr lang="ru-RU" sz="2000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1142984"/>
            <a:ext cx="5357850" cy="529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54798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Генерирование колебаний</a:t>
            </a:r>
            <a:endParaRPr lang="ru-RU" sz="24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 smtClean="0"/>
              <a:t>Машины специального назначения</a:t>
            </a:r>
            <a:endParaRPr lang="ru-RU" sz="2000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3" y="1214422"/>
            <a:ext cx="7358114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45123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/>
          <a:lstStyle/>
          <a:p>
            <a:r>
              <a:rPr lang="ru-RU" dirty="0" err="1" smtClean="0"/>
              <a:t>Вибровозбудители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 smtClean="0"/>
              <a:t>Машины специального назначения</a:t>
            </a:r>
            <a:endParaRPr lang="ru-RU" sz="2000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85860"/>
            <a:ext cx="9144000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37059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714356"/>
            <a:ext cx="4357718" cy="6143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6842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 smtClean="0"/>
              <a:t>Машины специального назначения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524797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183</Words>
  <Application>Microsoft Office PowerPoint</Application>
  <PresentationFormat>Экран (4:3)</PresentationFormat>
  <Paragraphs>91</Paragraphs>
  <Slides>14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Тема Office</vt:lpstr>
      <vt:lpstr>Документ</vt:lpstr>
      <vt:lpstr>Машины специального назначения</vt:lpstr>
      <vt:lpstr>Машины специального назначения</vt:lpstr>
      <vt:lpstr>Машины специального назначения</vt:lpstr>
      <vt:lpstr>Машины специального назначения</vt:lpstr>
      <vt:lpstr>Машины специального назначения</vt:lpstr>
      <vt:lpstr>Машины специального назначения</vt:lpstr>
      <vt:lpstr>Машины специального назначения</vt:lpstr>
      <vt:lpstr>Машины специального назначения</vt:lpstr>
      <vt:lpstr>Машины специального назначения</vt:lpstr>
      <vt:lpstr>Машины специального назначения</vt:lpstr>
      <vt:lpstr>Машины специального назначения</vt:lpstr>
      <vt:lpstr>Машины специального назначения</vt:lpstr>
      <vt:lpstr>Машины специального назначения</vt:lpstr>
      <vt:lpstr>Машины специального назначения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Машины специального назначения</dc:title>
  <dc:creator>Admin</dc:creator>
  <cp:lastModifiedBy>Admin</cp:lastModifiedBy>
  <cp:revision>1</cp:revision>
  <dcterms:created xsi:type="dcterms:W3CDTF">2021-11-10T14:35:11Z</dcterms:created>
  <dcterms:modified xsi:type="dcterms:W3CDTF">2021-11-10T14:37:16Z</dcterms:modified>
</cp:coreProperties>
</file>