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8"/>
  </p:notesMasterIdLst>
  <p:sldIdLst>
    <p:sldId id="256" r:id="rId2"/>
    <p:sldId id="257" r:id="rId3"/>
    <p:sldId id="258" r:id="rId4"/>
    <p:sldId id="259" r:id="rId5"/>
    <p:sldId id="576" r:id="rId6"/>
    <p:sldId id="296" r:id="rId7"/>
    <p:sldId id="284" r:id="rId8"/>
    <p:sldId id="507" r:id="rId9"/>
    <p:sldId id="260" r:id="rId10"/>
    <p:sldId id="295" r:id="rId11"/>
    <p:sldId id="282" r:id="rId12"/>
    <p:sldId id="281" r:id="rId13"/>
    <p:sldId id="571" r:id="rId14"/>
    <p:sldId id="579" r:id="rId15"/>
    <p:sldId id="580" r:id="rId16"/>
    <p:sldId id="294" r:id="rId17"/>
    <p:sldId id="293" r:id="rId18"/>
    <p:sldId id="292" r:id="rId19"/>
    <p:sldId id="291" r:id="rId20"/>
    <p:sldId id="290" r:id="rId21"/>
    <p:sldId id="289" r:id="rId22"/>
    <p:sldId id="288" r:id="rId23"/>
    <p:sldId id="287" r:id="rId24"/>
    <p:sldId id="344" r:id="rId25"/>
    <p:sldId id="518" r:id="rId26"/>
    <p:sldId id="519" r:id="rId27"/>
    <p:sldId id="522" r:id="rId28"/>
    <p:sldId id="523" r:id="rId29"/>
    <p:sldId id="524" r:id="rId30"/>
    <p:sldId id="520" r:id="rId31"/>
    <p:sldId id="521" r:id="rId32"/>
    <p:sldId id="508" r:id="rId33"/>
    <p:sldId id="569" r:id="rId34"/>
    <p:sldId id="534" r:id="rId35"/>
    <p:sldId id="506" r:id="rId36"/>
    <p:sldId id="533" r:id="rId37"/>
    <p:sldId id="570" r:id="rId38"/>
    <p:sldId id="525" r:id="rId39"/>
    <p:sldId id="526" r:id="rId40"/>
    <p:sldId id="527" r:id="rId41"/>
    <p:sldId id="528" r:id="rId42"/>
    <p:sldId id="529" r:id="rId43"/>
    <p:sldId id="574" r:id="rId44"/>
    <p:sldId id="573" r:id="rId45"/>
    <p:sldId id="575" r:id="rId46"/>
    <p:sldId id="577" r:id="rId47"/>
    <p:sldId id="578" r:id="rId48"/>
    <p:sldId id="286" r:id="rId49"/>
    <p:sldId id="285" r:id="rId50"/>
    <p:sldId id="494" r:id="rId51"/>
    <p:sldId id="509" r:id="rId52"/>
    <p:sldId id="505" r:id="rId53"/>
    <p:sldId id="535" r:id="rId54"/>
    <p:sldId id="280" r:id="rId55"/>
    <p:sldId id="342" r:id="rId56"/>
    <p:sldId id="530" r:id="rId57"/>
    <p:sldId id="531" r:id="rId58"/>
    <p:sldId id="532" r:id="rId59"/>
    <p:sldId id="536" r:id="rId60"/>
    <p:sldId id="537" r:id="rId61"/>
    <p:sldId id="538" r:id="rId62"/>
    <p:sldId id="539" r:id="rId63"/>
    <p:sldId id="540" r:id="rId64"/>
    <p:sldId id="541" r:id="rId65"/>
    <p:sldId id="542" r:id="rId66"/>
    <p:sldId id="543" r:id="rId67"/>
    <p:sldId id="544" r:id="rId68"/>
    <p:sldId id="545" r:id="rId69"/>
    <p:sldId id="716" r:id="rId70"/>
    <p:sldId id="547" r:id="rId71"/>
    <p:sldId id="718" r:id="rId72"/>
    <p:sldId id="546" r:id="rId73"/>
    <p:sldId id="548" r:id="rId74"/>
    <p:sldId id="550" r:id="rId75"/>
    <p:sldId id="719" r:id="rId76"/>
    <p:sldId id="566" r:id="rId77"/>
    <p:sldId id="551" r:id="rId78"/>
    <p:sldId id="720" r:id="rId79"/>
    <p:sldId id="567" r:id="rId80"/>
    <p:sldId id="568" r:id="rId81"/>
    <p:sldId id="721" r:id="rId82"/>
    <p:sldId id="722" r:id="rId83"/>
    <p:sldId id="723" r:id="rId84"/>
    <p:sldId id="585" r:id="rId85"/>
    <p:sldId id="725" r:id="rId86"/>
    <p:sldId id="587" r:id="rId87"/>
    <p:sldId id="724" r:id="rId88"/>
    <p:sldId id="588" r:id="rId89"/>
    <p:sldId id="589" r:id="rId90"/>
    <p:sldId id="590" r:id="rId91"/>
    <p:sldId id="726" r:id="rId92"/>
    <p:sldId id="591" r:id="rId93"/>
    <p:sldId id="592" r:id="rId94"/>
    <p:sldId id="730" r:id="rId95"/>
    <p:sldId id="728" r:id="rId96"/>
    <p:sldId id="594" r:id="rId97"/>
    <p:sldId id="727" r:id="rId98"/>
    <p:sldId id="593" r:id="rId99"/>
    <p:sldId id="582" r:id="rId100"/>
    <p:sldId id="583" r:id="rId101"/>
    <p:sldId id="584" r:id="rId102"/>
    <p:sldId id="595" r:id="rId103"/>
    <p:sldId id="596" r:id="rId104"/>
    <p:sldId id="598" r:id="rId105"/>
    <p:sldId id="597" r:id="rId106"/>
    <p:sldId id="599" r:id="rId107"/>
    <p:sldId id="729" r:id="rId108"/>
    <p:sldId id="600" r:id="rId109"/>
    <p:sldId id="601" r:id="rId110"/>
    <p:sldId id="731" r:id="rId111"/>
    <p:sldId id="732" r:id="rId112"/>
    <p:sldId id="602" r:id="rId113"/>
    <p:sldId id="604" r:id="rId114"/>
    <p:sldId id="603" r:id="rId115"/>
    <p:sldId id="605" r:id="rId116"/>
    <p:sldId id="606" r:id="rId117"/>
    <p:sldId id="733" r:id="rId118"/>
    <p:sldId id="607" r:id="rId119"/>
    <p:sldId id="608" r:id="rId120"/>
    <p:sldId id="609" r:id="rId121"/>
    <p:sldId id="734" r:id="rId122"/>
    <p:sldId id="610" r:id="rId123"/>
    <p:sldId id="611" r:id="rId124"/>
    <p:sldId id="612" r:id="rId125"/>
    <p:sldId id="613" r:id="rId126"/>
    <p:sldId id="622" r:id="rId127"/>
    <p:sldId id="614" r:id="rId128"/>
    <p:sldId id="735" r:id="rId129"/>
    <p:sldId id="615" r:id="rId130"/>
    <p:sldId id="616" r:id="rId131"/>
    <p:sldId id="736" r:id="rId132"/>
    <p:sldId id="671" r:id="rId133"/>
    <p:sldId id="672" r:id="rId134"/>
    <p:sldId id="617" r:id="rId135"/>
    <p:sldId id="623" r:id="rId136"/>
    <p:sldId id="620" r:id="rId137"/>
    <p:sldId id="737" r:id="rId138"/>
    <p:sldId id="618" r:id="rId139"/>
    <p:sldId id="621" r:id="rId140"/>
    <p:sldId id="624" r:id="rId141"/>
    <p:sldId id="625" r:id="rId142"/>
    <p:sldId id="626" r:id="rId143"/>
    <p:sldId id="738" r:id="rId144"/>
    <p:sldId id="630" r:id="rId145"/>
    <p:sldId id="628" r:id="rId146"/>
    <p:sldId id="629" r:id="rId147"/>
    <p:sldId id="632" r:id="rId148"/>
    <p:sldId id="631" r:id="rId149"/>
    <p:sldId id="633" r:id="rId150"/>
    <p:sldId id="739" r:id="rId151"/>
    <p:sldId id="634" r:id="rId152"/>
    <p:sldId id="673" r:id="rId153"/>
    <p:sldId id="635" r:id="rId154"/>
    <p:sldId id="636" r:id="rId155"/>
    <p:sldId id="637" r:id="rId156"/>
    <p:sldId id="638" r:id="rId157"/>
    <p:sldId id="639" r:id="rId158"/>
    <p:sldId id="640" r:id="rId159"/>
    <p:sldId id="641" r:id="rId160"/>
    <p:sldId id="642" r:id="rId161"/>
    <p:sldId id="643" r:id="rId162"/>
    <p:sldId id="644" r:id="rId163"/>
    <p:sldId id="645" r:id="rId164"/>
    <p:sldId id="646" r:id="rId165"/>
    <p:sldId id="647" r:id="rId166"/>
    <p:sldId id="648" r:id="rId167"/>
    <p:sldId id="649" r:id="rId168"/>
    <p:sldId id="650" r:id="rId169"/>
    <p:sldId id="652" r:id="rId170"/>
    <p:sldId id="651" r:id="rId171"/>
    <p:sldId id="653" r:id="rId172"/>
    <p:sldId id="654" r:id="rId173"/>
    <p:sldId id="695" r:id="rId174"/>
    <p:sldId id="619" r:id="rId175"/>
    <p:sldId id="690" r:id="rId176"/>
    <p:sldId id="656" r:id="rId177"/>
    <p:sldId id="657" r:id="rId178"/>
    <p:sldId id="691" r:id="rId179"/>
    <p:sldId id="662" r:id="rId180"/>
    <p:sldId id="658" r:id="rId181"/>
    <p:sldId id="692" r:id="rId182"/>
    <p:sldId id="693" r:id="rId183"/>
    <p:sldId id="659" r:id="rId184"/>
    <p:sldId id="660" r:id="rId185"/>
    <p:sldId id="661" r:id="rId186"/>
    <p:sldId id="694" r:id="rId187"/>
    <p:sldId id="663" r:id="rId188"/>
    <p:sldId id="664" r:id="rId189"/>
    <p:sldId id="713" r:id="rId190"/>
    <p:sldId id="665" r:id="rId191"/>
    <p:sldId id="666" r:id="rId192"/>
    <p:sldId id="714" r:id="rId193"/>
    <p:sldId id="667" r:id="rId194"/>
    <p:sldId id="668" r:id="rId195"/>
    <p:sldId id="715" r:id="rId196"/>
    <p:sldId id="669" r:id="rId197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663300"/>
    <a:srgbClr val="996633"/>
    <a:srgbClr val="00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3294" autoAdjust="0"/>
  </p:normalViewPr>
  <p:slideViewPr>
    <p:cSldViewPr>
      <p:cViewPr varScale="1">
        <p:scale>
          <a:sx n="63" d="100"/>
          <a:sy n="63" d="100"/>
        </p:scale>
        <p:origin x="159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193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slide" Target="slides/slide195.xml"/><Relationship Id="rId200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1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notesMaster" Target="notesMasters/notesMaster1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E188B-9095-4F95-B3B0-6DE3FB7AD587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7B4D4-8E39-4BED-BDC3-A1EA02FA00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292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1599B1FE-737B-4A22-8CD7-2558A2376E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B744C8A-C2EF-40CF-87C5-180BCAE9771D}" type="slidenum">
              <a:rPr lang="ru-RU" altLang="ru-RU" smtClean="0"/>
              <a:pPr/>
              <a:t>5</a:t>
            </a:fld>
            <a:endParaRPr lang="ru-RU" altLang="ru-RU" dirty="0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92C61F0A-77E2-45A4-84ED-347B34EC33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92A8DF51-3319-4DA1-97C2-0248D01FAE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37377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7C4E32-BB31-4869-A802-C636175BA4C9}" type="slidenum">
              <a:rPr lang="ru-RU" altLang="ru-RU"/>
              <a:pPr/>
              <a:t>30</a:t>
            </a:fld>
            <a:endParaRPr lang="ru-RU" altLang="ru-RU" dirty="0"/>
          </a:p>
        </p:txBody>
      </p:sp>
      <p:sp>
        <p:nvSpPr>
          <p:cNvPr id="76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8335245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129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405729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130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934553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131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721857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132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604297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133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410810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134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442898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135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5708020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136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85111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137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310122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138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6786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335E02-8F6B-468D-B0A3-10A0FDDF1419}" type="slidenum">
              <a:rPr lang="ru-RU" altLang="ru-RU"/>
              <a:pPr/>
              <a:t>31</a:t>
            </a:fld>
            <a:endParaRPr lang="ru-RU" altLang="ru-RU" dirty="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23548816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139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158123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140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656568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141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924472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142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869254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143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5364775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144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9878912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145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2870855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146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7561989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147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62028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148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7397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17DA050E-4FA9-47AF-BE86-ABB8DD1A8E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9749FF1-AFDA-4FA7-A5BB-D4CB7F971E90}" type="slidenum">
              <a:rPr lang="ru-RU" altLang="ru-RU" smtClean="0"/>
              <a:pPr/>
              <a:t>33</a:t>
            </a:fld>
            <a:endParaRPr lang="ru-RU" altLang="ru-RU" dirty="0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D6B96B0D-0097-4F84-A140-104488A481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4AE1937D-3C86-434C-8158-70AA93FB60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67024162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149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8423356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150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1674737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151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826135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152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8243289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153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7387750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154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0490948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155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676269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156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1557352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157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9847430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158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8105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64BC07D-B597-4D81-BF39-C9CAADB8FC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2E7380-0B80-4892-9531-B3AFE990C48F}" type="slidenum">
              <a:rPr lang="ru-RU" altLang="ru-RU"/>
              <a:pPr/>
              <a:t>34</a:t>
            </a:fld>
            <a:endParaRPr lang="ru-RU" altLang="ru-RU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BB002EDD-A44F-49DF-83FF-3FBF128706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2D8EDC26-585A-4B57-A0CD-054C237E23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8213672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159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1822133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160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2425913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161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4542978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162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224548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163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2829465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164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5109903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165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8246379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166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476971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167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2423754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168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6747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8590935-D5AF-4389-B7A0-8E8A55FC0C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E00705-D8B9-4C36-BFCC-008D49C334BA}" type="slidenum">
              <a:rPr lang="ru-RU" altLang="ru-RU"/>
              <a:pPr/>
              <a:t>36</a:t>
            </a:fld>
            <a:endParaRPr lang="ru-RU" altLang="ru-RU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2B52AFAE-F594-4888-BE8F-7A4BCCD412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9810795C-985B-4C4C-8DC2-033F259AE5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9526673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169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8600256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170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73073369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171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1567772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172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7939285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173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4026287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174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9462847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175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5447867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176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1167480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177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7583659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178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7097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D1D4DAC8-4CED-42BB-949C-2FA2BA02D3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1A4EC36-A4C4-423B-9A32-4A42CFBFC1E0}" type="slidenum">
              <a:rPr lang="ru-RU" altLang="ru-RU" smtClean="0"/>
              <a:pPr/>
              <a:t>37</a:t>
            </a:fld>
            <a:endParaRPr lang="ru-RU" altLang="ru-RU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AF46A9C5-0DFA-44A3-AAC0-2288F4BA22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26ECA302-F92A-4267-BDFD-F1C3C452BD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393405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179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3100349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180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1477145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181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0045861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182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7394996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183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9546737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184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1649623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185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2680825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186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5551117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187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5466369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188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4219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5AF89D-D272-4663-AA30-963879E416D3}" type="slidenum">
              <a:rPr lang="ru-RU" altLang="ru-RU"/>
              <a:pPr/>
              <a:t>38</a:t>
            </a:fld>
            <a:endParaRPr lang="ru-RU" altLang="ru-RU"/>
          </a:p>
        </p:txBody>
      </p:sp>
      <p:sp>
        <p:nvSpPr>
          <p:cNvPr id="72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0496690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189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5362254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190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3055381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191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1913795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192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2987497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193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7732847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194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7694449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195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1762230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196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2475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8CB675-5C56-4A73-9807-FBAE89A4E850}" type="slidenum">
              <a:rPr lang="ru-RU" altLang="ru-RU"/>
              <a:pPr/>
              <a:t>39</a:t>
            </a:fld>
            <a:endParaRPr lang="ru-RU" altLang="ru-RU"/>
          </a:p>
        </p:txBody>
      </p:sp>
      <p:sp>
        <p:nvSpPr>
          <p:cNvPr id="76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77615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E3699A-74E3-414A-9147-3CB18D79860C}" type="slidenum">
              <a:rPr lang="ru-RU" altLang="ru-RU"/>
              <a:pPr/>
              <a:t>40</a:t>
            </a:fld>
            <a:endParaRPr lang="ru-RU" altLang="ru-RU"/>
          </a:p>
        </p:txBody>
      </p:sp>
      <p:sp>
        <p:nvSpPr>
          <p:cNvPr id="79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43139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EE43BA-494E-4C33-9379-B39234251BC4}" type="slidenum">
              <a:rPr lang="ru-RU" altLang="ru-RU"/>
              <a:pPr/>
              <a:t>41</a:t>
            </a:fld>
            <a:endParaRPr lang="ru-RU" altLang="ru-RU"/>
          </a:p>
        </p:txBody>
      </p:sp>
      <p:sp>
        <p:nvSpPr>
          <p:cNvPr id="79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8524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BEC51828-075D-4C92-A364-EC1B74E783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07BF0E3-B8CE-4748-925A-B77B74D9F846}" type="slidenum">
              <a:rPr lang="ru-RU" altLang="ru-RU" smtClean="0"/>
              <a:pPr/>
              <a:t>13</a:t>
            </a:fld>
            <a:endParaRPr lang="ru-RU" altLang="ru-RU" dirty="0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FF073A59-2C73-43D8-AFDB-35FE65EAEF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3A8874B8-48A6-49B3-BD9D-4DAF04A2D0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67769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3C5F4B-FFFD-4712-8D9D-EBA3D348FA73}" type="slidenum">
              <a:rPr lang="ru-RU" altLang="ru-RU"/>
              <a:pPr/>
              <a:t>42</a:t>
            </a:fld>
            <a:endParaRPr lang="ru-RU" altLang="ru-RU"/>
          </a:p>
        </p:txBody>
      </p:sp>
      <p:sp>
        <p:nvSpPr>
          <p:cNvPr id="76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26550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B9AC1B7D-4CA7-40F8-96C1-5972D2A9BF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2025907-1A24-46AF-AE86-2CC66C43CBF8}" type="slidenum">
              <a:rPr lang="ru-RU" altLang="ru-RU" smtClean="0"/>
              <a:pPr/>
              <a:t>43</a:t>
            </a:fld>
            <a:endParaRPr lang="ru-RU" altLang="ru-RU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BDF5FB79-F098-4867-BC4A-D5313E5F45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600C0BE1-F05E-41BD-868E-EF6D33A3AD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47158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2EDED840-7DDC-4E9F-8B06-529E82FF65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46AB271-D6C0-44A1-ABC0-98DDDBBD363C}" type="slidenum">
              <a:rPr lang="ru-RU" altLang="ru-RU" smtClean="0"/>
              <a:pPr/>
              <a:t>44</a:t>
            </a:fld>
            <a:endParaRPr lang="ru-RU" altLang="ru-RU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5C9CCD4C-D2C2-4CB0-AAA4-C56E5618D7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48C79236-E386-4A11-8D09-1B5D062563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10903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7411BE83-FBC9-4197-8036-8F2A9D5598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50D1E76-E6CE-4999-8661-B2C9F34D1D98}" type="slidenum">
              <a:rPr lang="ru-RU" altLang="ru-RU" smtClean="0"/>
              <a:pPr/>
              <a:t>45</a:t>
            </a:fld>
            <a:endParaRPr lang="ru-RU" altLang="ru-RU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EADF354D-D038-4BF5-8C0D-20D95D83B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953C1112-CB71-4762-875E-0ECAA8B2AF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30849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E23CC560-DC13-47C8-ADFD-D9F4082F66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8A337C0-38A5-45D1-A3FD-E8702F3DECB9}" type="slidenum">
              <a:rPr lang="ru-RU" altLang="ru-RU" smtClean="0"/>
              <a:pPr/>
              <a:t>46</a:t>
            </a:fld>
            <a:endParaRPr lang="ru-RU" altLang="ru-RU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E6B4209F-2E47-4700-ACDE-AC383855F5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487EA9FD-242D-4187-8DB6-021770ABC1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57643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2A31FFF8-9D5F-4608-801D-A4B07EFAC1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7BDE56F-CE92-45DA-8D46-FC5D34A579BC}" type="slidenum">
              <a:rPr lang="ru-RU" altLang="ru-RU" smtClean="0"/>
              <a:pPr/>
              <a:t>47</a:t>
            </a:fld>
            <a:endParaRPr lang="ru-RU" altLang="ru-RU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C9E1A3F8-CEE9-4607-8545-A2CBDC8C6B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C83C4C45-E756-4EE8-93AD-8ECE0060AA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82787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A44B835-35C1-4AD8-BEAD-B8543D06E6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45DAE0-38C7-483E-ACE0-0479FB71D88E}" type="slidenum">
              <a:rPr lang="ru-RU" altLang="ru-RU"/>
              <a:pPr/>
              <a:t>53</a:t>
            </a:fld>
            <a:endParaRPr lang="ru-RU" altLang="ru-RU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EF7DC439-FF2E-4DE2-841A-3E0002B6F9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57EF95E5-D410-4EB8-95DA-71B81B7B7E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37793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4758C-9FAA-401B-AB66-9B4F24139A89}" type="slidenum">
              <a:rPr lang="ru-RU" altLang="ru-RU"/>
              <a:pPr/>
              <a:t>56</a:t>
            </a:fld>
            <a:endParaRPr lang="ru-RU" altLang="ru-RU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20695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B9A017-B79C-4E30-B223-20486D3797FE}" type="slidenum">
              <a:rPr lang="ru-RU" altLang="ru-RU"/>
              <a:pPr/>
              <a:t>57</a:t>
            </a:fld>
            <a:endParaRPr lang="ru-RU" altLang="ru-RU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331302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51EB28-A6DF-4B7A-958E-48955BA3A1B2}" type="slidenum">
              <a:rPr lang="ru-RU" altLang="ru-RU"/>
              <a:pPr/>
              <a:t>58</a:t>
            </a:fld>
            <a:endParaRPr lang="ru-RU" altLang="ru-RU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322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4C7EB7DA-B4B3-4F63-8479-89C8873F25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2BF9FD6-D33A-4B55-85EC-A2F6B41C8823}" type="slidenum">
              <a:rPr lang="ru-RU" altLang="ru-RU" smtClean="0"/>
              <a:pPr/>
              <a:t>14</a:t>
            </a:fld>
            <a:endParaRPr lang="ru-RU" altLang="ru-RU" dirty="0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4F72D23D-C972-4796-85F5-F6C7CDC087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0AF0740C-800C-4BE6-AFA4-30DD39CD85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093713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2719BBC-7959-4B0D-97A8-635BE98496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755171-C62A-4AA1-B013-0399169D1B64}" type="slidenum">
              <a:rPr lang="ru-RU" altLang="ru-RU"/>
              <a:pPr/>
              <a:t>59</a:t>
            </a:fld>
            <a:endParaRPr lang="ru-RU" altLang="ru-RU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D4DBAA64-DA09-4A0E-8AC1-FAABA73B3F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0B80F4BE-1944-49C1-9647-D2DFCFBD2F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64117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1E421F9-7B29-4072-9AA1-3F60E46443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7AB764-4FE9-4363-80B9-867A55EA0782}" type="slidenum">
              <a:rPr lang="ru-RU" altLang="ru-RU"/>
              <a:pPr/>
              <a:t>60</a:t>
            </a:fld>
            <a:endParaRPr lang="ru-RU" altLang="ru-RU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EF71D77-D357-4871-988D-30B24E2612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97580FDB-4FBE-4C5D-A78B-1DABA0FB77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59075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E728F2F-5D7B-436E-A213-C529888612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F0BD98-4ADC-45C6-AF6B-6A1244E7B089}" type="slidenum">
              <a:rPr lang="ru-RU" altLang="ru-RU"/>
              <a:pPr/>
              <a:t>61</a:t>
            </a:fld>
            <a:endParaRPr lang="ru-RU" altLang="ru-RU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E268D147-647E-4DB0-AA8D-632C39F855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82DFB218-ECB5-433F-AF46-F4708502D9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63502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3C4E6DA-4944-4850-A76E-2C51C17F21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95C662-061C-4CB4-BB90-14255A5628C0}" type="slidenum">
              <a:rPr lang="ru-RU" altLang="ru-RU"/>
              <a:pPr/>
              <a:t>62</a:t>
            </a:fld>
            <a:endParaRPr lang="ru-RU" altLang="ru-RU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03541770-14E6-4BD2-ABEF-6D033739F1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8FE1C5F7-9B5C-40D5-8C3F-2AC9F95257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90400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1B37A1-6A10-4069-9AF0-DF17D81EC5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5F6C6B-2705-4F66-A58E-C0027B8D812A}" type="slidenum">
              <a:rPr lang="ru-RU" altLang="ru-RU"/>
              <a:pPr/>
              <a:t>63</a:t>
            </a:fld>
            <a:endParaRPr lang="ru-RU" altLang="ru-RU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D276511F-2F76-49F6-9C53-0F859AF214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7E0ABDA0-B52F-46A9-98F8-45ED27A775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93817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014B8EC8-9648-4942-8EBA-15F5603F3F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B8BAE09-4050-4230-AAA1-49905C2E730B}" type="slidenum">
              <a:rPr lang="ru-RU" altLang="ru-RU"/>
              <a:pPr/>
              <a:t>64</a:t>
            </a:fld>
            <a:endParaRPr lang="ru-RU" altLang="ru-RU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DC53FA57-FE92-4988-BACF-50A0FC6EAB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1AAB9BF8-6D2B-4B08-9EE0-48DD9CA1EC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739903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8E30EF3D-BBA8-4FC9-8A0F-5CB6A2C212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9312E6A-68D6-4B19-B0F3-7E1B21E2A6EE}" type="slidenum">
              <a:rPr lang="ru-RU" altLang="ru-RU"/>
              <a:pPr/>
              <a:t>65</a:t>
            </a:fld>
            <a:endParaRPr lang="ru-RU" altLang="ru-RU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527ABB8E-D4A9-44D3-B0AB-C8D0EE8866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5F29ADEF-6D28-431F-AE07-4ED48B9AD5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12795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74FDE9EE-1645-4A5F-B2CB-4A952A49D6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BCF44A5-C677-42DC-904D-88A558045489}" type="slidenum">
              <a:rPr lang="ru-RU" altLang="ru-RU"/>
              <a:pPr/>
              <a:t>66</a:t>
            </a:fld>
            <a:endParaRPr lang="ru-RU" altLang="ru-RU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22984E54-44A7-4D6D-BB73-350520E786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37B16AF3-D21F-466A-B566-C32A9149C7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9852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351BA98A-83BC-4345-AD73-C042EE3788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CFB42EF-8D61-444E-9EA5-3C37290062E3}" type="slidenum">
              <a:rPr lang="ru-RU" altLang="ru-RU"/>
              <a:pPr/>
              <a:t>67</a:t>
            </a:fld>
            <a:endParaRPr lang="ru-RU" altLang="ru-RU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4DF845F3-701A-4CD8-92A4-F8C5C85832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9EB5A936-1599-47FF-94CB-22594A1B94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925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477A084A-9D24-477D-AE2C-911DCB6D47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57E18A-B7FA-4344-B96F-FBE4139E257B}" type="slidenum">
              <a:rPr lang="ru-RU" altLang="ru-RU"/>
              <a:pPr/>
              <a:t>68</a:t>
            </a:fld>
            <a:endParaRPr lang="ru-RU" altLang="ru-RU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ABA4CC08-BD63-4A81-961C-C4CFE801C9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C3EEAABE-055C-4A47-907C-4AE39EFAB3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0734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5FE66EF4-2168-406B-A561-3EF74ACA5B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76DDEF-6226-477A-B93B-2BD93380D003}" type="slidenum">
              <a:rPr lang="ru-RU" altLang="ru-RU" smtClean="0"/>
              <a:pPr/>
              <a:t>15</a:t>
            </a:fld>
            <a:endParaRPr lang="ru-RU" altLang="ru-RU" dirty="0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F9E71717-2B90-4176-8AF3-932149B329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83EF6EFA-5A93-4E1B-9E81-BF645A2087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502490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477A084A-9D24-477D-AE2C-911DCB6D47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57E18A-B7FA-4344-B96F-FBE4139E257B}" type="slidenum">
              <a:rPr lang="ru-RU" altLang="ru-RU"/>
              <a:pPr/>
              <a:t>69</a:t>
            </a:fld>
            <a:endParaRPr lang="ru-RU" altLang="ru-RU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ABA4CC08-BD63-4A81-961C-C4CFE801C9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C3EEAABE-055C-4A47-907C-4AE39EFAB3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83607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80308B4F-2FB6-4BDE-B3C6-EC9F3B7845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0A4D941-BAA1-48D2-9881-1FE9FDA83462}" type="slidenum">
              <a:rPr lang="ru-RU" altLang="ru-RU"/>
              <a:pPr/>
              <a:t>70</a:t>
            </a:fld>
            <a:endParaRPr lang="ru-RU" altLang="ru-RU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AA22AEFD-BFB7-41F8-84C4-6C4503C240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2592FF32-D229-4855-A8B5-0980653629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53497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80308B4F-2FB6-4BDE-B3C6-EC9F3B7845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0A4D941-BAA1-48D2-9881-1FE9FDA83462}" type="slidenum">
              <a:rPr lang="ru-RU" altLang="ru-RU"/>
              <a:pPr/>
              <a:t>71</a:t>
            </a:fld>
            <a:endParaRPr lang="ru-RU" altLang="ru-RU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AA22AEFD-BFB7-41F8-84C4-6C4503C240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2592FF32-D229-4855-A8B5-0980653629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51848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BEB12E80-98F3-47F5-AD4B-C592C6D755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BA81027-635B-4CB2-A6D8-14B34FABB1E9}" type="slidenum">
              <a:rPr lang="ru-RU" altLang="ru-RU"/>
              <a:pPr/>
              <a:t>72</a:t>
            </a:fld>
            <a:endParaRPr lang="ru-RU" altLang="ru-RU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02F7FD65-36C3-4597-9995-7FA1D1B96B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20E4B94A-70A0-487E-870B-933B401DEC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78747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374A3773-4329-4F29-8301-560758186B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DF229A9-496E-42E6-9A7C-ECA389C68261}" type="slidenum">
              <a:rPr lang="ru-RU" altLang="ru-RU" smtClean="0"/>
              <a:pPr/>
              <a:t>73</a:t>
            </a:fld>
            <a:endParaRPr lang="ru-RU" altLang="ru-RU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D7BE6740-B43D-4893-A54D-F9977E4989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18408475-7ED2-4F71-80AE-395531D425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657321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688EA1B6-07A0-4518-B2A4-120478D804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486FE4-3759-45E8-B35F-98FC1F8D07C0}" type="slidenum">
              <a:rPr lang="ru-RU" altLang="ru-RU" smtClean="0"/>
              <a:pPr/>
              <a:t>74</a:t>
            </a:fld>
            <a:endParaRPr lang="ru-RU" altLang="ru-RU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C8BDF922-F3AB-4611-B2B3-1014458299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3B5CCC34-0D3C-4EE4-8CFC-51FC8838F6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65490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688EA1B6-07A0-4518-B2A4-120478D804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486FE4-3759-45E8-B35F-98FC1F8D07C0}" type="slidenum">
              <a:rPr lang="ru-RU" altLang="ru-RU" smtClean="0"/>
              <a:pPr/>
              <a:t>75</a:t>
            </a:fld>
            <a:endParaRPr lang="ru-RU" altLang="ru-RU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C8BDF922-F3AB-4611-B2B3-1014458299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3B5CCC34-0D3C-4EE4-8CFC-51FC8838F6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53989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F0C4AB5B-1E95-49C6-8C63-DE42BC6A20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3A69EAA-7E01-4A80-99CB-DD4DF9BE5625}" type="slidenum">
              <a:rPr lang="ru-RU" altLang="ru-RU" smtClean="0"/>
              <a:pPr/>
              <a:t>76</a:t>
            </a:fld>
            <a:endParaRPr lang="ru-RU" altLang="ru-RU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9A0DE902-3BDD-4C5D-A380-1B8BA4C955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DE49CDA4-8B8C-4055-902B-22F8A9B045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66948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3E79F9FE-CE99-4BC3-922E-1836D5360F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D04C82-1F5D-43ED-8341-FA08E5DAB3DE}" type="slidenum">
              <a:rPr lang="ru-RU" altLang="ru-RU" smtClean="0"/>
              <a:pPr/>
              <a:t>77</a:t>
            </a:fld>
            <a:endParaRPr lang="ru-RU" altLang="ru-RU" dirty="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9FDF043F-DC94-407B-B8A3-B762C43830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4F680A7E-2AB6-48C5-B328-DAF92F648D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05839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3E79F9FE-CE99-4BC3-922E-1836D5360F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D04C82-1F5D-43ED-8341-FA08E5DAB3DE}" type="slidenum">
              <a:rPr lang="ru-RU" altLang="ru-RU" smtClean="0"/>
              <a:pPr/>
              <a:t>78</a:t>
            </a:fld>
            <a:endParaRPr lang="ru-RU" altLang="ru-RU" dirty="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9FDF043F-DC94-407B-B8A3-B762C43830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4F680A7E-2AB6-48C5-B328-DAF92F648D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72977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2BAB3A-D2EA-40EB-895D-5689C35BDE59}" type="slidenum">
              <a:rPr lang="ru-RU" altLang="ru-RU"/>
              <a:pPr/>
              <a:t>25</a:t>
            </a:fld>
            <a:endParaRPr lang="ru-RU" altLang="ru-RU" dirty="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9997590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60251CF4-B89A-45C3-BE37-EA45110872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8D5333D-AB6C-4457-B20F-67A46998B193}" type="slidenum">
              <a:rPr lang="ru-RU" altLang="ru-RU" smtClean="0"/>
              <a:pPr/>
              <a:t>79</a:t>
            </a:fld>
            <a:endParaRPr lang="ru-RU" altLang="ru-RU" dirty="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AD038353-8625-42BD-B269-1AACB22875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551EF746-BBDA-44D8-8DEA-E97D638FDE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269558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DC9DCA74-0EDD-48ED-AE7D-A63BBA305B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FB4B8AC-046F-4925-A92F-85370487FCE5}" type="slidenum">
              <a:rPr lang="ru-RU" altLang="ru-RU" smtClean="0"/>
              <a:pPr/>
              <a:t>80</a:t>
            </a:fld>
            <a:endParaRPr lang="ru-RU" altLang="ru-RU" dirty="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319DDF90-C3CC-4B71-93ED-8E98F3FB21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1996C75D-F32A-4961-B3B3-3A4D77DC20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9521783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60251CF4-B89A-45C3-BE37-EA45110872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8D5333D-AB6C-4457-B20F-67A46998B193}" type="slidenum">
              <a:rPr lang="ru-RU" altLang="ru-RU" smtClean="0"/>
              <a:pPr/>
              <a:t>81</a:t>
            </a:fld>
            <a:endParaRPr lang="ru-RU" altLang="ru-RU" dirty="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AD038353-8625-42BD-B269-1AACB22875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551EF746-BBDA-44D8-8DEA-E97D638FDE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5232789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931B38B4-7B9D-4991-85F0-09A7B86C2B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4ACA89-4F8F-42F6-AA7B-E3AB27F54E55}" type="slidenum">
              <a:rPr lang="ru-RU" altLang="ru-RU" smtClean="0"/>
              <a:pPr/>
              <a:t>82</a:t>
            </a:fld>
            <a:endParaRPr lang="ru-RU" altLang="ru-RU" dirty="0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9682695F-8A0F-4FEA-8EC5-5E096A9612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9B576C1F-DD60-4A26-A144-2632F31036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96592904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BE596376-2231-4709-88F9-206E1C8469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91EC05-76E8-43C6-9C50-9EDF3AD9E60E}" type="slidenum">
              <a:rPr lang="ru-RU" altLang="ru-RU" smtClean="0"/>
              <a:pPr/>
              <a:t>83</a:t>
            </a:fld>
            <a:endParaRPr lang="ru-RU" altLang="ru-RU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232CB0EC-9BCF-42DA-972D-5747E4B4FB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1EADFBBD-130D-412E-9CE1-AC8BA17468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2927774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id="{817C149A-DA02-4F89-9313-37400AD568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41921B-BC29-49C5-830A-C36679CA1AE7}" type="slidenum">
              <a:rPr lang="ru-RU" altLang="ru-RU" smtClean="0"/>
              <a:pPr/>
              <a:t>84</a:t>
            </a:fld>
            <a:endParaRPr lang="ru-RU" altLang="ru-RU"/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981F0170-0E08-4028-ABA2-F67C0F0CA5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id="{551E477F-0035-49B1-B1FD-2B5547EB5E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034474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BE596376-2231-4709-88F9-206E1C8469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91EC05-76E8-43C6-9C50-9EDF3AD9E60E}" type="slidenum">
              <a:rPr lang="ru-RU" altLang="ru-RU" smtClean="0"/>
              <a:pPr/>
              <a:t>85</a:t>
            </a:fld>
            <a:endParaRPr lang="ru-RU" altLang="ru-RU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232CB0EC-9BCF-42DA-972D-5747E4B4FB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1EADFBBD-130D-412E-9CE1-AC8BA17468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895088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id="{CDD4D4B0-CB0C-41D1-B140-D24936C6C9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8293DD0-8F74-4E5F-B79A-F251FD4E8D0A}" type="slidenum">
              <a:rPr lang="ru-RU" altLang="ru-RU" smtClean="0"/>
              <a:pPr/>
              <a:t>86</a:t>
            </a:fld>
            <a:endParaRPr lang="ru-RU" altLang="ru-RU"/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EAE6FDBC-DB4F-4B0F-90A7-E40A152C00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>
            <a:extLst>
              <a:ext uri="{FF2B5EF4-FFF2-40B4-BE49-F238E27FC236}">
                <a16:creationId xmlns:a16="http://schemas.microsoft.com/office/drawing/2014/main" id="{24716B8D-E440-4630-93BD-CC97290539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493094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id="{CDD4D4B0-CB0C-41D1-B140-D24936C6C9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8293DD0-8F74-4E5F-B79A-F251FD4E8D0A}" type="slidenum">
              <a:rPr lang="ru-RU" altLang="ru-RU" smtClean="0"/>
              <a:pPr/>
              <a:t>87</a:t>
            </a:fld>
            <a:endParaRPr lang="ru-RU" altLang="ru-RU"/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EAE6FDBC-DB4F-4B0F-90A7-E40A152C00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>
            <a:extLst>
              <a:ext uri="{FF2B5EF4-FFF2-40B4-BE49-F238E27FC236}">
                <a16:creationId xmlns:a16="http://schemas.microsoft.com/office/drawing/2014/main" id="{24716B8D-E440-4630-93BD-CC97290539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590740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528281E1-DA77-406B-817B-AF8E352F2E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C34E6C8-9760-4821-A3F2-9A0B0B9F4497}" type="slidenum">
              <a:rPr lang="ru-RU" altLang="ru-RU" smtClean="0"/>
              <a:pPr/>
              <a:t>88</a:t>
            </a:fld>
            <a:endParaRPr lang="ru-RU" altLang="ru-RU"/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CDDFEE1C-D2F6-4745-9230-73C914E236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807133B0-508C-4373-8BDD-04864819BD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2954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76E464-F84F-423C-BE50-C3396BB633C0}" type="slidenum">
              <a:rPr lang="ru-RU" altLang="ru-RU"/>
              <a:pPr/>
              <a:t>26</a:t>
            </a:fld>
            <a:endParaRPr lang="ru-RU" altLang="ru-RU" dirty="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2750556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490B00D4-A59B-4B3E-9C6D-32F7C66C33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DFC4C7B-032B-48F0-8B23-29F7A5CDC40A}" type="slidenum">
              <a:rPr lang="ru-RU" altLang="ru-RU" smtClean="0"/>
              <a:pPr/>
              <a:t>89</a:t>
            </a:fld>
            <a:endParaRPr lang="ru-RU" altLang="ru-RU"/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7202727A-EA8F-4A6F-B9DB-9B973C0D5B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E90985DB-FBED-444B-A186-E3650E3CAA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553205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FCD8B8A7-1737-448A-B732-5110DF6585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949C2E-5647-4A6B-9D17-873BB72A311A}" type="slidenum">
              <a:rPr lang="ru-RU" altLang="ru-RU" smtClean="0"/>
              <a:pPr/>
              <a:t>90</a:t>
            </a:fld>
            <a:endParaRPr lang="ru-RU" altLang="ru-RU"/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FC747772-A2C7-4549-87DE-720ACF2BCF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701334E1-DEEF-4742-83AD-33933E4637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07605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490B00D4-A59B-4B3E-9C6D-32F7C66C33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DFC4C7B-032B-48F0-8B23-29F7A5CDC40A}" type="slidenum">
              <a:rPr lang="ru-RU" altLang="ru-RU" smtClean="0"/>
              <a:pPr/>
              <a:t>91</a:t>
            </a:fld>
            <a:endParaRPr lang="ru-RU" altLang="ru-RU"/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7202727A-EA8F-4A6F-B9DB-9B973C0D5B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E90985DB-FBED-444B-A186-E3650E3CAA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13532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:a16="http://schemas.microsoft.com/office/drawing/2014/main" id="{2476BFEB-40F4-4547-B7A1-9EFC7C509D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278DADC-745B-45AF-B51B-4FE840D254BE}" type="slidenum">
              <a:rPr lang="ru-RU" altLang="ru-RU" smtClean="0"/>
              <a:pPr/>
              <a:t>92</a:t>
            </a:fld>
            <a:endParaRPr lang="ru-RU" altLang="ru-RU"/>
          </a:p>
        </p:txBody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id="{E24FC9E0-6278-4604-80CE-364E5EFA23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>
            <a:extLst>
              <a:ext uri="{FF2B5EF4-FFF2-40B4-BE49-F238E27FC236}">
                <a16:creationId xmlns:a16="http://schemas.microsoft.com/office/drawing/2014/main" id="{C7B7CD91-A531-4FF8-A55A-2FA25BB924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13332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93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117868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94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515412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95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144610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96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812719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97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8515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98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0113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2B108C-F63E-4AF7-9AC2-A0958F88FC2C}" type="slidenum">
              <a:rPr lang="ru-RU" altLang="ru-RU"/>
              <a:pPr/>
              <a:t>27</a:t>
            </a:fld>
            <a:endParaRPr lang="ru-RU" altLang="ru-RU" dirty="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4524461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0F00164D-D270-4607-BC31-DF3F701B0C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78DE58-6AFB-4252-A2F8-9625BEB6FD42}" type="slidenum">
              <a:rPr lang="ru-RU" altLang="ru-RU" smtClean="0"/>
              <a:pPr/>
              <a:t>99</a:t>
            </a:fld>
            <a:endParaRPr lang="ru-RU" altLang="ru-RU"/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272F91CD-95AE-4A5C-BDEE-4EE66203B4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FDECAB71-F35F-49D1-8A65-5050F385DA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029773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34E29741-53A7-4780-899A-F6DF35995F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FA02B6-AF81-4396-9E99-DFF7C36E0951}" type="slidenum">
              <a:rPr lang="ru-RU" altLang="ru-RU" smtClean="0"/>
              <a:pPr/>
              <a:t>100</a:t>
            </a:fld>
            <a:endParaRPr lang="ru-RU" altLang="ru-RU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6EC4AACE-0951-45EA-85EF-49A2B8183F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5E161233-66E3-4AD9-91FC-EDEC7284F5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793741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21C2D664-C77E-4055-A31D-57531396FE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34DC928-B575-49DF-8D87-8CD578C9EF35}" type="slidenum">
              <a:rPr lang="ru-RU" altLang="ru-RU" smtClean="0"/>
              <a:pPr/>
              <a:t>101</a:t>
            </a:fld>
            <a:endParaRPr lang="ru-RU" altLang="ru-RU"/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2D5D3A02-2E45-4199-A79E-087FA5FB2C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6BC6617C-3E6B-4744-B937-1D41360167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775903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62FE6A6C-2CCC-49F8-9DD8-D46EF9E82C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B52DA3B-2EF9-4609-917B-F184A16B872D}" type="slidenum">
              <a:rPr lang="ru-RU" altLang="ru-RU" smtClean="0"/>
              <a:pPr/>
              <a:t>102</a:t>
            </a:fld>
            <a:endParaRPr lang="ru-RU" altLang="ru-RU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05861017-BC92-461D-9237-6280BF4938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9BB065C1-70E3-46A3-96BD-6C6CD1B66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289102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103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ru-RU" dirty="0"/>
              <a:t> 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5653149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104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286418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105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306261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106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193375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107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885968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108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4519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D5C4B4-80EE-49EC-90E2-74543B81B806}" type="slidenum">
              <a:rPr lang="ru-RU" altLang="ru-RU"/>
              <a:pPr/>
              <a:t>28</a:t>
            </a:fld>
            <a:endParaRPr lang="ru-RU" altLang="ru-RU" dirty="0"/>
          </a:p>
        </p:txBody>
      </p:sp>
      <p:sp>
        <p:nvSpPr>
          <p:cNvPr id="79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2227116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109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116829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110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164882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111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998068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112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853992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113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261304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114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671133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115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23112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116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874206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117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00406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118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8886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91C25E-4440-4EA1-A499-BBD7C0788DE4}" type="slidenum">
              <a:rPr lang="ru-RU" altLang="ru-RU"/>
              <a:pPr/>
              <a:t>29</a:t>
            </a:fld>
            <a:endParaRPr lang="ru-RU" altLang="ru-RU" dirty="0"/>
          </a:p>
        </p:txBody>
      </p:sp>
      <p:sp>
        <p:nvSpPr>
          <p:cNvPr id="72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42366440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119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4845894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120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932826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121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269787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122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012735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123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719781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124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853704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125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947879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126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453927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127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528283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BE726E0-49C9-4F29-B034-F7D2B7EE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4A622B-A6B3-444F-8764-840CE2D14450}" type="slidenum">
              <a:rPr lang="ru-RU" altLang="ru-RU" smtClean="0"/>
              <a:pPr/>
              <a:t>128</a:t>
            </a:fld>
            <a:endParaRPr lang="ru-RU" altLang="ru-RU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2163E2E-824D-4C22-8049-E25C273AF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42E42E5-0782-4DE3-A27C-68FE034EA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5540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B487B-D41F-4CCE-BE6A-6CDF17D246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77061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2DEFD-16CF-4593-8749-4623FEA95E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8748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31BDF-7352-4BD2-806A-5F94346262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7730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D37CE-F9E3-4753-B54A-E458BD908C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3055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4304A-37E0-418B-A49B-AC6F582AD67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4938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0D33A-6379-4D0A-9227-49DE5305CB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9158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94B27-59D8-4D43-BF28-7DF7B04995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3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87484-30D8-4BD3-8B6E-2E503D5A08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4056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99A95-2E1D-4930-BCF1-C8097EFA03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6328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EF672-BA8E-4910-975F-1F2ECF5C61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916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D96B3-21DC-4A6F-8067-E7DAA4653D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0085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CA19C4A7-DB11-4EC5-BB58-D1BDF0DBE6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0.wmf"/><Relationship Id="rId4" Type="http://schemas.openxmlformats.org/officeDocument/2006/relationships/oleObject" Target="../embeddings/oleObject2.bin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9.xml"/><Relationship Id="rId7" Type="http://schemas.openxmlformats.org/officeDocument/2006/relationships/image" Target="../media/image8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85.wmf"/><Relationship Id="rId4" Type="http://schemas.openxmlformats.org/officeDocument/2006/relationships/oleObject" Target="../embeddings/oleObject3.bin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7.wmf"/><Relationship Id="rId4" Type="http://schemas.openxmlformats.org/officeDocument/2006/relationships/oleObject" Target="../embeddings/oleObject1.bin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836712"/>
            <a:ext cx="7772400" cy="4536504"/>
          </a:xfrm>
        </p:spPr>
        <p:txBody>
          <a:bodyPr anchor="ctr"/>
          <a:lstStyle/>
          <a:p>
            <a:pPr eaLnBrk="1" hangingPunct="1"/>
            <a:r>
              <a:rPr lang="ru-RU" altLang="ru-RU" sz="96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Основания </a:t>
            </a:r>
            <a:br>
              <a:rPr lang="ru-RU" altLang="ru-RU" sz="96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96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фундаменты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C00E737-4E73-44D7-A028-E60627673E93}"/>
              </a:ext>
            </a:extLst>
          </p:cNvPr>
          <p:cNvSpPr/>
          <p:nvPr/>
        </p:nvSpPr>
        <p:spPr>
          <a:xfrm>
            <a:off x="251520" y="404664"/>
            <a:ext cx="849694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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же что и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грунтов,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залегающих выше подошвы фундамента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кН/м</a:t>
            </a:r>
            <a:r>
              <a:rPr lang="ru-RU" sz="2800" baseline="30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расчетное значение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удельного сцепления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грунта,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залегающего непосредственно под подошвой фундамента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кПа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глубина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заложения фундаментов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8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бесподвальных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сооружений от уровня планировки или приведенная глубина заложения наружных и внутренних фундаментов от пола подвала, определяемая по формуле (2.12)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плитных фундаментах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принимают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наименьшую глубину от подошвы плиты до уровня планировки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8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98814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DE86D3B-3E4F-4E5B-A68B-48DA7B898ACD}"/>
              </a:ext>
            </a:extLst>
          </p:cNvPr>
          <p:cNvSpPr/>
          <p:nvPr/>
        </p:nvSpPr>
        <p:spPr>
          <a:xfrm>
            <a:off x="215516" y="212735"/>
            <a:ext cx="8712968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глубина подвала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от уровня планировки до пола подвала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 (для сооружений с подвалом глубиной свыше 2 м принимают равным 2 м);</a:t>
            </a:r>
          </a:p>
          <a:p>
            <a:endParaRPr lang="ru-RU" sz="8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	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здесь </a:t>
            </a:r>
            <a:r>
              <a:rPr lang="en-US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толщина слоя грунта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выше подошвы фундамента со стороны подвала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м;</a:t>
            </a:r>
          </a:p>
          <a:p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толщина конструкции пола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подвала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м;</a:t>
            </a:r>
          </a:p>
          <a:p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ru-RU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расчетное значение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удельного веса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конструкции пола подвала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кН/м</a:t>
            </a:r>
            <a:r>
              <a:rPr lang="ru-RU" sz="2800" baseline="30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При бетонной или щебеночной подготовке толщиной </a:t>
            </a:r>
            <a:r>
              <a:rPr lang="en-US" sz="2800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допускается увеличивать 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en-US" sz="2800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Если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ru-RU" sz="2800" b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&gt;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800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глубина заложения фундамента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от уровня планировки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), в формуле (2.5) принимают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ru-RU" sz="2800" b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en-US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0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8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563C5583-AEE7-491A-93A5-1FC3BB461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17232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86937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6E21EC9-A3D7-4666-BB96-CFCC7855F01E}"/>
              </a:ext>
            </a:extLst>
          </p:cNvPr>
          <p:cNvSpPr/>
          <p:nvPr/>
        </p:nvSpPr>
        <p:spPr>
          <a:xfrm>
            <a:off x="323528" y="260648"/>
            <a:ext cx="8496944" cy="593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17500" algn="ctr">
              <a:spcAft>
                <a:spcPts val="700"/>
              </a:spcAft>
            </a:pPr>
            <a:r>
              <a:rPr lang="ru-RU" sz="30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2.4. Проверка давления на подстилающий слой слабо­го грунта</a:t>
            </a:r>
            <a:endParaRPr lang="en-US" sz="3000" b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17500" algn="ctr">
              <a:spcAft>
                <a:spcPts val="700"/>
              </a:spcAft>
            </a:pPr>
            <a:endParaRPr lang="ru-RU" sz="2800" b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17500"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наличии в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пределах сжимаемой то­лщи основания слабых грунтов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или грунтов с рас­четным сопротивлением меньшим, чем давление на несущий слой (рис.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необходимо проверить да­вление на них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чтобы уточ­нить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возможность приме­нения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при расчете основа­ния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теории линейной деформируемости грунтов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indent="317500">
              <a:spcAft>
                <a:spcPts val="0"/>
              </a:spcAft>
            </a:pP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Требуется, чтобы полное давление</a:t>
            </a:r>
            <a:r>
              <a:rPr lang="ru-RU" sz="2800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sum</a:t>
            </a:r>
            <a:r>
              <a:rPr lang="en-US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кров­лю слабого подстилающего слоя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 превышало его расчет­ного сопротивления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28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т. е.</a:t>
            </a:r>
          </a:p>
        </p:txBody>
      </p:sp>
    </p:spTree>
    <p:extLst>
      <p:ext uri="{BB962C8B-B14F-4D97-AF65-F5344CB8AC3E}">
        <p14:creationId xmlns:p14="http://schemas.microsoft.com/office/powerpoint/2010/main" val="55338813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8BF77B5-F20B-4EBF-94FD-88E439923DB4}"/>
              </a:ext>
            </a:extLst>
          </p:cNvPr>
          <p:cNvSpPr/>
          <p:nvPr/>
        </p:nvSpPr>
        <p:spPr>
          <a:xfrm>
            <a:off x="323528" y="260648"/>
            <a:ext cx="849694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17500" algn="just">
              <a:spcAft>
                <a:spcPts val="0"/>
              </a:spcAft>
            </a:pPr>
            <a:endParaRPr lang="ru-RU" sz="14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4000">
              <a:spcAft>
                <a:spcPts val="0"/>
              </a:spcAft>
            </a:pPr>
            <a:r>
              <a:rPr lang="en-US" sz="3200" i="1" dirty="0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     </a:t>
            </a:r>
            <a:r>
              <a:rPr lang="en-US" sz="3200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32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um</a:t>
            </a:r>
            <a:r>
              <a:rPr lang="en-US" sz="3200" b="1" i="1" dirty="0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=</a:t>
            </a:r>
            <a:r>
              <a:rPr lang="en-US" sz="3200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32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</a:t>
            </a:r>
            <a:r>
              <a:rPr lang="en-US" sz="32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US" sz="3200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32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zp</a:t>
            </a:r>
            <a:r>
              <a:rPr lang="en-US" sz="3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3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32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zg</a:t>
            </a:r>
            <a:r>
              <a:rPr lang="en-US" sz="32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≤ </a:t>
            </a:r>
            <a:r>
              <a:rPr lang="en-US" sz="3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2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</a:t>
            </a:r>
            <a:r>
              <a:rPr lang="en-US" sz="32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(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.13)</a:t>
            </a:r>
            <a:endParaRPr lang="en-US" sz="32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4000">
              <a:spcAft>
                <a:spcPts val="0"/>
              </a:spcAft>
            </a:pPr>
            <a:endParaRPr lang="en-US" sz="14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где </a:t>
            </a:r>
            <a:r>
              <a:rPr lang="en-US" sz="3200" i="1" dirty="0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32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zp</a:t>
            </a:r>
            <a:r>
              <a:rPr lang="en-US" sz="3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en-US" sz="3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32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zg</a:t>
            </a:r>
            <a:r>
              <a:rPr lang="en-US" sz="32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вертикальные напряжения </a:t>
            </a:r>
            <a:r>
              <a:rPr 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грунте на глубине </a:t>
            </a:r>
            <a:r>
              <a:rPr lang="en-US" sz="32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подошвы фундамента (соответственно </a:t>
            </a:r>
            <a:r>
              <a:rPr lang="ru-RU" sz="32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</a:t>
            </a:r>
            <a:r>
              <a:rPr 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нагрузки на фундамент и от </a:t>
            </a:r>
            <a:r>
              <a:rPr lang="ru-RU" sz="32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собственного веса грунта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lvl="0" indent="146050"/>
            <a:r>
              <a:rPr lang="ru-RU" altLang="ru-RU" sz="3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3200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ru-RU" sz="3200" i="1" baseline="-30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ru-RU" sz="3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altLang="ru-RU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расчетное со­противление</a:t>
            </a:r>
            <a:r>
              <a:rPr lang="ru-RU" alt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грунта на глубине </a:t>
            </a:r>
            <a:r>
              <a:rPr lang="ru-RU" altLang="ru-RU" sz="32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кровли слабого слоя</a:t>
            </a:r>
            <a:r>
              <a:rPr lang="ru-RU" altLang="ru-RU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32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292100"/>
            <a:r>
              <a:rPr lang="en-US" alt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Величину</a:t>
            </a:r>
            <a:r>
              <a:rPr lang="ru-RU" altLang="ru-RU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3200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ru-RU" sz="3200" i="1" baseline="-30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ru-RU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определяют по формуле (2.11) как для </a:t>
            </a:r>
            <a:r>
              <a:rPr lang="ru-RU" altLang="ru-RU" sz="32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условного фундамента</a:t>
            </a:r>
            <a:r>
              <a:rPr lang="ru-RU" alt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шириной </a:t>
            </a:r>
            <a:r>
              <a:rPr lang="en-US" altLang="ru-RU" sz="3200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ru-RU" sz="3200" i="1" baseline="-30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ru-RU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глубиной заложения </a:t>
            </a:r>
            <a:r>
              <a:rPr lang="en-US" altLang="ru-RU" sz="3200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ru-RU" sz="3200" i="1" baseline="-30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altLang="ru-RU" sz="3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i="1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75196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B52842-F8EF-42D1-AD44-6452A8B87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32526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9EBFDF6-49F6-4F60-AB46-184624C13D74}"/>
              </a:ext>
            </a:extLst>
          </p:cNvPr>
          <p:cNvSpPr/>
          <p:nvPr/>
        </p:nvSpPr>
        <p:spPr>
          <a:xfrm>
            <a:off x="5942006" y="476672"/>
            <a:ext cx="303196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Рис. 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Расчетная схема к проверке давления на подстилающий слой слабого грунта</a:t>
            </a:r>
            <a:endParaRPr lang="ru-RU" sz="28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02982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AE6342E-B791-42FF-9A1D-BFB145EB9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532" y="1273551"/>
            <a:ext cx="8424936" cy="51398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92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921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1" u="sng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Коэффициенты условий работы</a:t>
            </a:r>
            <a:r>
              <a:rPr kumimoji="0" lang="ru-RU" altLang="ru-RU" sz="2800" b="1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GR" altLang="ru-RU" sz="2800" b="1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kumimoji="0" lang="en-US" altLang="ru-RU" sz="2800" b="1" i="1" u="none" strike="noStrike" cap="none" normalizeH="0" baseline="-3000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c1</a:t>
            </a:r>
            <a:r>
              <a:rPr kumimoji="0" lang="en-US" altLang="ru-RU" sz="2800" b="1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l-GR" altLang="ru-RU" sz="2800" b="1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kumimoji="0" lang="en-US" altLang="ru-RU" sz="2800" b="1" i="1" u="none" strike="noStrike" cap="none" normalizeH="0" baseline="-3000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c2</a:t>
            </a:r>
            <a:r>
              <a:rPr kumimoji="0" lang="en-US" altLang="ru-RU" sz="2800" b="1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800" b="1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надежности </a:t>
            </a:r>
            <a:r>
              <a:rPr kumimoji="0" lang="en-US" altLang="ru-RU" sz="2800" b="1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ru-RU" altLang="ru-RU" sz="2800" b="1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 также коэффициенты М</a:t>
            </a:r>
            <a:r>
              <a:rPr kumimoji="0" lang="el-GR" altLang="ru-RU" sz="2800" b="1" i="1" u="none" strike="noStrike" cap="none" normalizeH="0" baseline="-3000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ru-RU" altLang="ru-RU" sz="2800" b="1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kumimoji="0" lang="en-US" altLang="ru-RU" sz="2800" b="1" i="1" u="none" strike="noStrike" cap="none" normalizeH="0" baseline="-3000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kumimoji="0" lang="ru-RU" altLang="ru-RU" sz="2800" b="1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kumimoji="0" lang="ru-RU" altLang="ru-RU" sz="2800" b="1" i="1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kumimoji="0" lang="ru-RU" altLang="ru-RU" sz="2800" b="1" i="1" u="none" strike="noStrike" cap="none" normalizeH="0" baseline="-30000" dirty="0" err="1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kumimoji="0" lang="ru-RU" altLang="ru-RU" sz="2800" b="1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находят </a:t>
            </a:r>
            <a:r>
              <a:rPr kumimoji="0" lang="ru-RU" altLang="ru-RU" sz="2800" b="1" i="1" u="sng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применительно к слою слабого грунта</a:t>
            </a:r>
            <a:r>
              <a:rPr kumimoji="0" lang="ru-RU" altLang="ru-RU" sz="2800" b="1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altLang="ru-RU" sz="2800" b="1" i="1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921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8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ru-RU" altLang="ru-RU" sz="2800" b="1" i="1" u="sng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Ширину условного фундамента</a:t>
            </a:r>
            <a:r>
              <a:rPr kumimoji="0" lang="ru-RU" altLang="ru-RU" sz="2800" b="1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2800" i="1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ru-RU" sz="2800" i="1" u="none" strike="noStrike" cap="none" normalizeH="0" baseline="-30000" dirty="0" err="1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kumimoji="0" lang="en-US" altLang="ru-RU" sz="2800" b="1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800" b="1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назначают с учетом </a:t>
            </a:r>
            <a:r>
              <a:rPr kumimoji="0" lang="ru-RU" altLang="ru-RU" sz="2800" b="1" i="1" u="sng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рассеива­ния напряжений</a:t>
            </a:r>
            <a:r>
              <a:rPr kumimoji="0" lang="ru-RU" altLang="ru-RU" sz="2800" b="1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пределах слоя толщиной </a:t>
            </a:r>
            <a:r>
              <a:rPr kumimoji="0" lang="en-US" altLang="ru-RU" sz="2800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kumimoji="0" lang="ru-RU" altLang="ru-RU" sz="2800" b="0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Если принять, что </a:t>
            </a:r>
            <a:r>
              <a:rPr kumimoji="0" lang="ru-RU" altLang="ru-RU" sz="2800" b="1" i="1" u="sng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давление</a:t>
            </a:r>
            <a:r>
              <a:rPr kumimoji="0" lang="ru-RU" altLang="ru-RU" sz="2800" b="1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2800" b="1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kumimoji="0" lang="en-US" altLang="ru-RU" sz="2800" b="1" i="1" u="none" strike="noStrike" cap="none" normalizeH="0" baseline="-3000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zp</a:t>
            </a:r>
            <a:r>
              <a:rPr kumimoji="0" lang="en-US" altLang="ru-RU" sz="2800" b="1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800" b="1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действует по </a:t>
            </a:r>
            <a:r>
              <a:rPr kumimoji="0" lang="ru-RU" altLang="ru-RU" sz="2800" b="1" i="1" u="sng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подошве условного фундамента</a:t>
            </a:r>
            <a:r>
              <a:rPr kumimoji="0" lang="ru-RU" altLang="ru-RU" sz="2800" b="1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АВ, то </a:t>
            </a:r>
            <a:r>
              <a:rPr kumimoji="0" lang="ru-RU" altLang="ru-RU" sz="2800" b="1" i="1" u="sng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площадь</a:t>
            </a:r>
            <a:r>
              <a:rPr kumimoji="0" lang="ru-RU" altLang="ru-RU" sz="2800" b="1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2800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altLang="ru-RU" sz="2800" i="1" u="none" strike="noStrike" cap="none" normalizeH="0" baseline="-2500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kumimoji="0" lang="en-US" altLang="ru-RU" sz="2800" b="1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800" b="1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его подошвы должна составлять</a:t>
            </a:r>
            <a:endParaRPr kumimoji="0" lang="en-US" altLang="ru-RU" sz="2800" b="1" i="1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921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alt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A</a:t>
            </a:r>
            <a:r>
              <a:rPr lang="en-US" altLang="ru-RU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z</a:t>
            </a:r>
            <a:r>
              <a:rPr lang="ru-RU" alt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=</a:t>
            </a:r>
            <a:r>
              <a:rPr lang="ru-RU" alt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2800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ru-RU" sz="28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oII</a:t>
            </a:r>
            <a:r>
              <a:rPr lang="en-US" alt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</a:t>
            </a:r>
            <a:r>
              <a:rPr lang="en-US" altLang="ru-RU" sz="2800" i="1" dirty="0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altLang="ru-RU" sz="2800" i="1" baseline="-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zp</a:t>
            </a:r>
            <a:r>
              <a:rPr lang="ru-RU" alt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endParaRPr lang="en-US" altLang="ru-RU" sz="2800" i="1" dirty="0">
              <a:solidFill>
                <a:srgbClr val="6633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 algn="just"/>
            <a:endParaRPr lang="ru-RU" altLang="ru-RU" sz="10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146050"/>
            <a:r>
              <a:rPr lang="en-US" alt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en-US" altLang="ru-RU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ru-RU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oII</a:t>
            </a:r>
            <a:r>
              <a:rPr lang="en-US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вертикальная нагрузка на уровне обреза</a:t>
            </a:r>
            <a:r>
              <a:rPr lang="ru-RU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фундамента</a:t>
            </a:r>
            <a:r>
              <a:rPr lang="en-US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kumimoji="0" lang="ru-RU" altLang="ru-RU" sz="28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14440EF2-EC7D-4D1C-A35F-685870DC4B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1636091"/>
              </p:ext>
            </p:extLst>
          </p:nvPr>
        </p:nvGraphicFramePr>
        <p:xfrm>
          <a:off x="796131" y="413802"/>
          <a:ext cx="7551738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07" name="Уравнение" r:id="rId4" imgW="3682800" imgH="393480" progId="Equation.3">
                  <p:embed/>
                </p:oleObj>
              </mc:Choice>
              <mc:Fallback>
                <p:oleObj name="Уравнение" r:id="rId4" imgW="3682800" imgH="393480" progId="Equation.3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ADA27780-6083-4B60-9813-DC38E5A335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131" y="413802"/>
                        <a:ext cx="7551738" cy="8016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836517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39385FF9-F4F1-4DFF-BC17-D868F3F669C3}"/>
                  </a:ext>
                </a:extLst>
              </p:cNvPr>
              <p:cNvSpPr/>
              <p:nvPr/>
            </p:nvSpPr>
            <p:spPr>
              <a:xfrm>
                <a:off x="359532" y="620688"/>
                <a:ext cx="8424936" cy="52808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146050">
                  <a:lnSpc>
                    <a:spcPct val="92000"/>
                  </a:lnSpc>
                  <a:spcAft>
                    <a:spcPts val="400"/>
                  </a:spcAft>
                </a:pPr>
                <a:r>
                  <a:rPr lang="en-US" altLang="ru-RU" sz="32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Зная </a:t>
                </a:r>
                <a:r>
                  <a:rPr lang="en-US" sz="3200" i="1" dirty="0" err="1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3200" i="1" baseline="-25000" dirty="0" err="1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ru-RU" sz="32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ru-RU" sz="32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найдем,</a:t>
                </a:r>
                <a:r>
                  <a:rPr lang="ru-RU" sz="32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2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ширину условного</a:t>
                </a:r>
                <a:r>
                  <a:rPr lang="en-US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i="1" dirty="0" err="1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200" i="1" baseline="-25000" dirty="0" err="1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ru-RU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прямоугольного фундамента</a:t>
                </a:r>
                <a:r>
                  <a:rPr lang="ru-RU" sz="32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по формуле</a:t>
                </a:r>
                <a:r>
                  <a:rPr lang="en-US" altLang="ru-RU" sz="32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ru-RU" altLang="ru-RU" sz="3200" i="1" dirty="0">
                  <a:solidFill>
                    <a:srgbClr val="6633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146050">
                  <a:lnSpc>
                    <a:spcPct val="92000"/>
                  </a:lnSpc>
                  <a:spcAft>
                    <a:spcPts val="400"/>
                  </a:spcAft>
                </a:pPr>
                <a:r>
                  <a:rPr lang="en-US" altLang="ru-RU" sz="14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</a:t>
                </a:r>
              </a:p>
              <a:p>
                <a:pPr indent="146050">
                  <a:lnSpc>
                    <a:spcPct val="92000"/>
                  </a:lnSpc>
                  <a:spcAft>
                    <a:spcPts val="400"/>
                  </a:spcAft>
                </a:pPr>
                <a:r>
                  <a:rPr lang="ru-RU" altLang="ru-RU" sz="32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</a:t>
                </a:r>
                <a:r>
                  <a:rPr lang="en-US" altLang="ru-RU" sz="3200" i="1" dirty="0" err="1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ru-RU" sz="3200" i="1" baseline="-30000" dirty="0" err="1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ru-RU" sz="3200" i="1" baseline="-30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ru-RU" sz="32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ru-RU" sz="3200" i="1" smtClean="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ru-RU" sz="3200" b="0" i="1" smtClean="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altLang="ru-RU" sz="3200" b="0" i="1" baseline="-25000" smtClean="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  <m:r>
                          <a:rPr lang="en-US" altLang="ru-RU" sz="3200" b="0" i="1" smtClean="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ru-RU" sz="3200" b="0" i="1" smtClean="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altLang="ru-RU" sz="3200" b="0" i="1" baseline="30000" smtClean="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altLang="ru-RU" sz="32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– a,             </a:t>
                </a:r>
                <a:r>
                  <a:rPr lang="en-US" altLang="ru-RU" sz="32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(2.14)</a:t>
                </a:r>
              </a:p>
              <a:p>
                <a:pPr>
                  <a:spcAft>
                    <a:spcPts val="0"/>
                  </a:spcAft>
                </a:pPr>
                <a:r>
                  <a:rPr lang="en-US" sz="14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 </a:t>
                </a:r>
                <a:endParaRPr lang="en-US" sz="1400" dirty="0">
                  <a:solidFill>
                    <a:srgbClr val="6633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indent="146050">
                  <a:lnSpc>
                    <a:spcPct val="92000"/>
                  </a:lnSpc>
                  <a:spcAft>
                    <a:spcPts val="400"/>
                  </a:spcAft>
                </a:pPr>
                <a:r>
                  <a:rPr lang="ru-RU" sz="32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где </a:t>
                </a:r>
                <a:r>
                  <a:rPr lang="en-US" sz="32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 = </a:t>
                </a:r>
                <a:r>
                  <a:rPr lang="ru-RU" sz="32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</a:t>
                </a:r>
                <a:r>
                  <a:rPr lang="en-US" sz="32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</a:t>
                </a:r>
                <a:r>
                  <a:rPr lang="ru-RU" sz="32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—</a:t>
                </a:r>
                <a:r>
                  <a:rPr lang="en-US" sz="32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</a:t>
                </a:r>
                <a:r>
                  <a:rPr lang="ru-RU" sz="32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</a:t>
                </a:r>
                <a:r>
                  <a:rPr lang="en-US" sz="32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/</a:t>
                </a:r>
                <a:r>
                  <a:rPr lang="ru-RU" sz="32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 (</a:t>
                </a:r>
                <a:r>
                  <a:rPr lang="en-US" sz="32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</a:t>
                </a:r>
                <a:r>
                  <a:rPr lang="ru-RU" sz="32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и </a:t>
                </a:r>
                <a:r>
                  <a:rPr lang="en-US" sz="32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 </a:t>
                </a:r>
                <a:r>
                  <a:rPr lang="ru-RU" sz="32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—</a:t>
                </a:r>
                <a:r>
                  <a:rPr lang="ru-RU" sz="32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32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длина и ширина</a:t>
                </a:r>
                <a:r>
                  <a:rPr lang="ru-RU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подошвы</a:t>
                </a:r>
                <a:r>
                  <a:rPr lang="en-US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проектируемого фундамента</a:t>
                </a:r>
                <a:r>
                  <a:rPr lang="ru-RU" sz="32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). </a:t>
                </a:r>
              </a:p>
              <a:p>
                <a:pPr indent="146050">
                  <a:lnSpc>
                    <a:spcPct val="92000"/>
                  </a:lnSpc>
                  <a:spcAft>
                    <a:spcPts val="400"/>
                  </a:spcAft>
                </a:pPr>
                <a:r>
                  <a:rPr lang="ru-RU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Для </a:t>
                </a:r>
                <a:r>
                  <a:rPr lang="ru-RU" sz="32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ленточных</a:t>
                </a:r>
                <a:r>
                  <a:rPr lang="ru-RU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фундаментов</a:t>
                </a:r>
                <a:r>
                  <a:rPr lang="ru-RU" sz="32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</a:t>
                </a:r>
                <a:r>
                  <a:rPr lang="en-US" sz="3200" i="1" baseline="-25000" dirty="0" err="1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z</a:t>
                </a:r>
                <a:r>
                  <a:rPr lang="en-US" sz="32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=A</a:t>
                </a:r>
                <a:r>
                  <a:rPr lang="en-US" sz="3200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z</a:t>
                </a:r>
                <a:r>
                  <a:rPr lang="en-US" sz="32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/1.</a:t>
                </a:r>
              </a:p>
              <a:p>
                <a:pPr indent="146050">
                  <a:lnSpc>
                    <a:spcPct val="92000"/>
                  </a:lnSpc>
                  <a:spcAft>
                    <a:spcPts val="400"/>
                  </a:spcAft>
                </a:pPr>
                <a:r>
                  <a:rPr lang="en-US" sz="32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ru-RU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Если условие   </a:t>
                </a:r>
                <a:r>
                  <a:rPr lang="en-US" sz="3200" b="1" i="1" dirty="0" err="1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s</a:t>
                </a:r>
                <a:r>
                  <a:rPr lang="en-US" sz="3200" b="1" i="1" baseline="-25000" dirty="0" err="1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zp</a:t>
                </a:r>
                <a:r>
                  <a:rPr lang="en-US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+ </a:t>
                </a:r>
                <a:r>
                  <a:rPr lang="en-US" sz="3200" b="1" i="1" dirty="0" err="1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s</a:t>
                </a:r>
                <a:r>
                  <a:rPr lang="en-US" sz="3200" b="1" i="1" baseline="-25000" dirty="0" err="1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zg</a:t>
                </a:r>
                <a:r>
                  <a:rPr lang="en-US" sz="3200" b="1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≤  </a:t>
                </a:r>
                <a:r>
                  <a:rPr lang="en-US" sz="3200" i="1" dirty="0" err="1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</a:t>
                </a:r>
                <a:r>
                  <a:rPr lang="en-US" sz="3200" i="1" baseline="-25000" dirty="0" err="1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z</a:t>
                </a:r>
                <a:r>
                  <a:rPr lang="ru-RU" sz="3200" b="1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:r>
                  <a:rPr lang="en-US" sz="3200" b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при этом </a:t>
                </a:r>
                <a:r>
                  <a:rPr lang="ru-RU" sz="32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не удовлетворяется</a:t>
                </a:r>
                <a:r>
                  <a:rPr lang="ru-RU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то </a:t>
                </a:r>
                <a:r>
                  <a:rPr lang="ru-RU" sz="32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необходимо принять боль­шие размеры подошвы</a:t>
                </a:r>
                <a:r>
                  <a:rPr lang="en-US" sz="32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ru-RU" sz="32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</a:t>
                </a:r>
                <a:r>
                  <a:rPr lang="en-US" sz="32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 </a:t>
                </a:r>
                <a:r>
                  <a:rPr lang="ru-RU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при которых оно будет удовлет­воряться</a:t>
                </a:r>
                <a:r>
                  <a:rPr lang="ru-RU" sz="32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rgbClr val="6633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39385FF9-F4F1-4DFF-BC17-D868F3F669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32" y="620688"/>
                <a:ext cx="8424936" cy="5280805"/>
              </a:xfrm>
              <a:prstGeom prst="rect">
                <a:avLst/>
              </a:prstGeom>
              <a:blipFill>
                <a:blip r:embed="rId3"/>
                <a:stretch>
                  <a:fillRect l="-1881" t="-2309" r="-1592" b="-38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239405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9385FF9-F4F1-4DFF-BC17-D868F3F669C3}"/>
              </a:ext>
            </a:extLst>
          </p:cNvPr>
          <p:cNvSpPr/>
          <p:nvPr/>
        </p:nvSpPr>
        <p:spPr>
          <a:xfrm>
            <a:off x="215516" y="311608"/>
            <a:ext cx="8712968" cy="6234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46050" algn="just">
              <a:lnSpc>
                <a:spcPct val="92000"/>
              </a:lnSpc>
              <a:spcAft>
                <a:spcPts val="400"/>
              </a:spcAft>
            </a:pPr>
            <a:r>
              <a:rPr lang="en-US" altLang="ru-RU" sz="3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sz="3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en-US" sz="3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.1.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146050" algn="just">
              <a:lnSpc>
                <a:spcPct val="92000"/>
              </a:lnSpc>
              <a:spcAft>
                <a:spcPts val="400"/>
              </a:spcAft>
            </a:pPr>
            <a:endParaRPr lang="en-US" sz="12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00">
              <a:spcAft>
                <a:spcPts val="0"/>
              </a:spcAft>
            </a:pPr>
            <a:r>
              <a:rPr lang="ru-RU" sz="32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ос­новные размеры центрально нагру­женного ленточного сборного фун­дамента</a:t>
            </a:r>
            <a:r>
              <a:rPr 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наружной стены девяти­этажного жилого дома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360000">
              <a:spcAft>
                <a:spcPts val="0"/>
              </a:spcAft>
            </a:pPr>
            <a:r>
              <a:rPr 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име­ет </a:t>
            </a:r>
            <a:r>
              <a:rPr lang="ru-RU" sz="32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подвал</a:t>
            </a:r>
            <a:r>
              <a:rPr 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пол которого на 1,3 м ни­же уровня поверхности грунта (рис. 2.7). </a:t>
            </a:r>
          </a:p>
          <a:p>
            <a:pPr indent="360000">
              <a:spcAft>
                <a:spcPts val="0"/>
              </a:spcAft>
            </a:pPr>
            <a:r>
              <a:rPr lang="ru-RU" sz="32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 подвала бетонный</a:t>
            </a:r>
            <a:r>
              <a:rPr 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це­ментной стяжкой, общая толщина конструкции пола 0,1 м. </a:t>
            </a:r>
          </a:p>
          <a:p>
            <a:pPr indent="360000">
              <a:spcAft>
                <a:spcPts val="0"/>
              </a:spcAft>
            </a:pPr>
            <a:r>
              <a:rPr lang="ru-RU" sz="32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Планиро­вочная отметка</a:t>
            </a:r>
            <a:r>
              <a:rPr 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совпадает с </a:t>
            </a:r>
            <a:r>
              <a:rPr lang="ru-RU" sz="32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природ­ным рельефом</a:t>
            </a:r>
            <a:r>
              <a:rPr 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200" b="1" i="1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78352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763BDF-49C8-4A86-869A-88FBE0298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2" y="0"/>
            <a:ext cx="6459557" cy="616530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C0AC964-4B16-482C-81D7-61342232763A}"/>
              </a:ext>
            </a:extLst>
          </p:cNvPr>
          <p:cNvSpPr/>
          <p:nvPr/>
        </p:nvSpPr>
        <p:spPr>
          <a:xfrm>
            <a:off x="395536" y="6165304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Рис. 2.7. Расчетная схема к примеру 2.1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2274208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BCED888-2171-4A6C-A798-47520ADC7153}"/>
              </a:ext>
            </a:extLst>
          </p:cNvPr>
          <p:cNvSpPr/>
          <p:nvPr/>
        </p:nvSpPr>
        <p:spPr>
          <a:xfrm>
            <a:off x="557554" y="186125"/>
            <a:ext cx="8028892" cy="648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94000"/>
              </a:lnSpc>
              <a:spcAft>
                <a:spcPts val="0"/>
              </a:spcAft>
            </a:pPr>
            <a:r>
              <a:rPr lang="ru-RU" sz="34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Расчетная верти­кальная нагрузка на 1 м</a:t>
            </a:r>
            <a:r>
              <a:rPr lang="ru-RU" sz="34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фундамен­та</a:t>
            </a:r>
            <a:r>
              <a:rPr lang="ru-RU" sz="34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составляет</a:t>
            </a:r>
            <a:r>
              <a:rPr lang="ru-RU" sz="3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34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ru-RU" sz="34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oII</a:t>
            </a:r>
            <a:r>
              <a:rPr lang="ru-RU" sz="34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=370 </a:t>
            </a:r>
            <a:r>
              <a:rPr lang="ru-RU" sz="3400" b="1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кН.</a:t>
            </a:r>
            <a:endParaRPr lang="en-US" sz="3400" b="1" i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>
              <a:lnSpc>
                <a:spcPct val="94000"/>
              </a:lnSpc>
              <a:spcAft>
                <a:spcPts val="0"/>
              </a:spcAft>
            </a:pPr>
            <a:r>
              <a:rPr lang="ru-RU" sz="3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Строительная площадка под проектируемое здание имеет следующее геологичес­кое строение</a:t>
            </a:r>
            <a:r>
              <a:rPr lang="ru-RU" sz="3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lvl="0" indent="457200">
              <a:lnSpc>
                <a:spcPct val="94000"/>
              </a:lnSpc>
              <a:spcAft>
                <a:spcPts val="0"/>
              </a:spcAft>
              <a:buClr>
                <a:srgbClr val="000000"/>
              </a:buClr>
              <a:buSzPts val="900"/>
              <a:tabLst>
                <a:tab pos="374015" algn="l"/>
              </a:tabLst>
            </a:pPr>
            <a:r>
              <a:rPr lang="en-US" sz="3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3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34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растительный слой</a:t>
            </a:r>
            <a:r>
              <a:rPr lang="ru-RU" sz="3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мощностью 0,4 м (</a:t>
            </a:r>
            <a:r>
              <a:rPr lang="el-GR" altLang="ru-RU" sz="3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ru-RU" sz="3400" b="1" i="1" baseline="-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3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17 </a:t>
            </a:r>
            <a:r>
              <a:rPr lang="ru-RU" sz="3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кН/м</a:t>
            </a:r>
            <a:r>
              <a:rPr lang="ru-RU" sz="3400" b="1" i="1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en-US" sz="3400" b="1" i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7200">
              <a:lnSpc>
                <a:spcPct val="94000"/>
              </a:lnSpc>
              <a:spcAft>
                <a:spcPts val="0"/>
              </a:spcAft>
              <a:buClr>
                <a:srgbClr val="000000"/>
              </a:buClr>
              <a:buSzPts val="900"/>
              <a:tabLst>
                <a:tab pos="374015" algn="l"/>
              </a:tabLst>
            </a:pPr>
            <a:r>
              <a:rPr lang="en-US" sz="3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3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34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песок средней крупности</a:t>
            </a:r>
            <a:r>
              <a:rPr lang="ru-RU" sz="3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средней плотности, мощность слоя 2,5 м (</a:t>
            </a:r>
            <a:r>
              <a:rPr lang="el-GR" altLang="ru-RU" sz="3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ru-RU" sz="3400" b="1" i="1" baseline="-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3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19,1</a:t>
            </a:r>
            <a:r>
              <a:rPr lang="en-US" sz="3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кН/м</a:t>
            </a:r>
            <a:r>
              <a:rPr lang="ru-RU" sz="3400" b="1" i="1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sz="3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); </a:t>
            </a:r>
            <a:r>
              <a:rPr lang="el-GR" altLang="ru-RU" sz="3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ru-RU" sz="3400" b="1" i="1" baseline="-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3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=26,5 кН/м</a:t>
            </a:r>
            <a:r>
              <a:rPr lang="ru-RU" sz="3400" b="1" i="1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sz="3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en-US" sz="3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w = 1</a:t>
            </a:r>
            <a:r>
              <a:rPr lang="ru-RU" sz="3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9%; е=0,65;  </a:t>
            </a:r>
            <a:r>
              <a:rPr lang="en-US" sz="3400" b="1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f</a:t>
            </a:r>
            <a:r>
              <a:rPr lang="en-US" sz="34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en-US" sz="34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=30°; с</a:t>
            </a:r>
            <a:r>
              <a:rPr lang="en-US" sz="34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3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=2 кПа; </a:t>
            </a:r>
            <a:r>
              <a:rPr lang="en-US" sz="3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ru-RU" sz="3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=25 МПа);</a:t>
            </a:r>
          </a:p>
        </p:txBody>
      </p:sp>
    </p:spTree>
    <p:extLst>
      <p:ext uri="{BB962C8B-B14F-4D97-AF65-F5344CB8AC3E}">
        <p14:creationId xmlns:p14="http://schemas.microsoft.com/office/powerpoint/2010/main" val="3166188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92075"/>
            <a:ext cx="4468812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BCED888-2171-4A6C-A798-47520ADC7153}"/>
              </a:ext>
            </a:extLst>
          </p:cNvPr>
          <p:cNvSpPr/>
          <p:nvPr/>
        </p:nvSpPr>
        <p:spPr>
          <a:xfrm>
            <a:off x="395536" y="279900"/>
            <a:ext cx="8352928" cy="6298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94000"/>
              </a:lnSpc>
              <a:spcAft>
                <a:spcPts val="0"/>
              </a:spcAft>
            </a:pPr>
            <a:r>
              <a:rPr lang="en-US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33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песок пылеватый</a:t>
            </a:r>
            <a:r>
              <a:rPr 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средней плотности, влажный, мощность слоя 2,6 м (</a:t>
            </a:r>
            <a:r>
              <a:rPr lang="el-GR" alt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ru-RU" sz="3300" b="1" i="1" baseline="-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18,4 кН/м</a:t>
            </a:r>
            <a:r>
              <a:rPr lang="ru-RU" sz="3300" b="1" i="1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l-GR" alt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ru-RU" sz="3300" b="1" i="1" baseline="-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=26,5 кН/м</a:t>
            </a:r>
            <a:r>
              <a:rPr lang="ru-RU" sz="3300" b="1" i="1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 </a:t>
            </a:r>
            <a:r>
              <a:rPr 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18%; е=0,7; </a:t>
            </a:r>
            <a:r>
              <a:rPr lang="en-US" sz="3300" b="1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f</a:t>
            </a:r>
            <a:r>
              <a:rPr lang="en-US" sz="33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en-US" sz="33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=24°; </a:t>
            </a:r>
            <a:r>
              <a:rPr 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en-US" sz="33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 </a:t>
            </a:r>
            <a:r>
              <a:rPr 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=4 кПа; </a:t>
            </a:r>
            <a:r>
              <a:rPr lang="en-US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 </a:t>
            </a:r>
            <a:r>
              <a:rPr 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14,5 МПа);</a:t>
            </a:r>
            <a:r>
              <a:rPr lang="en-US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3300" b="1" i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>
              <a:lnSpc>
                <a:spcPct val="94000"/>
              </a:lnSpc>
              <a:spcAft>
                <a:spcPts val="0"/>
              </a:spcAft>
            </a:pPr>
            <a:r>
              <a:rPr lang="en-US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IY </a:t>
            </a:r>
            <a:r>
              <a:rPr 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33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супесь твердая</a:t>
            </a:r>
            <a:r>
              <a:rPr 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мощность слоя 4,8 м (</a:t>
            </a:r>
            <a:r>
              <a:rPr lang="el-GR" alt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ru-RU" sz="3300" b="1" i="1" baseline="-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=21 кН/м</a:t>
            </a:r>
            <a:r>
              <a:rPr lang="ru-RU" sz="3300" b="1" i="1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l-GR" alt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ru-RU" sz="3300" b="1" i="1" baseline="-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=27,5 кН/м, </a:t>
            </a:r>
            <a:r>
              <a:rPr lang="en-US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 </a:t>
            </a:r>
            <a:r>
              <a:rPr 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=20,1%; е=0,57; </a:t>
            </a:r>
            <a:r>
              <a:rPr lang="en-US" sz="3300" b="1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f</a:t>
            </a:r>
            <a:r>
              <a:rPr lang="en-US" sz="33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en-US" sz="33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=25°; </a:t>
            </a:r>
            <a:r>
              <a:rPr 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en-US" sz="33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14 кПа; </a:t>
            </a:r>
            <a:r>
              <a:rPr lang="en-US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 </a:t>
            </a:r>
            <a:r>
              <a:rPr 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=22 МПа);</a:t>
            </a:r>
          </a:p>
          <a:p>
            <a:pPr lvl="0" indent="457200">
              <a:lnSpc>
                <a:spcPct val="94000"/>
              </a:lnSpc>
              <a:spcAft>
                <a:spcPts val="0"/>
              </a:spcAft>
              <a:buClr>
                <a:srgbClr val="000000"/>
              </a:buClr>
              <a:buSzPts val="900"/>
              <a:tabLst>
                <a:tab pos="418465" algn="l"/>
              </a:tabLst>
            </a:pPr>
            <a:r>
              <a:rPr lang="en-US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Y </a:t>
            </a:r>
            <a:r>
              <a:rPr 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33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глина полутвердая</a:t>
            </a:r>
            <a:r>
              <a:rPr 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мощность слоя 1,8 м (</a:t>
            </a:r>
            <a:r>
              <a:rPr lang="el-GR" alt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ru-RU" sz="3300" b="1" i="1" baseline="-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=20 кН/м</a:t>
            </a:r>
            <a:r>
              <a:rPr lang="ru-RU" sz="3300" b="1" i="1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l-GR" alt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ru-RU" sz="3300" b="1" i="1" baseline="-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=27,7 кН/м</a:t>
            </a:r>
            <a:r>
              <a:rPr lang="ru-RU" sz="3300" b="1" i="1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 </a:t>
            </a:r>
            <a:r>
              <a:rPr 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=20%; е=</a:t>
            </a:r>
            <a:r>
              <a:rPr lang="en-US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,55; </a:t>
            </a:r>
            <a:r>
              <a:rPr lang="en-US" sz="3300" b="1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f</a:t>
            </a:r>
            <a:r>
              <a:rPr lang="en-US" sz="33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en-US" sz="33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=20°; </a:t>
            </a:r>
            <a:r>
              <a:rPr 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en-US" sz="33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65 кПа; </a:t>
            </a:r>
            <a:r>
              <a:rPr lang="en-US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 </a:t>
            </a:r>
            <a:r>
              <a:rPr lang="en-US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28,2 МПа).</a:t>
            </a:r>
          </a:p>
          <a:p>
            <a:pPr indent="457200">
              <a:lnSpc>
                <a:spcPct val="94000"/>
              </a:lnSpc>
              <a:spcAft>
                <a:spcPts val="0"/>
              </a:spcAft>
            </a:pPr>
            <a:r>
              <a:rPr lang="en-US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33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подземных вод</a:t>
            </a:r>
            <a:r>
              <a:rPr lang="ru-RU" sz="33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находится на глубине 5,5 м.</a:t>
            </a:r>
            <a:endParaRPr lang="en-US" sz="3300" b="1" i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03003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E53B75E-7236-483A-A8B0-648043B3FF20}"/>
              </a:ext>
            </a:extLst>
          </p:cNvPr>
          <p:cNvSpPr/>
          <p:nvPr/>
        </p:nvSpPr>
        <p:spPr>
          <a:xfrm>
            <a:off x="287524" y="116632"/>
            <a:ext cx="8568952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Выбираем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глубину заложения фундамента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По конструктивным условиям фун­дамент должен быть заложен на 0,1-0,5 м ниже пола в подвале.  </a:t>
            </a:r>
          </a:p>
          <a:p>
            <a:pPr indent="360000">
              <a:spcAft>
                <a:spcPts val="0"/>
              </a:spcAft>
            </a:pP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При толщине пола 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0,1 м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фундаментной подушки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0,3 м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глубина заложения составит:</a:t>
            </a:r>
          </a:p>
          <a:p>
            <a:pPr indent="360000">
              <a:spcAft>
                <a:spcPts val="0"/>
              </a:spcAft>
            </a:pP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1,3 + 0,1 + 0,3 = 1,7 м (рис. 2.7).  </a:t>
            </a:r>
          </a:p>
          <a:p>
            <a:pPr indent="360000">
              <a:spcAft>
                <a:spcPts val="0"/>
              </a:spcAft>
            </a:pP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геологическим условиям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фундамент также можно заложить на глубину 1,7 м. </a:t>
            </a:r>
          </a:p>
          <a:p>
            <a:pPr indent="360000">
              <a:spcAft>
                <a:spcPts val="0"/>
              </a:spcAft>
            </a:pP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Рабочим (несущим) слоем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будет песок средней крупности. </a:t>
            </a:r>
          </a:p>
          <a:p>
            <a:pPr indent="360000">
              <a:spcAft>
                <a:spcPts val="0"/>
              </a:spcAft>
            </a:pP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Подстилающий слой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менее прочный (пылеватый песок средней плотности). Это следует учесть при проектировании.    </a:t>
            </a:r>
            <a:endParaRPr lang="ru-RU" sz="2900" b="1" i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13514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E53B75E-7236-483A-A8B0-648043B3FF20}"/>
              </a:ext>
            </a:extLst>
          </p:cNvPr>
          <p:cNvSpPr/>
          <p:nvPr/>
        </p:nvSpPr>
        <p:spPr>
          <a:xfrm>
            <a:off x="467544" y="260648"/>
            <a:ext cx="8352928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41300">
              <a:spcAft>
                <a:spcPts val="0"/>
              </a:spcAft>
            </a:pP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Поскольку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глубина промерзания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песков средней крупности не учитывается, глубину заложения фундамента 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оставляем равной 1,7 м.</a:t>
            </a:r>
          </a:p>
          <a:p>
            <a:pPr indent="241300">
              <a:spcAft>
                <a:spcPts val="0"/>
              </a:spcAft>
            </a:pP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Ширину подошвы фундамента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определяем графически. Для грунтов, характери­зуемых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углом внутреннего трения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f</a:t>
            </a:r>
            <a:r>
              <a:rPr lang="en-US" sz="29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en-US" sz="29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=30°, по табл. 6.1 находим: </a:t>
            </a:r>
            <a:r>
              <a:rPr lang="ru-RU" alt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l-GR" altLang="ru-RU" sz="2900" b="1" i="1" baseline="-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=1,15; </a:t>
            </a:r>
            <a:r>
              <a:rPr lang="en-US" sz="2900" b="1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9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=5,59; </a:t>
            </a:r>
            <a:r>
              <a:rPr lang="ru-RU" sz="2900" b="1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9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=7,95.</a:t>
            </a:r>
          </a:p>
          <a:p>
            <a:pPr indent="241300">
              <a:spcAft>
                <a:spcPts val="0"/>
              </a:spcAft>
            </a:pP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Коэффициенты условий работы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ru-RU" sz="29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с1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ru-RU" sz="29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с2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принимаем по табл. 2.3 для песка средней крупности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ru-RU" sz="29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с1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1,4;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ru-RU" sz="29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с2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=1,2.</a:t>
            </a:r>
          </a:p>
          <a:p>
            <a:pPr indent="241300">
              <a:spcAft>
                <a:spcPts val="0"/>
              </a:spcAft>
            </a:pP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Коэффициент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принимаем равным единице, так как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характеристики грунтов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определены по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данным их испытаний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704204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C87C7E1-BB4A-4E66-89CF-ADDD9EEE9BAF}"/>
              </a:ext>
            </a:extLst>
          </p:cNvPr>
          <p:cNvGraphicFramePr>
            <a:graphicFrameLocks noGrp="1"/>
          </p:cNvGraphicFramePr>
          <p:nvPr/>
        </p:nvGraphicFramePr>
        <p:xfrm>
          <a:off x="323528" y="908720"/>
          <a:ext cx="8568952" cy="5608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04456">
                  <a:extLst>
                    <a:ext uri="{9D8B030D-6E8A-4147-A177-3AD203B41FA5}">
                      <a16:colId xmlns:a16="http://schemas.microsoft.com/office/drawing/2014/main" val="1922096387"/>
                    </a:ext>
                  </a:extLst>
                </a:gridCol>
                <a:gridCol w="896257">
                  <a:extLst>
                    <a:ext uri="{9D8B030D-6E8A-4147-A177-3AD203B41FA5}">
                      <a16:colId xmlns:a16="http://schemas.microsoft.com/office/drawing/2014/main" val="3463546200"/>
                    </a:ext>
                  </a:extLst>
                </a:gridCol>
                <a:gridCol w="1845076">
                  <a:extLst>
                    <a:ext uri="{9D8B030D-6E8A-4147-A177-3AD203B41FA5}">
                      <a16:colId xmlns:a16="http://schemas.microsoft.com/office/drawing/2014/main" val="2323803414"/>
                    </a:ext>
                  </a:extLst>
                </a:gridCol>
                <a:gridCol w="1723163">
                  <a:extLst>
                    <a:ext uri="{9D8B030D-6E8A-4147-A177-3AD203B41FA5}">
                      <a16:colId xmlns:a16="http://schemas.microsoft.com/office/drawing/2014/main" val="3151159374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Грунты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Коэффициент </a:t>
                      </a: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</a:t>
                      </a:r>
                      <a:r>
                        <a:rPr lang="ru-RU" sz="1600" b="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с1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Коэффициент </a:t>
                      </a: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</a:t>
                      </a:r>
                      <a:r>
                        <a:rPr lang="ru-RU" sz="1600" b="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с2</a:t>
                      </a: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сооружений с жесткой конструктивной схемой при отношении длины сооружения или его отсека к высоте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равном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45416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и более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 и менее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9452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Крупнообломочные с песчаным заполнителем и пески, кроме мелких и пылеватых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8438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Пески мелкие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6115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Пески пылеватые: маловлажные и влажные насыщенные водой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27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Глинистые, а также крупнообломочные с глинистым заполнителем с показателем текучести грунта или заполнителя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600" b="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0,25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1,25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099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 же, при 0,25 &lt; 1</a:t>
                      </a:r>
                      <a:r>
                        <a:rPr lang="en-US" sz="1600" b="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 </a:t>
                      </a: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0,5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70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 же, при 1</a:t>
                      </a:r>
                      <a:r>
                        <a:rPr lang="en-US" sz="1600" b="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&gt; 0,5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730593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indent="18034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spc="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Примечани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я.</a:t>
                      </a:r>
                    </a:p>
                    <a:p>
                      <a:pPr indent="18034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К сооружениям с жесткой конструктивной схемой относят сооружения, конструкции которых специально приспособлены к восприятию усилий от деформации оснований, в том числе за счет специальных мероприятий.</a:t>
                      </a:r>
                    </a:p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Для зданий с гибкой конструктивной схемой значение коэффициента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</a:t>
                      </a:r>
                      <a:r>
                        <a:rPr lang="ru-RU" sz="1600" b="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с2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принимают равным единице.</a:t>
                      </a:r>
                    </a:p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При промежуточных значениях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Н коэффициент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</a:t>
                      </a:r>
                      <a:r>
                        <a:rPr lang="ru-RU" sz="1600" b="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с2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определяют интерполяцией.</a:t>
                      </a:r>
                    </a:p>
                    <a:p>
                      <a:pPr indent="180340" algn="just">
                        <a:spcAft>
                          <a:spcPts val="6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Для рыхлых песков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</a:t>
                      </a:r>
                      <a:r>
                        <a:rPr lang="ru-RU" sz="1600" b="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с1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</a:t>
                      </a:r>
                      <a:r>
                        <a:rPr lang="ru-RU" sz="1600" b="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с2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принимают равными единице.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538022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A4F8E5E-2EFD-4523-889C-86FBEDA92E31}"/>
              </a:ext>
            </a:extLst>
          </p:cNvPr>
          <p:cNvSpPr/>
          <p:nvPr/>
        </p:nvSpPr>
        <p:spPr>
          <a:xfrm>
            <a:off x="423223" y="260648"/>
            <a:ext cx="803021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 algn="just">
              <a:spcBef>
                <a:spcPts val="600"/>
              </a:spcBef>
              <a:spcAft>
                <a:spcPts val="600"/>
              </a:spcAft>
            </a:pPr>
            <a:r>
              <a:rPr lang="ru-RU" sz="26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Таблица 2.3. </a:t>
            </a:r>
            <a:r>
              <a:rPr lang="ru-RU" sz="26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Коэффициенты условий работы: </a:t>
            </a:r>
            <a:r>
              <a:rPr lang="ru-RU" sz="26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ru-RU" sz="26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600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ru-RU" sz="26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RU" sz="26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ru-RU" sz="26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600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6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6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9979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B7E6E12-502A-4512-AB01-68100358CD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911132"/>
              </p:ext>
            </p:extLst>
          </p:nvPr>
        </p:nvGraphicFramePr>
        <p:xfrm>
          <a:off x="323527" y="1052736"/>
          <a:ext cx="8229600" cy="533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68691036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106835076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632460884"/>
                    </a:ext>
                  </a:extLst>
                </a:gridCol>
                <a:gridCol w="762930">
                  <a:extLst>
                    <a:ext uri="{9D8B030D-6E8A-4147-A177-3AD203B41FA5}">
                      <a16:colId xmlns:a16="http://schemas.microsoft.com/office/drawing/2014/main" val="2963941368"/>
                    </a:ext>
                  </a:extLst>
                </a:gridCol>
                <a:gridCol w="2189398">
                  <a:extLst>
                    <a:ext uri="{9D8B030D-6E8A-4147-A177-3AD203B41FA5}">
                      <a16:colId xmlns:a16="http://schemas.microsoft.com/office/drawing/2014/main" val="102904430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293992404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1778651543"/>
                    </a:ext>
                  </a:extLst>
                </a:gridCol>
                <a:gridCol w="668760">
                  <a:extLst>
                    <a:ext uri="{9D8B030D-6E8A-4147-A177-3AD203B41FA5}">
                      <a16:colId xmlns:a16="http://schemas.microsoft.com/office/drawing/2014/main" val="4287570087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Угол внутреннего трения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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град.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Коэффициенты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Угол внутреннего трения </a:t>
                      </a: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</a:t>
                      </a:r>
                      <a:r>
                        <a:rPr lang="en-US" sz="1400" b="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град.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Коэффициенты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84404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ru-RU" sz="1400" b="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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en-US" sz="1400" b="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ru-RU" sz="1400" b="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ru-RU" sz="1400" b="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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en-US" sz="1400" b="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ru-RU" sz="1400" b="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8106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0,66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3,65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91637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1,06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3,23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0,72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3,87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6,45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2312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1,12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3,32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0,78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4,11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6,67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7929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1,18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3,41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4,37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6,90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3187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1,25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3,51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0,91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5780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1,32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3,61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0,98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4,93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7,40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7447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0,10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1,39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3,71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1,06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5,25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7,67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6720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0,12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1,47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3,82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1,15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5,59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7,95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1712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1,55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3,93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5,95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8,24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04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0,16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4,05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6,34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8,55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2411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0,18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1,73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4,17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6,76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8,88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8208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0,21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1,83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4,29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1,55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7,22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9,22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968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0,23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4,42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1,68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7,71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9,58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6844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0,26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2,05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4,55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1,81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8,24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9,97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5076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0,29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2,17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4,69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1,95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8,81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10,37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4897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0,32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2,30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2,11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10,80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9724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0,36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2,43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4,99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2,28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10,11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11,25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5367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0,39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2,57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5,15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2,46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10,85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11,73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2322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0,43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2,73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5,31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2,66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6788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0,47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2,89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5,48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2,88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12,51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12,79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4466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0,51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3,06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5,66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3,12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13,46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13,37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40852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0,56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14,50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13,98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0837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0,61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3,66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14,64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5544763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49228F8-357C-40F1-8153-F178096E55EB}"/>
              </a:ext>
            </a:extLst>
          </p:cNvPr>
          <p:cNvSpPr/>
          <p:nvPr/>
        </p:nvSpPr>
        <p:spPr>
          <a:xfrm>
            <a:off x="375837" y="260648"/>
            <a:ext cx="812498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 algn="just">
              <a:spcBef>
                <a:spcPts val="600"/>
              </a:spcBef>
              <a:spcAft>
                <a:spcPts val="600"/>
              </a:spcAft>
            </a:pPr>
            <a:r>
              <a:rPr lang="ru-RU" sz="26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Таблица 2.4. Безразмерные </a:t>
            </a:r>
            <a:r>
              <a:rPr lang="ru-RU" sz="26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коэффициенты: </a:t>
            </a:r>
            <a:r>
              <a:rPr lang="en-US" sz="26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ru-RU" sz="26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ru-RU" sz="26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6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en-US" sz="26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ru-RU" sz="26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6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6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6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96048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CBDDB33-5442-4124-ADA3-692DAC1D4C64}"/>
              </a:ext>
            </a:extLst>
          </p:cNvPr>
          <p:cNvSpPr/>
          <p:nvPr/>
        </p:nvSpPr>
        <p:spPr>
          <a:xfrm>
            <a:off x="323528" y="332656"/>
            <a:ext cx="8496944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>
              <a:spcAft>
                <a:spcPts val="0"/>
              </a:spcAft>
            </a:pP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Осредненное значение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удельного веса грунтов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залегающих выше подошвы фундаментов, будет</a:t>
            </a:r>
          </a:p>
          <a:p>
            <a:pPr indent="360000">
              <a:spcAft>
                <a:spcPts val="0"/>
              </a:spcAft>
            </a:pP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’</a:t>
            </a:r>
            <a:r>
              <a:rPr lang="en-US" sz="29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(0,4 × 17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1,3 × 19,1)/(0,4 + 1,3)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18,6 кН/м</a:t>
            </a:r>
            <a:r>
              <a:rPr lang="ru-RU" sz="2900" b="1" i="1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360000">
              <a:spcAft>
                <a:spcPts val="0"/>
              </a:spcAft>
            </a:pP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Приведенную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глубину заложения фундамента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уровня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пола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подвала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900" b="1" i="1" u="sng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9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определя­ем по формуле (2.12) при удельном весе материала пола подвала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ru-RU" sz="29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en-US" sz="29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=22 кН/м</a:t>
            </a:r>
            <a:r>
              <a:rPr lang="ru-RU" sz="2900" b="1" i="1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indent="360000">
              <a:spcAft>
                <a:spcPts val="0"/>
              </a:spcAft>
            </a:pP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9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0,3 + 0,1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×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22/18,6 = 0,42 м.</a:t>
            </a:r>
          </a:p>
          <a:p>
            <a:pPr indent="360000">
              <a:spcAft>
                <a:spcPts val="0"/>
              </a:spcAft>
            </a:pP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формуле (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строим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двум точкам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при 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  <a:p>
            <a:pPr indent="360000">
              <a:spcAft>
                <a:spcPts val="0"/>
              </a:spcAft>
            </a:pP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[(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1,4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)/1]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[5,59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0,42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18,6+(5,59 -1)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3×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18,6 +7,95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2] = 286 кПа;</a:t>
            </a:r>
            <a:endParaRPr lang="ru-RU" sz="2900" b="1" i="1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67499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4B07F7C-DD78-4772-AD2F-847D7EC0855C}"/>
              </a:ext>
            </a:extLst>
          </p:cNvPr>
          <p:cNvSpPr/>
          <p:nvPr/>
        </p:nvSpPr>
        <p:spPr>
          <a:xfrm>
            <a:off x="323528" y="432025"/>
            <a:ext cx="8496944" cy="5993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594100" indent="228600">
              <a:spcAft>
                <a:spcPts val="0"/>
              </a:spcAft>
            </a:pP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=2 м</a:t>
            </a:r>
          </a:p>
          <a:p>
            <a:pPr indent="228600">
              <a:spcAft>
                <a:spcPts val="0"/>
              </a:spcAft>
            </a:pP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[(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1,4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)/1]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5,59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0,42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18,6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(5,59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18,6 +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7,95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2] = 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кПа;</a:t>
            </a:r>
            <a:endParaRPr lang="ru-RU" sz="3000" b="1" i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Aft>
                <a:spcPts val="300"/>
              </a:spcAft>
            </a:pP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Подставляя в формулу </a:t>
            </a:r>
            <a:r>
              <a:rPr lang="en-US" alt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ru-RU" sz="30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=</a:t>
            </a:r>
            <a:r>
              <a:rPr lang="en-US" alt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30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ru-RU" sz="30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oII</a:t>
            </a:r>
            <a:r>
              <a:rPr lang="en-US" altLang="ru-RU" sz="30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cap="small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00" b="1" i="1" cap="small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A+</a:t>
            </a:r>
            <a:r>
              <a:rPr lang="el-GR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30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несколько значений </a:t>
            </a:r>
            <a:r>
              <a:rPr lang="en-US" sz="30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постоянное значение величины </a:t>
            </a:r>
            <a:r>
              <a:rPr lang="el-GR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30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20×1,7=34 кПа, находим соответствующие значения </a:t>
            </a:r>
            <a:r>
              <a:rPr lang="en-US" alt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ru-RU" sz="30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для </a:t>
            </a:r>
            <a:r>
              <a:rPr lang="ru-RU" sz="30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второго графика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indent="228600">
              <a:lnSpc>
                <a:spcPct val="94000"/>
              </a:lnSpc>
              <a:spcAft>
                <a:spcPts val="0"/>
              </a:spcAft>
            </a:pP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=1 м       </a:t>
            </a:r>
            <a:r>
              <a:rPr lang="en-US" alt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ru-RU" sz="30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=370/1 + 34 = 404 кПа;</a:t>
            </a:r>
          </a:p>
          <a:p>
            <a:pPr marL="279400" indent="228600">
              <a:lnSpc>
                <a:spcPct val="94000"/>
              </a:lnSpc>
              <a:spcAft>
                <a:spcPts val="0"/>
              </a:spcAft>
            </a:pP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1,2 м  </a:t>
            </a:r>
            <a:r>
              <a:rPr lang="en-US" alt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ru-RU" sz="30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370/1,2 + 34=342 кПа;</a:t>
            </a:r>
          </a:p>
          <a:p>
            <a:pPr marL="279400" indent="228600">
              <a:lnSpc>
                <a:spcPct val="94000"/>
              </a:lnSpc>
              <a:spcAft>
                <a:spcPts val="0"/>
              </a:spcAft>
            </a:pP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=1,4 м   </a:t>
            </a:r>
            <a:r>
              <a:rPr lang="en-US" alt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ru-RU" sz="30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=370/1,4 + 34 = 298 кПа;</a:t>
            </a:r>
          </a:p>
          <a:p>
            <a:pPr marL="279400" indent="228600">
              <a:lnSpc>
                <a:spcPct val="94000"/>
              </a:lnSpc>
              <a:spcAft>
                <a:spcPts val="0"/>
              </a:spcAft>
            </a:pP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=1,6 м   </a:t>
            </a:r>
            <a:r>
              <a:rPr lang="en-US" alt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ru-RU" sz="30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=370/1,6 + 34=265 кПа;</a:t>
            </a:r>
          </a:p>
          <a:p>
            <a:pPr marL="279400" indent="228600">
              <a:lnSpc>
                <a:spcPct val="94000"/>
              </a:lnSpc>
              <a:spcAft>
                <a:spcPts val="300"/>
              </a:spcAft>
            </a:pP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=2 м      </a:t>
            </a:r>
            <a:r>
              <a:rPr lang="en-US" alt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ru-RU" sz="30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=370/2 + 34 = 219 кПа.</a:t>
            </a:r>
          </a:p>
        </p:txBody>
      </p:sp>
    </p:spTree>
    <p:extLst>
      <p:ext uri="{BB962C8B-B14F-4D97-AF65-F5344CB8AC3E}">
        <p14:creationId xmlns:p14="http://schemas.microsoft.com/office/powerpoint/2010/main" val="346450357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54B07F7C-DD78-4772-AD2F-847D7EC0855C}"/>
                  </a:ext>
                </a:extLst>
              </p:cNvPr>
              <p:cNvSpPr/>
              <p:nvPr/>
            </p:nvSpPr>
            <p:spPr>
              <a:xfrm>
                <a:off x="179512" y="260648"/>
                <a:ext cx="8856984" cy="61247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57200">
                  <a:spcAft>
                    <a:spcPts val="0"/>
                  </a:spcAft>
                </a:pP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По полученным данным строим </a:t>
                </a:r>
                <a:r>
                  <a:rPr lang="ru-RU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графики </a:t>
                </a:r>
                <a:r>
                  <a:rPr lang="en-US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</a:t>
                </a:r>
                <a:r>
                  <a:rPr lang="ru-RU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</a:t>
                </a:r>
                <a:r>
                  <a:rPr lang="en-US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f</a:t>
                </a:r>
                <a:r>
                  <a:rPr lang="ru-RU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</a:t>
                </a:r>
                <a:r>
                  <a:rPr lang="en-US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 </a:t>
                </a:r>
                <a:r>
                  <a:rPr lang="ru-RU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и </a:t>
                </a:r>
                <a:r>
                  <a:rPr lang="en-US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</a:t>
                </a:r>
                <a:r>
                  <a:rPr lang="ru-RU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</a:t>
                </a:r>
                <a:r>
                  <a:rPr lang="en-US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f</a:t>
                </a:r>
                <a:r>
                  <a:rPr lang="ru-RU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</a:t>
                </a:r>
                <a:r>
                  <a:rPr lang="en-US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</a:t>
                </a:r>
                <a:r>
                  <a:rPr lang="ru-RU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(рис. 2.8). </a:t>
                </a:r>
                <a:r>
                  <a:rPr lang="ru-RU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Точка пересечения двух графиков 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дает величину </a:t>
                </a:r>
                <a:r>
                  <a:rPr lang="en-US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663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1,25 м. </a:t>
                </a:r>
              </a:p>
              <a:p>
                <a:pPr indent="457200">
                  <a:spcAft>
                    <a:spcPts val="0"/>
                  </a:spcAft>
                </a:pP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Принимаем </a:t>
                </a:r>
                <a:r>
                  <a:rPr lang="ru-RU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ширину фундамента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 </a:t>
                </a:r>
                <a:r>
                  <a:rPr lang="ru-RU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=1,4 м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которая соответствует размеру </a:t>
                </a:r>
                <a:r>
                  <a:rPr lang="ru-RU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фундаментной подушки из сборных железо­бетонных плит ФЛ 14.24.</a:t>
                </a:r>
                <a:endParaRPr lang="en-US" sz="2800" b="1" i="1" u="sng" dirty="0">
                  <a:solidFill>
                    <a:srgbClr val="6633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17500" indent="457200">
                  <a:spcAft>
                    <a:spcPts val="0"/>
                  </a:spcAft>
                </a:pPr>
                <a:r>
                  <a:rPr lang="ru-RU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Расчетное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:r>
                  <a:rPr lang="ru-RU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сопротивление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:r>
                  <a:rPr lang="ru-RU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грунта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:r>
                  <a:rPr lang="en-US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для принятой ширины подошвы фундамента составит</a:t>
                </a:r>
              </a:p>
              <a:p>
                <a:pPr indent="457200">
                  <a:spcAft>
                    <a:spcPts val="0"/>
                  </a:spcAft>
                </a:pPr>
                <a:r>
                  <a:rPr lang="en-US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[(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1,4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×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1,2</a:t>
                </a:r>
                <a:r>
                  <a:rPr lang="en-US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)/1]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×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×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1,4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×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5,59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×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0,52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×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18,6</a:t>
                </a:r>
                <a:r>
                  <a:rPr lang="en-US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(5,59</a:t>
                </a:r>
                <a:r>
                  <a:rPr lang="en-US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×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×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18,6 +</a:t>
                </a:r>
                <a:r>
                  <a:rPr lang="en-US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7,95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×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 = </a:t>
                </a:r>
                <a:r>
                  <a:rPr lang="en-US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38 кПа.</a:t>
                </a:r>
                <a:endParaRPr lang="ru-RU" sz="2800" b="1" i="1" dirty="0">
                  <a:solidFill>
                    <a:srgbClr val="6633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indent="457200">
                  <a:spcAft>
                    <a:spcPts val="0"/>
                  </a:spcAft>
                </a:pP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Проверяем </a:t>
                </a:r>
                <a:r>
                  <a:rPr lang="ru-RU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фактическое давление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фундамента на основание</a:t>
                </a:r>
                <a:r>
                  <a:rPr lang="en-US" alt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ru-RU" sz="2800" b="1" i="1" dirty="0" err="1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ru-RU" sz="2800" b="1" i="1" baseline="-25000" dirty="0" err="1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II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pPr indent="457200">
                  <a:spcAft>
                    <a:spcPts val="0"/>
                  </a:spcAft>
                </a:pPr>
                <a:r>
                  <a:rPr lang="ru-RU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Нагрузка от 1 м фундамента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и грунта 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на его уступах:</a:t>
                </a:r>
                <a:endParaRPr lang="ru-RU" sz="2800" b="1" i="1" dirty="0">
                  <a:solidFill>
                    <a:srgbClr val="6633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54B07F7C-DD78-4772-AD2F-847D7EC085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260648"/>
                <a:ext cx="8856984" cy="6124754"/>
              </a:xfrm>
              <a:prstGeom prst="rect">
                <a:avLst/>
              </a:prstGeom>
              <a:blipFill>
                <a:blip r:embed="rId3"/>
                <a:stretch>
                  <a:fillRect l="-1376" t="-1096" r="-2134" b="-18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85854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9B3076-403E-4DA6-898D-2CEA75701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6314715" cy="594928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88110CA-19CD-42B6-9E8A-DE6A06BCAF34}"/>
              </a:ext>
            </a:extLst>
          </p:cNvPr>
          <p:cNvSpPr/>
          <p:nvPr/>
        </p:nvSpPr>
        <p:spPr>
          <a:xfrm>
            <a:off x="251520" y="5949280"/>
            <a:ext cx="8712968" cy="928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7000"/>
              </a:lnSpc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Рис. 2.8. Графический способ опреде­ления ширины подошвы фундамента (пример 2.1)</a:t>
            </a:r>
            <a:endParaRPr lang="ru-RU" sz="28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57904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E3ACCC7-B6C9-4AA5-8017-D42D992C3F1B}"/>
              </a:ext>
            </a:extLst>
          </p:cNvPr>
          <p:cNvSpPr/>
          <p:nvPr/>
        </p:nvSpPr>
        <p:spPr>
          <a:xfrm>
            <a:off x="251520" y="56138"/>
            <a:ext cx="856895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17500" indent="457200">
              <a:spcAft>
                <a:spcPts val="0"/>
              </a:spcAft>
            </a:pP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 фундаментной подушки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при ее весе 21,8 кН и длине 2,38 м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</a:p>
          <a:p>
            <a:pPr marR="317500" indent="457200">
              <a:spcAft>
                <a:spcPts val="0"/>
              </a:spcAft>
            </a:pP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21,8/2,38 = 9,22 кН/м;</a:t>
            </a:r>
          </a:p>
          <a:p>
            <a:pPr indent="457200">
              <a:spcAft>
                <a:spcPts val="0"/>
              </a:spcAft>
            </a:pP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 блоков стены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при весе одного блока марки ФБС 24-6-6, равном 19,6 кН</a:t>
            </a:r>
          </a:p>
          <a:p>
            <a:pPr indent="457200">
              <a:spcAft>
                <a:spcPts val="0"/>
              </a:spcAft>
            </a:pP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19,6×2/2,38 = 16,5 кН/м;</a:t>
            </a:r>
          </a:p>
          <a:p>
            <a:pPr indent="457200">
              <a:spcAft>
                <a:spcPts val="0"/>
              </a:spcAft>
            </a:pP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 грунта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’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=18,6 кН/м</a:t>
            </a:r>
            <a:r>
              <a:rPr lang="ru-RU" sz="2800" b="1" i="1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с одной стороны уступа фундамента при толщине стены подвала 0,6 м</a:t>
            </a:r>
          </a:p>
          <a:p>
            <a:pPr indent="457200"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0,4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1,4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18,6 = 10,4 кН/м.</a:t>
            </a:r>
          </a:p>
          <a:p>
            <a:pPr indent="457200">
              <a:spcAft>
                <a:spcPts val="0"/>
              </a:spcAft>
            </a:pP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Полная нагрузка на фундамент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36,1 кН/м.</a:t>
            </a:r>
            <a:endParaRPr lang="en-US" sz="2800" b="1" i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31800">
              <a:spcAft>
                <a:spcPts val="0"/>
              </a:spcAft>
            </a:pP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Фактическое давление фундамента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основание</a:t>
            </a:r>
            <a:endParaRPr lang="en-US" sz="2800" b="1" i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31800">
              <a:spcAft>
                <a:spcPts val="0"/>
              </a:spcAft>
            </a:pPr>
            <a:endParaRPr lang="ru-RU" sz="800" b="1" i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31800">
              <a:spcAft>
                <a:spcPts val="0"/>
              </a:spcAft>
            </a:pPr>
            <a:r>
              <a:rPr lang="en-US" altLang="ru-RU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ru-RU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alt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(370 + 36,1)/(1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1,4) = 290 кПа &lt; 338 кПа.</a:t>
            </a:r>
            <a:endParaRPr lang="en-US" sz="2800" b="1" i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31800">
              <a:spcAft>
                <a:spcPts val="0"/>
              </a:spcAft>
            </a:pPr>
            <a:endParaRPr lang="en-US" sz="800" b="1" i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31800"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Условие (2.3) удовлетворяется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i="1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516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796925"/>
            <a:ext cx="900112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Прямоугольник 3"/>
          <p:cNvSpPr>
            <a:spLocks noChangeArrowheads="1"/>
          </p:cNvSpPr>
          <p:nvPr/>
        </p:nvSpPr>
        <p:spPr bwMode="auto">
          <a:xfrm>
            <a:off x="2411413" y="119063"/>
            <a:ext cx="49355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Ленточные фундаменты</a:t>
            </a:r>
            <a:endParaRPr lang="ru-RU" altLang="ru-RU" sz="3600" dirty="0">
              <a:solidFill>
                <a:srgbClr val="C00000"/>
              </a:solidFill>
            </a:endParaRPr>
          </a:p>
        </p:txBody>
      </p:sp>
      <p:sp>
        <p:nvSpPr>
          <p:cNvPr id="11268" name="Прямоугольник 4"/>
          <p:cNvSpPr>
            <a:spLocks noChangeArrowheads="1"/>
          </p:cNvSpPr>
          <p:nvPr/>
        </p:nvSpPr>
        <p:spPr bwMode="auto">
          <a:xfrm>
            <a:off x="138113" y="4437063"/>
            <a:ext cx="88296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монолитный ленточный фундамент; б) сборный ленточный фундамент – сплошной;  в) - сборный ленточный фундамент – прерывистый; </a:t>
            </a:r>
          </a:p>
          <a:p>
            <a:pPr eaLnBrk="1" hangingPunct="1"/>
            <a:r>
              <a:rPr lang="ru-RU" alt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 монолитная железобетонная плита ленточного фундамента; 2 - монолитная бетонная стена ленточного фундамента; 3 – кирпичная стена; 4 – сборная фундаментная плита; 5 – бетонный стеновой фундаментный блок; Ак – размер консольной части фундамента.</a:t>
            </a:r>
            <a:endParaRPr lang="ru-RU" altLang="ru-RU" sz="2000" dirty="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713CE4E-B35D-4DF2-A6D2-81F90C16F61F}"/>
              </a:ext>
            </a:extLst>
          </p:cNvPr>
          <p:cNvSpPr/>
          <p:nvPr/>
        </p:nvSpPr>
        <p:spPr>
          <a:xfrm>
            <a:off x="395536" y="151179"/>
            <a:ext cx="864096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Проверяем давление на слабый под­стилающий слой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(песок пылеватый), зале­гающий на глубине 2,9 м, т. е. на расстоя­нии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=1,2 м ниже подошвы фундамента.</a:t>
            </a:r>
          </a:p>
          <a:p>
            <a:pPr indent="457200"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формуле </a:t>
            </a:r>
            <a:r>
              <a:rPr lang="en-US" sz="2800" b="1" i="1" dirty="0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zg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 z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определяем при­родное давление грунта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глубине зало­жения фундамента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>
              <a:spcAft>
                <a:spcPts val="0"/>
              </a:spcAft>
            </a:pPr>
            <a:r>
              <a:rPr lang="en-US" sz="2800" b="1" i="1" dirty="0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zg,0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0,4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19,1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1,3 = 32 кПа.</a:t>
            </a:r>
          </a:p>
          <a:p>
            <a:pPr indent="457200">
              <a:spcAft>
                <a:spcPts val="0"/>
              </a:spcAft>
            </a:pP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Природное давление на кровлю пы­леватого песка</a:t>
            </a:r>
            <a:endParaRPr lang="en-US" sz="2800" b="1" i="1" u="sng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spcAft>
                <a:spcPts val="0"/>
              </a:spcAft>
            </a:pPr>
            <a:r>
              <a:rPr lang="en-US" sz="2800" b="1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zg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0,4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19,1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кПа.</a:t>
            </a:r>
          </a:p>
          <a:p>
            <a:pPr indent="457200">
              <a:spcAft>
                <a:spcPts val="0"/>
              </a:spcAft>
            </a:pP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давление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основание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 подошвой фундамента</a:t>
            </a:r>
          </a:p>
          <a:p>
            <a:pPr indent="457200">
              <a:spcAft>
                <a:spcPts val="0"/>
              </a:spcAft>
            </a:pPr>
            <a:r>
              <a:rPr lang="en-US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p</a:t>
            </a:r>
            <a:r>
              <a:rPr lang="en-US" alt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en-US" alt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 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zg,0 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290 - 32 = 258 кПа.</a:t>
            </a:r>
          </a:p>
          <a:p>
            <a:pPr indent="457200">
              <a:spcAft>
                <a:spcPts val="0"/>
              </a:spcAft>
            </a:pP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давление на кровлю подстилающего слоя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глубине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=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 м определяем по формуле </a:t>
            </a:r>
            <a:r>
              <a:rPr lang="en-US" sz="2800" b="1" i="1" dirty="0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zp =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l-GR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α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endParaRPr lang="ru-RU" sz="2800" b="1" i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95981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1E6692B-5408-4EA0-A7D3-36F974C418B1}"/>
              </a:ext>
            </a:extLst>
          </p:cNvPr>
          <p:cNvSpPr/>
          <p:nvPr/>
        </p:nvSpPr>
        <p:spPr>
          <a:xfrm>
            <a:off x="395536" y="260648"/>
            <a:ext cx="820891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т=</a:t>
            </a:r>
            <a:r>
              <a:rPr lang="el-GR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1,2/1,4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1.7 и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= </a:t>
            </a:r>
            <a:r>
              <a:rPr lang="el-GR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&gt;10 (ленточный фундамент)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b="1" i="1" u="sng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находим </a:t>
            </a:r>
            <a:r>
              <a:rPr lang="el-GR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α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0,619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отсюда</a:t>
            </a:r>
            <a:endParaRPr lang="en-US" sz="2800" b="1" i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sz="2800" b="1" i="1" dirty="0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     </a:t>
            </a:r>
            <a:r>
              <a:rPr lang="en-US" sz="2800" b="1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zp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0,619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258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 кПа.</a:t>
            </a:r>
          </a:p>
          <a:p>
            <a:pPr indent="457200"/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Полное давление на кровлю подстилающего слоя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составит</a:t>
            </a:r>
          </a:p>
          <a:p>
            <a:pPr indent="457200"/>
            <a:r>
              <a:rPr lang="ru-RU" sz="2800" b="1" i="1" dirty="0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    </a:t>
            </a:r>
            <a:r>
              <a:rPr lang="en-US" sz="2800" b="1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zp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zg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= 215 кПа.</a:t>
            </a:r>
          </a:p>
          <a:p>
            <a:pPr indent="457200"/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Ширину условного ленточного фундамента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определяем по формуле </a:t>
            </a:r>
            <a:r>
              <a:rPr lang="en-US" altLang="ru-RU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</a:t>
            </a:r>
            <a:r>
              <a:rPr lang="en-US" altLang="ru-RU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z</a:t>
            </a:r>
            <a:r>
              <a:rPr lang="ru-RU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=</a:t>
            </a:r>
            <a:r>
              <a:rPr lang="ru-RU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ru-RU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oII</a:t>
            </a:r>
            <a:r>
              <a:rPr lang="en-US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</a:t>
            </a:r>
            <a:r>
              <a:rPr lang="en-US" altLang="ru-RU" sz="2800" b="1" i="1" dirty="0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altLang="ru-RU" sz="2800" b="1" i="1" baseline="-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zp</a:t>
            </a:r>
            <a:r>
              <a:rPr lang="ru-RU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endParaRPr lang="en-US" altLang="ru-RU" sz="2800" b="1" i="1" dirty="0">
              <a:solidFill>
                <a:srgbClr val="6633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457200"/>
            <a:r>
              <a:rPr lang="en-US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</a:t>
            </a:r>
            <a:r>
              <a:rPr lang="en-US" altLang="ru-RU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</a:t>
            </a:r>
            <a:r>
              <a:rPr lang="en-US" altLang="ru-RU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z</a:t>
            </a:r>
            <a:r>
              <a:rPr lang="en-US" alt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=370/160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 м.</a:t>
            </a:r>
          </a:p>
          <a:p>
            <a:pPr indent="457200"/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Расчетное сопротивление грунта </a:t>
            </a:r>
            <a:r>
              <a:rPr lang="en-US" altLang="ru-RU" sz="2800" b="1" i="1" u="sng" dirty="0" err="1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</a:t>
            </a:r>
            <a:r>
              <a:rPr lang="en-US" altLang="ru-RU" sz="2800" b="1" i="1" u="sng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z</a:t>
            </a:r>
            <a:r>
              <a:rPr lang="en-US" altLang="ru-RU" sz="2800" b="1" i="1" u="sng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подстилающего слоя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находим по формуле (2.11).</a:t>
            </a:r>
          </a:p>
          <a:p>
            <a:pPr indent="457200"/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табл. 2.4 для </a:t>
            </a:r>
            <a:r>
              <a:rPr lang="en-US" sz="2800" b="1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f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=24°;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находим: </a:t>
            </a:r>
            <a:r>
              <a:rPr lang="ru-RU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l-GR" altLang="ru-RU" sz="2800" b="1" i="1" baseline="-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=0,72; </a:t>
            </a:r>
            <a:r>
              <a:rPr lang="en-US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=3,85; </a:t>
            </a:r>
            <a:r>
              <a:rPr lang="ru-RU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=6,45.</a:t>
            </a:r>
          </a:p>
        </p:txBody>
      </p:sp>
    </p:spTree>
    <p:extLst>
      <p:ext uri="{BB962C8B-B14F-4D97-AF65-F5344CB8AC3E}">
        <p14:creationId xmlns:p14="http://schemas.microsoft.com/office/powerpoint/2010/main" val="415159046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1E6692B-5408-4EA0-A7D3-36F974C418B1}"/>
              </a:ext>
            </a:extLst>
          </p:cNvPr>
          <p:cNvSpPr/>
          <p:nvPr/>
        </p:nvSpPr>
        <p:spPr>
          <a:xfrm>
            <a:off x="395536" y="260648"/>
            <a:ext cx="820891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табл. 2.3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песка пылеватого влажного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находим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с1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1,25;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с2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=1.</a:t>
            </a:r>
          </a:p>
          <a:p>
            <a:pPr indent="457200"/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Принимаем коэффициен­ты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=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=1.</a:t>
            </a:r>
          </a:p>
          <a:p>
            <a:pPr indent="457200"/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Осредненное расчетное значение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удельного веса грунтов</a:t>
            </a:r>
            <a:r>
              <a:rPr lang="en-US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’</a:t>
            </a:r>
            <a:r>
              <a:rPr lang="en-US" sz="2800" b="1" i="1" u="sng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залегающих выше подстилающего слоя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определяем:</a:t>
            </a:r>
          </a:p>
          <a:p>
            <a:pPr indent="457200"/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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’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(17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0,4 +19,1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2,5)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(0,4+2,5) = 18,6 кН/м</a:t>
            </a:r>
            <a:r>
              <a:rPr lang="ru-RU" sz="2800" b="1" i="1" baseline="30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i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Приведенная глубина заложения условного фундамента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уровня пола в подва­ле до подстилающею слоя</a:t>
            </a:r>
          </a:p>
          <a:p>
            <a:pPr indent="457200"/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(2.9 - 1,3 - 0,1) + 0,1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22/18,8 = 1.6 м.</a:t>
            </a:r>
          </a:p>
          <a:p>
            <a:pPr indent="457200"/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принятых условий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расчетное сопротивление </a:t>
            </a:r>
            <a:r>
              <a:rPr lang="en-US" sz="2800" b="1" i="1" u="sng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b="1" i="1" u="sng" baseline="-25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800" b="1" i="1" u="sng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грунта подстилающего слоя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равно:</a:t>
            </a:r>
          </a:p>
        </p:txBody>
      </p:sp>
    </p:spTree>
    <p:extLst>
      <p:ext uri="{BB962C8B-B14F-4D97-AF65-F5344CB8AC3E}">
        <p14:creationId xmlns:p14="http://schemas.microsoft.com/office/powerpoint/2010/main" val="96215341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951F814-2EE7-4BB3-8A05-B619185C9D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692323"/>
              </p:ext>
            </p:extLst>
          </p:nvPr>
        </p:nvGraphicFramePr>
        <p:xfrm>
          <a:off x="467544" y="36677"/>
          <a:ext cx="8136904" cy="68270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8284">
                  <a:extLst>
                    <a:ext uri="{9D8B030D-6E8A-4147-A177-3AD203B41FA5}">
                      <a16:colId xmlns:a16="http://schemas.microsoft.com/office/drawing/2014/main" val="1384315648"/>
                    </a:ext>
                  </a:extLst>
                </a:gridCol>
                <a:gridCol w="1018284">
                  <a:extLst>
                    <a:ext uri="{9D8B030D-6E8A-4147-A177-3AD203B41FA5}">
                      <a16:colId xmlns:a16="http://schemas.microsoft.com/office/drawing/2014/main" val="740474959"/>
                    </a:ext>
                  </a:extLst>
                </a:gridCol>
                <a:gridCol w="1459176">
                  <a:extLst>
                    <a:ext uri="{9D8B030D-6E8A-4147-A177-3AD203B41FA5}">
                      <a16:colId xmlns:a16="http://schemas.microsoft.com/office/drawing/2014/main" val="675697776"/>
                    </a:ext>
                  </a:extLst>
                </a:gridCol>
                <a:gridCol w="781364">
                  <a:extLst>
                    <a:ext uri="{9D8B030D-6E8A-4147-A177-3AD203B41FA5}">
                      <a16:colId xmlns:a16="http://schemas.microsoft.com/office/drawing/2014/main" val="98095803"/>
                    </a:ext>
                  </a:extLst>
                </a:gridCol>
                <a:gridCol w="781364">
                  <a:extLst>
                    <a:ext uri="{9D8B030D-6E8A-4147-A177-3AD203B41FA5}">
                      <a16:colId xmlns:a16="http://schemas.microsoft.com/office/drawing/2014/main" val="3036875668"/>
                    </a:ext>
                  </a:extLst>
                </a:gridCol>
                <a:gridCol w="781364">
                  <a:extLst>
                    <a:ext uri="{9D8B030D-6E8A-4147-A177-3AD203B41FA5}">
                      <a16:colId xmlns:a16="http://schemas.microsoft.com/office/drawing/2014/main" val="2658373486"/>
                    </a:ext>
                  </a:extLst>
                </a:gridCol>
                <a:gridCol w="784502">
                  <a:extLst>
                    <a:ext uri="{9D8B030D-6E8A-4147-A177-3AD203B41FA5}">
                      <a16:colId xmlns:a16="http://schemas.microsoft.com/office/drawing/2014/main" val="2543348642"/>
                    </a:ext>
                  </a:extLst>
                </a:gridCol>
                <a:gridCol w="784502">
                  <a:extLst>
                    <a:ext uri="{9D8B030D-6E8A-4147-A177-3AD203B41FA5}">
                      <a16:colId xmlns:a16="http://schemas.microsoft.com/office/drawing/2014/main" val="3586130374"/>
                    </a:ext>
                  </a:extLst>
                </a:gridCol>
                <a:gridCol w="728064">
                  <a:extLst>
                    <a:ext uri="{9D8B030D-6E8A-4147-A177-3AD203B41FA5}">
                      <a16:colId xmlns:a16="http://schemas.microsoft.com/office/drawing/2014/main" val="406912644"/>
                    </a:ext>
                  </a:extLst>
                </a:gridCol>
              </a:tblGrid>
              <a:tr h="11314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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Коэффициент 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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фундаментов                                            Таблица 2.5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916030"/>
                  </a:ext>
                </a:extLst>
              </a:tr>
              <a:tr h="1131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круглых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прямоугольных с соотношением сторон 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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</a:t>
                      </a:r>
                      <a:r>
                        <a:rPr lang="en-US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равным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ленточных (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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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10)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915423"/>
                  </a:ext>
                </a:extLst>
              </a:tr>
              <a:tr h="2262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3408831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628686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0,949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0,960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0,972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0,975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0,976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0,977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0,977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0,977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210462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0,756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0,800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0,848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0,866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0,876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0,879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0,881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0,881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572926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0,547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0,606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0,682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0,717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0,739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0,749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0,754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0,755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829078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0,390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0,449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0,532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0,578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0,612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0,629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0,639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0,642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038679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0,285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0,336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0,463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0,505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0,530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0,545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0,550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608236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0,214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0,257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0,325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0,374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0,449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0,470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0,477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381506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0,165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0,201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0,260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0,304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0,383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0,420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230034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0,160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0,210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0,251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0,294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0,329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0,360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0,374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782786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0,106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0,173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0,209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0,250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0,285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0,319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0,337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863105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0,108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0,145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0,176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0,214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0,248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0,285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0,306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007185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0,123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0,150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0,185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0,218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0,255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0,280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708905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0,105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0,161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0,192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0,230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0,258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913325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0,113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0,141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0,170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0,208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0,239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493075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0,124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0,152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0,189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0,223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704694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0,110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0,173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0,208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659697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0,122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0,158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0,196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068071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0,110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0,145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0,185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969901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0,100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0,175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315834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0,123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0,166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580410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0,113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0,158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020289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0,105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0,150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074991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0,098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0,143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954689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61281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0,085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0,1 32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145513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0,126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970805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0,122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51101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0,069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0,117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789115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0,065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0,113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931123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0,061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0,109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674335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0,058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0,106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458495"/>
                  </a:ext>
                </a:extLst>
              </a:tr>
              <a:tr h="565745">
                <a:tc gridSpan="9">
                  <a:txBody>
                    <a:bodyPr/>
                    <a:lstStyle/>
                    <a:p>
                      <a:pPr indent="18034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spc="20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Примечани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</a:p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В таблице обозначено: </a:t>
                      </a:r>
                      <a:r>
                        <a:rPr lang="en-US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ширина или диаметр фундамента, </a:t>
                      </a:r>
                      <a:r>
                        <a:rPr lang="en-US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длина фундамента.</a:t>
                      </a:r>
                    </a:p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US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промежуточных значений 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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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коэффициенты 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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определяют интерполяцией.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638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771543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85DCC1B-1D74-4B03-958F-91B0E04026AD}"/>
              </a:ext>
            </a:extLst>
          </p:cNvPr>
          <p:cNvSpPr/>
          <p:nvPr/>
        </p:nvSpPr>
        <p:spPr>
          <a:xfrm>
            <a:off x="395536" y="210426"/>
            <a:ext cx="8640960" cy="6437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[(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1,25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)/1]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[0,72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18,4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3,85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1,6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18,8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(3,85-1)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18,8 +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6,45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4] =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 кПа.</a:t>
            </a:r>
            <a:endParaRPr lang="ru-RU" sz="2800" b="1" i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>
              <a:spcAft>
                <a:spcPts val="0"/>
              </a:spcAft>
            </a:pP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Проверяем условие (2.13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 indent="457200"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     </a:t>
            </a:r>
            <a:r>
              <a:rPr lang="en-US" sz="2800" b="1" i="1" dirty="0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zp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en-US" sz="2800" b="1" i="1" dirty="0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zg 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215 кПа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&lt;  R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303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кПа.</a:t>
            </a:r>
          </a:p>
          <a:p>
            <a:pPr indent="457200"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Проверяемое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условие удовлетворяется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поэтому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оставляем при­нятую ширину ленточного фундамента </a:t>
            </a:r>
            <a:r>
              <a:rPr lang="en-US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1,4 м.</a:t>
            </a:r>
            <a:r>
              <a:rPr lang="en-US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b="1" i="1" u="sng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spcAft>
                <a:spcPts val="0"/>
              </a:spcAft>
            </a:pPr>
            <a:endParaRPr lang="ru-RU" sz="1000" b="1" i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spcAft>
                <a:spcPts val="0"/>
              </a:spcAft>
            </a:pPr>
            <a:endParaRPr lang="ru-RU" sz="1100" b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80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2.5. Расчет осадки основания и фундаментов мелкого  заложения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8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ctr">
              <a:spcAft>
                <a:spcPts val="0"/>
              </a:spcAft>
            </a:pPr>
            <a:endParaRPr lang="en-US" sz="105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>
              <a:spcAft>
                <a:spcPts val="0"/>
              </a:spcAft>
            </a:pP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расчета конечной (стабилизированной) осадки</a:t>
            </a:r>
            <a:r>
              <a:rPr lang="en-US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s,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основания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фундаментов мелкого зало­жения наибольшее распространение получили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 послойного суммирования и метод эквивалентного слоя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8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51942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9EF3CB3-5168-4451-BEDD-B6C6498F24E7}"/>
              </a:ext>
            </a:extLst>
          </p:cNvPr>
          <p:cNvSpPr/>
          <p:nvPr/>
        </p:nvSpPr>
        <p:spPr>
          <a:xfrm>
            <a:off x="287524" y="404664"/>
            <a:ext cx="856895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0500" algn="ctr">
              <a:spcAft>
                <a:spcPts val="0"/>
              </a:spcAft>
            </a:pPr>
            <a:r>
              <a:rPr lang="ru-RU" sz="32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2.5.1. Метод послойного суммирования</a:t>
            </a:r>
          </a:p>
          <a:p>
            <a:pPr indent="190500" algn="ctr">
              <a:spcAft>
                <a:spcPts val="0"/>
              </a:spcAft>
            </a:pPr>
            <a:r>
              <a:rPr lang="ru-RU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indent="468000">
              <a:spcAft>
                <a:spcPts val="0"/>
              </a:spcAft>
            </a:pP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наиболее простой постановке </a:t>
            </a:r>
            <a:r>
              <a:rPr lang="ru-RU" sz="30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осадка</a:t>
            </a:r>
            <a:r>
              <a:rPr lang="en-US" sz="30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30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s, </a:t>
            </a:r>
            <a:r>
              <a:rPr lang="ru-RU" sz="30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находится только от одних вертикальных напря­жений </a:t>
            </a:r>
            <a:r>
              <a:rPr lang="en-US" sz="3000" b="1" i="1" u="sng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3000" b="1" i="1" u="sng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zp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действующих в основании </a:t>
            </a:r>
            <a:r>
              <a:rPr lang="ru-RU" sz="30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оси, проходящей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0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через середи­ну фундамента</a:t>
            </a: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68000">
              <a:spcAft>
                <a:spcPts val="0"/>
              </a:spcAft>
            </a:pPr>
            <a:r>
              <a:rPr lang="ru-RU" sz="30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определения размеров подошвы фундамента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проверки условия 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ru-RU" sz="30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ru-RU" sz="30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alt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≤  R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ось фундамента совмещают с литологической колон­кой грунта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строят эпюру природного давления </a:t>
            </a:r>
            <a:r>
              <a:rPr lang="en-US" sz="3000" b="1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30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zg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68000">
              <a:spcAft>
                <a:spcPts val="0"/>
              </a:spcAft>
            </a:pP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Эпюра </a:t>
            </a:r>
            <a:r>
              <a:rPr lang="en-US" sz="3000" b="1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30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zg</a:t>
            </a:r>
            <a:r>
              <a:rPr lang="en-US" sz="30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строит­ся по оси фундамента начиная от поверхности природного рельефа. </a:t>
            </a:r>
            <a:endParaRPr lang="ru-RU" sz="3000" b="1" i="1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92120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D2324F-C6A6-4DA9-87AF-89E68DA33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313"/>
            <a:ext cx="6143579" cy="640964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B52BC17-E0A7-460B-BCFC-B047BA77B31C}"/>
              </a:ext>
            </a:extLst>
          </p:cNvPr>
          <p:cNvSpPr/>
          <p:nvPr/>
        </p:nvSpPr>
        <p:spPr>
          <a:xfrm>
            <a:off x="6176291" y="188640"/>
            <a:ext cx="2784397" cy="651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7000"/>
              </a:lnSpc>
              <a:spcAft>
                <a:spcPts val="1200"/>
              </a:spcAft>
            </a:pPr>
            <a:r>
              <a:rPr lang="ru-RU" sz="2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Рис. 2.9. Литологическая колонка и расчетная схема для определения осадки основания методом послой­ного суммирования:</a:t>
            </a:r>
          </a:p>
          <a:p>
            <a:pPr>
              <a:lnSpc>
                <a:spcPct val="97000"/>
              </a:lnSpc>
              <a:spcAft>
                <a:spcPts val="0"/>
              </a:spcAft>
            </a:pPr>
            <a:r>
              <a:rPr lang="en-US" sz="20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DL </a:t>
            </a:r>
            <a:r>
              <a:rPr lang="ru-RU" sz="20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sz="2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отметка планировки; </a:t>
            </a:r>
          </a:p>
          <a:p>
            <a:pPr>
              <a:lnSpc>
                <a:spcPct val="97000"/>
              </a:lnSpc>
              <a:spcAft>
                <a:spcPts val="0"/>
              </a:spcAft>
            </a:pPr>
            <a:r>
              <a:rPr lang="en-US" sz="20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NL </a:t>
            </a:r>
            <a:r>
              <a:rPr lang="ru-RU" sz="20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sz="2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отметка по­верхности природного рельефа; </a:t>
            </a:r>
          </a:p>
          <a:p>
            <a:pPr>
              <a:lnSpc>
                <a:spcPct val="97000"/>
              </a:lnSpc>
              <a:spcAft>
                <a:spcPts val="0"/>
              </a:spcAft>
            </a:pPr>
            <a:r>
              <a:rPr lang="en-US" sz="20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FL </a:t>
            </a:r>
            <a:r>
              <a:rPr lang="ru-RU" sz="20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sz="2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отметка подошвы фундамента; </a:t>
            </a:r>
          </a:p>
          <a:p>
            <a:pPr>
              <a:lnSpc>
                <a:spcPct val="97000"/>
              </a:lnSpc>
              <a:spcAft>
                <a:spcPts val="0"/>
              </a:spcAft>
            </a:pPr>
            <a:r>
              <a:rPr lang="en-US" sz="20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WL</a:t>
            </a:r>
            <a:r>
              <a:rPr lang="en-US" sz="2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 уровень подзем­ных вод; </a:t>
            </a:r>
          </a:p>
          <a:p>
            <a:pPr>
              <a:lnSpc>
                <a:spcPct val="97000"/>
              </a:lnSpc>
              <a:spcAft>
                <a:spcPts val="0"/>
              </a:spcAft>
            </a:pPr>
            <a:r>
              <a:rPr lang="ru-RU" sz="20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В.С.</a:t>
            </a:r>
            <a:r>
              <a:rPr lang="ru-RU" sz="20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  <a:r>
              <a:rPr lang="ru-RU" sz="2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нижняя граница сжимаемой толщи</a:t>
            </a:r>
          </a:p>
          <a:p>
            <a:pPr>
              <a:lnSpc>
                <a:spcPct val="97000"/>
              </a:lnSpc>
              <a:spcAft>
                <a:spcPts val="0"/>
              </a:spcAft>
            </a:pPr>
            <a:r>
              <a:rPr lang="en-US" sz="2000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Hc</a:t>
            </a:r>
            <a:r>
              <a:rPr lang="en-US" sz="2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ru-RU" sz="2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мощность сжимаемой толщи грунта основания.</a:t>
            </a:r>
            <a:endParaRPr lang="ru-RU" sz="2000" baseline="-250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44189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D0F2FC4-5102-4E2A-AF14-3D599203DC0F}"/>
              </a:ext>
            </a:extLst>
          </p:cNvPr>
          <p:cNvSpPr/>
          <p:nvPr/>
        </p:nvSpPr>
        <p:spPr>
          <a:xfrm>
            <a:off x="251520" y="181957"/>
            <a:ext cx="864096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Природное давление грунта выше уровня подземных вод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определя­ется по формуле </a:t>
            </a:r>
            <a:r>
              <a:rPr lang="en-US" sz="2800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28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zg</a:t>
            </a:r>
            <a:r>
              <a:rPr lang="en-US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 z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     а 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ниже уровня подземных вод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с учетом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взвешивающего действия воды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формуле</a:t>
            </a:r>
          </a:p>
          <a:p>
            <a:pPr indent="457200"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        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sb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=(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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)/(1+е),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i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spcAft>
                <a:spcPts val="0"/>
              </a:spcAft>
            </a:pPr>
            <a:endParaRPr lang="ru-RU" sz="800" b="1" i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sb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грунта во взвешенном состоянии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sz="2800" b="1" i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частиц грунта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воды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принима­емый равным 10 кН/м</a:t>
            </a:r>
            <a:r>
              <a:rPr lang="ru-RU" sz="2800" b="1" i="1" baseline="30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indent="457200"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—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коэффициент пористости грунта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опре­деляемый по формуле (2.11).</a:t>
            </a:r>
            <a:endParaRPr lang="en-US" sz="2800" b="1" i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spcAft>
                <a:spcPts val="0"/>
              </a:spcAft>
            </a:pPr>
            <a:endParaRPr lang="ru-RU" sz="800" b="1" i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spcAft>
                <a:spcPts val="0"/>
              </a:spcAft>
            </a:pP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                e = (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)(1+w)-1                 (2.16)</a:t>
            </a:r>
            <a:endParaRPr lang="ru-RU" sz="2800" b="1" i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spcAft>
                <a:spcPts val="0"/>
              </a:spcAft>
            </a:pPr>
            <a:endParaRPr lang="ru-RU" sz="800" b="1" i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и  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влажность и удельный вес природного грунта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соответственно.</a:t>
            </a:r>
          </a:p>
        </p:txBody>
      </p:sp>
    </p:spTree>
    <p:extLst>
      <p:ext uri="{BB962C8B-B14F-4D97-AF65-F5344CB8AC3E}">
        <p14:creationId xmlns:p14="http://schemas.microsoft.com/office/powerpoint/2010/main" val="232869725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D0F2FC4-5102-4E2A-AF14-3D599203DC0F}"/>
              </a:ext>
            </a:extLst>
          </p:cNvPr>
          <p:cNvSpPr/>
          <p:nvPr/>
        </p:nvSpPr>
        <p:spPr>
          <a:xfrm>
            <a:off x="251520" y="332656"/>
            <a:ext cx="8640960" cy="6072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Затем, зная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природное давление на уровне подошвы фундамента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zg0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определяем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дополнительное вертикальное давление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(сверх природного)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грунт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 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называем осадочным давлением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из-за того, что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существенная осадка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грунта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произой­дет только от действия этого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дополнительного давления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indent="177800">
              <a:lnSpc>
                <a:spcPct val="92000"/>
              </a:lnSpc>
              <a:spcAft>
                <a:spcPts val="600"/>
              </a:spcAft>
            </a:pPr>
            <a:endParaRPr lang="ru-RU" sz="12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7800">
              <a:lnSpc>
                <a:spcPct val="92000"/>
              </a:lnSpc>
              <a:spcAft>
                <a:spcPts val="600"/>
              </a:spcAft>
              <a:tabLst>
                <a:tab pos="2978150" algn="l"/>
              </a:tabLst>
            </a:pP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р</a:t>
            </a:r>
            <a:r>
              <a:rPr lang="ru-RU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=р</a:t>
            </a:r>
            <a:r>
              <a:rPr lang="en-US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zg0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     	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.1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177800">
              <a:lnSpc>
                <a:spcPct val="92000"/>
              </a:lnSpc>
              <a:spcAft>
                <a:spcPts val="600"/>
              </a:spcAft>
              <a:tabLst>
                <a:tab pos="2978150" algn="l"/>
              </a:tabLst>
            </a:pPr>
            <a:endParaRPr lang="ru-RU" sz="10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7800">
              <a:lnSpc>
                <a:spcPct val="94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где р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полное давление по подошве фундамента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определяемое по формуле (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.4).</a:t>
            </a:r>
          </a:p>
          <a:p>
            <a:pPr indent="177800">
              <a:lnSpc>
                <a:spcPct val="94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Установив величину р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строим эпюру дополнительных верти­кальных напряжений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грунте.</a:t>
            </a:r>
            <a:endParaRPr lang="ru-RU" sz="28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67410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B4F0F38-5ED5-46DE-95C9-BD0CCC190E04}"/>
              </a:ext>
            </a:extLst>
          </p:cNvPr>
          <p:cNvSpPr/>
          <p:nvPr/>
        </p:nvSpPr>
        <p:spPr>
          <a:xfrm>
            <a:off x="359532" y="404664"/>
            <a:ext cx="8424936" cy="6140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Эпюру строим по точкам, для чего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толщу грунта ниже подошвы фундамента делим на элементарные слои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57200">
              <a:spcAft>
                <a:spcPts val="0"/>
              </a:spcAft>
            </a:pP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Напряжение на границе каждого слоя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определяем по формуле (2.18):</a:t>
            </a:r>
          </a:p>
          <a:p>
            <a:pPr indent="457200">
              <a:spcAft>
                <a:spcPts val="0"/>
              </a:spcAft>
            </a:pPr>
            <a:endParaRPr lang="ru-RU" sz="800" b="1" i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spcAft>
                <a:spcPts val="0"/>
              </a:spcAft>
            </a:pPr>
            <a:r>
              <a:rPr lang="ru-RU" sz="2900" b="1" i="1" dirty="0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          </a:t>
            </a:r>
            <a:r>
              <a:rPr lang="en-US" sz="2900" b="1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29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zp</a:t>
            </a:r>
            <a:r>
              <a:rPr lang="ru-RU" sz="29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9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    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.18)</a:t>
            </a:r>
          </a:p>
          <a:p>
            <a:pPr indent="457200">
              <a:spcAft>
                <a:spcPts val="0"/>
              </a:spcAft>
            </a:pPr>
            <a:endParaRPr lang="ru-RU" sz="800" b="1" i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spcAft>
                <a:spcPts val="0"/>
              </a:spcAft>
            </a:pP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el-GR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коэффициент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определяемый по табл. 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зависимости от соотношений 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=</a:t>
            </a:r>
            <a:r>
              <a:rPr lang="el-GR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=l/b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    (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длина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ширина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подошвы фундаме­нта)      и 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l-GR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ξ 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9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</a:p>
          <a:p>
            <a:pPr indent="457200">
              <a:spcAft>
                <a:spcPts val="0"/>
              </a:spcAft>
            </a:pPr>
            <a:r>
              <a:rPr lang="en-US" sz="29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от подошвы фундамента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точки на оси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которой определяется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напряжение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29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zp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900" b="1" i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877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2C5C67-68C9-4732-9800-75CAACF51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989"/>
            <a:ext cx="9144000" cy="474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8519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7DC007D-456B-40C6-A94A-CABF6281B064}"/>
              </a:ext>
            </a:extLst>
          </p:cNvPr>
          <p:cNvSpPr/>
          <p:nvPr/>
        </p:nvSpPr>
        <p:spPr>
          <a:xfrm>
            <a:off x="395536" y="362776"/>
            <a:ext cx="8352928" cy="6132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>
              <a:spcAft>
                <a:spcPts val="300"/>
              </a:spcAft>
            </a:pP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нормам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толщина элементарных слоев не должна превышать 0,4 ширины </a:t>
            </a:r>
            <a:r>
              <a:rPr lang="en-US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или диаметра 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подошвы фундамента.</a:t>
            </a:r>
          </a:p>
          <a:p>
            <a:pPr indent="177800">
              <a:spcAft>
                <a:spcPts val="30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Это повышает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точность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построения эпюры </a:t>
            </a:r>
            <a:r>
              <a:rPr lang="en-US" sz="2800" b="1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zp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(эпюра распределения напряжений </a:t>
            </a:r>
            <a:r>
              <a:rPr lang="en-US" sz="2800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28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zp</a:t>
            </a:r>
            <a:r>
              <a:rPr lang="en-US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пре­делах каждого слоя - прямоугольная).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Расчет осадки </a:t>
            </a:r>
            <a:r>
              <a:rPr lang="en-US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производится по формуле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одноосного сжатия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indent="177800">
              <a:spcAft>
                <a:spcPts val="300"/>
              </a:spcAft>
            </a:pPr>
            <a:endParaRPr lang="ru-RU" sz="800" b="1" i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7800">
              <a:spcAft>
                <a:spcPts val="30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</a:t>
            </a:r>
            <a:r>
              <a:rPr lang="en-US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el-GR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β</a:t>
            </a:r>
            <a:r>
              <a:rPr lang="en-US" sz="2800" b="1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zpi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/</a:t>
            </a:r>
            <a:r>
              <a:rPr lang="en-US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indent="177800">
              <a:spcAft>
                <a:spcPts val="300"/>
              </a:spcAft>
            </a:pPr>
            <a:endParaRPr lang="ru-RU" sz="800" b="1" i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7800">
              <a:spcAft>
                <a:spcPts val="0"/>
              </a:spcAft>
            </a:pP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Ограничим сжимаемую толщу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глубиной, ниже которой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сжатием грунта можно пренебречь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(глубина, где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дополнительное давление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28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zp</a:t>
            </a:r>
            <a:r>
              <a:rPr lang="en-US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составляет 0,2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природного давления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28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zg</a:t>
            </a:r>
            <a:r>
              <a:rPr lang="en-US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или 0,1 </a:t>
            </a:r>
            <a:r>
              <a:rPr lang="en-US" sz="2800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28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zg</a:t>
            </a:r>
            <a:r>
              <a:rPr lang="en-US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случае слабых грун­тов).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8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73819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7DC007D-456B-40C6-A94A-CABF6281B064}"/>
              </a:ext>
            </a:extLst>
          </p:cNvPr>
          <p:cNvSpPr/>
          <p:nvPr/>
        </p:nvSpPr>
        <p:spPr>
          <a:xfrm>
            <a:off x="251520" y="404664"/>
            <a:ext cx="8352928" cy="637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>
              <a:spcAft>
                <a:spcPts val="0"/>
              </a:spcAft>
            </a:pP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Полную осадку основания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определяем по формуле (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как сумму осадок элементарных слоев в пределах сжимаемой толщи</a:t>
            </a:r>
            <a:endParaRPr lang="en-US" sz="2800" b="1" i="1" u="sng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0000">
              <a:spcAft>
                <a:spcPts val="0"/>
              </a:spcAft>
            </a:pPr>
            <a:r>
              <a:rPr lang="en-US" sz="1400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</a:t>
            </a:r>
          </a:p>
          <a:p>
            <a:pPr indent="360000">
              <a:spcAft>
                <a:spcPts val="0"/>
              </a:spcAft>
            </a:pP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28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800" b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el-GR" sz="2800" b="1" dirty="0">
                <a:solidFill>
                  <a:srgbClr val="663300"/>
                </a:solidFill>
                <a:effectLst/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Σ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   </a:t>
            </a:r>
            <a:r>
              <a:rPr lang="en-US" sz="2800" b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l-GR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β</a:t>
            </a:r>
            <a:r>
              <a:rPr lang="el-GR" sz="2800" b="1" dirty="0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Σ</a:t>
            </a:r>
            <a:r>
              <a:rPr lang="en-US" sz="2800" b="1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zpi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</a:p>
          <a:p>
            <a:pPr indent="360000">
              <a:spcAft>
                <a:spcPts val="0"/>
              </a:spcAft>
            </a:pPr>
            <a:endParaRPr lang="ru-RU" sz="12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00">
              <a:spcAft>
                <a:spcPts val="0"/>
              </a:spcAft>
            </a:pP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Осадку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прерывистого фундамента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учитывая распределительную способность грунта, определяют как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осадку условного сплошного ленточного фундамента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(без вычета площади пустот), ширина кото­рого равна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ширине укладываемой плиты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360000">
              <a:spcAft>
                <a:spcPts val="0"/>
              </a:spcAft>
            </a:pP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Расчет заканчивают проверкой выполнения условия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.2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b="1" i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7800">
              <a:lnSpc>
                <a:spcPct val="92000"/>
              </a:lnSpc>
              <a:spcAft>
                <a:spcPts val="300"/>
              </a:spcAft>
            </a:pPr>
            <a:r>
              <a:rPr lang="ru-RU" sz="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8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7800">
              <a:lnSpc>
                <a:spcPct val="92000"/>
              </a:lnSpc>
              <a:spcAft>
                <a:spcPts val="300"/>
              </a:spcAft>
            </a:pP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s  ≤  </a:t>
            </a:r>
            <a:r>
              <a:rPr lang="en-US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</a:t>
            </a:r>
            <a:r>
              <a:rPr lang="en-US" sz="2800" b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.2</a:t>
            </a:r>
            <a:r>
              <a:rPr lang="en-US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2800" b="1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7800">
              <a:spcAft>
                <a:spcPts val="0"/>
              </a:spcAft>
            </a:pPr>
            <a:endParaRPr lang="ru-RU" sz="8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80498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5F276D9-11EB-4076-B6EE-CA8B133AEBD6}"/>
              </a:ext>
            </a:extLst>
          </p:cNvPr>
          <p:cNvSpPr/>
          <p:nvPr/>
        </p:nvSpPr>
        <p:spPr>
          <a:xfrm>
            <a:off x="242090" y="148521"/>
            <a:ext cx="864096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620" algn="ctr">
              <a:lnSpc>
                <a:spcPct val="80000"/>
              </a:lnSpc>
              <a:spcAft>
                <a:spcPts val="0"/>
              </a:spcAft>
            </a:pPr>
            <a:r>
              <a:rPr lang="ru-RU" alt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Пример 2.2.</a:t>
            </a:r>
          </a:p>
          <a:p>
            <a:pPr indent="7620" algn="ctr">
              <a:lnSpc>
                <a:spcPct val="80000"/>
              </a:lnSpc>
              <a:spcAft>
                <a:spcPts val="0"/>
              </a:spcAft>
            </a:pPr>
            <a:endParaRPr lang="ru-RU" altLang="ru-RU" sz="8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620">
              <a:lnSpc>
                <a:spcPct val="80000"/>
              </a:lnSpc>
              <a:spcAft>
                <a:spcPts val="0"/>
              </a:spcAft>
            </a:pPr>
            <a:r>
              <a:rPr lang="ru-RU" alt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Определить осадку основания ленточного фундамента методом послойного суммирования. </a:t>
            </a:r>
            <a:r>
              <a:rPr lang="en-US" altLang="ru-RU" sz="2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ru-RU" sz="22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1,8 </a:t>
            </a:r>
            <a:r>
              <a:rPr lang="ru-RU" alt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м; </a:t>
            </a:r>
            <a:r>
              <a:rPr lang="el-GR" altLang="ru-RU" sz="2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ru-RU" altLang="ru-RU" sz="22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20,5 кН/м</a:t>
            </a:r>
            <a:r>
              <a:rPr lang="ru-RU" altLang="ru-RU" sz="2200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altLang="ru-RU" sz="2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altLang="ru-RU" sz="22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ru-RU" alt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alt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МПа; </a:t>
            </a:r>
            <a:r>
              <a:rPr lang="en-US" altLang="ru-RU" sz="2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altLang="ru-RU" sz="22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ru-RU" alt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,8 </a:t>
            </a:r>
            <a:r>
              <a:rPr lang="ru-RU" alt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м; </a:t>
            </a:r>
            <a:r>
              <a:rPr lang="el-GR" altLang="ru-RU" sz="2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ru-RU" altLang="ru-RU" sz="22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20,6 кН/м</a:t>
            </a:r>
            <a:r>
              <a:rPr lang="ru-RU" altLang="ru-RU" sz="2200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; </a:t>
            </a:r>
            <a:r>
              <a:rPr lang="ru-RU" altLang="ru-RU" sz="2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altLang="ru-RU" sz="22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ru-RU" alt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alt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alt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МПа; </a:t>
            </a:r>
            <a:r>
              <a:rPr lang="en-US" altLang="ru-RU" sz="2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ru-RU" sz="22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altLang="ru-RU" sz="2200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319,4 </a:t>
            </a:r>
            <a:r>
              <a:rPr lang="ru-RU" alt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кН/м; </a:t>
            </a:r>
            <a:r>
              <a:rPr lang="en-US" altLang="ru-RU" sz="2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1,2 </a:t>
            </a:r>
            <a:r>
              <a:rPr lang="ru-RU" alt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м; </a:t>
            </a:r>
            <a:r>
              <a:rPr lang="en-US" altLang="ru-RU" sz="2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40,2 </a:t>
            </a:r>
            <a:r>
              <a:rPr lang="ru-RU" alt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м; </a:t>
            </a:r>
            <a:endParaRPr lang="en-US" altLang="ru-RU" sz="22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620">
              <a:lnSpc>
                <a:spcPct val="80000"/>
              </a:lnSpc>
              <a:spcAft>
                <a:spcPts val="0"/>
              </a:spcAft>
            </a:pPr>
            <a:r>
              <a:rPr lang="en-US" altLang="ru-RU" sz="2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2,4 </a:t>
            </a:r>
            <a:r>
              <a:rPr lang="ru-RU" alt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  </a:t>
            </a:r>
            <a:endParaRPr lang="en-US" altLang="ru-RU" sz="2200" baseline="-250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620">
              <a:lnSpc>
                <a:spcPct val="80000"/>
              </a:lnSpc>
              <a:spcAft>
                <a:spcPts val="0"/>
              </a:spcAft>
            </a:pPr>
            <a:endParaRPr lang="ru-RU" sz="8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7620" algn="ctr">
              <a:lnSpc>
                <a:spcPct val="80000"/>
              </a:lnSpc>
              <a:spcAft>
                <a:spcPts val="0"/>
              </a:spcAft>
            </a:pPr>
            <a:r>
              <a:rPr 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2.5. Результаты расчета осадки ленточного фундамента </a:t>
            </a:r>
            <a:r>
              <a:rPr lang="en-US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2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260B1BF1-1D23-4302-A699-2247BD6A4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090" y="5502513"/>
            <a:ext cx="864096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587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58775" algn="just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результатам расчета методом послойного суммирования ожидаемая осадка </a:t>
            </a:r>
            <a:r>
              <a:rPr kumimoji="0" lang="en-US" altLang="ru-RU" sz="2000" b="0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основания ленточного фундамента составила 1.82 см. 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58775" algn="just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kumimoji="0" lang="en-US" altLang="ru-RU" sz="2000" b="0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1.82 см &lt; </a:t>
            </a:r>
            <a:r>
              <a:rPr kumimoji="0" lang="en-US" altLang="ru-RU" sz="2000" b="0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altLang="ru-RU" sz="2000" b="0" i="1" u="none" strike="noStrike" cap="none" normalizeH="0" baseline="-3000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kumimoji="0" lang="en-US" altLang="ru-RU" sz="2000" b="0" i="0" u="none" strike="noStrike" cap="none" normalizeH="0" baseline="-3000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10 см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58775" algn="just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Условия расчета основания ленточного фундамента по второй группе предельных состояний (по деформациям) выполняется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BB976B-8B63-4C70-A1D2-D58B13983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0" y="2311991"/>
            <a:ext cx="9099503" cy="320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432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951F814-2EE7-4BB3-8A05-B619185C9D8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7544" y="36677"/>
          <a:ext cx="8136904" cy="68270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8284">
                  <a:extLst>
                    <a:ext uri="{9D8B030D-6E8A-4147-A177-3AD203B41FA5}">
                      <a16:colId xmlns:a16="http://schemas.microsoft.com/office/drawing/2014/main" val="1384315648"/>
                    </a:ext>
                  </a:extLst>
                </a:gridCol>
                <a:gridCol w="1018284">
                  <a:extLst>
                    <a:ext uri="{9D8B030D-6E8A-4147-A177-3AD203B41FA5}">
                      <a16:colId xmlns:a16="http://schemas.microsoft.com/office/drawing/2014/main" val="740474959"/>
                    </a:ext>
                  </a:extLst>
                </a:gridCol>
                <a:gridCol w="1459176">
                  <a:extLst>
                    <a:ext uri="{9D8B030D-6E8A-4147-A177-3AD203B41FA5}">
                      <a16:colId xmlns:a16="http://schemas.microsoft.com/office/drawing/2014/main" val="675697776"/>
                    </a:ext>
                  </a:extLst>
                </a:gridCol>
                <a:gridCol w="781364">
                  <a:extLst>
                    <a:ext uri="{9D8B030D-6E8A-4147-A177-3AD203B41FA5}">
                      <a16:colId xmlns:a16="http://schemas.microsoft.com/office/drawing/2014/main" val="98095803"/>
                    </a:ext>
                  </a:extLst>
                </a:gridCol>
                <a:gridCol w="781364">
                  <a:extLst>
                    <a:ext uri="{9D8B030D-6E8A-4147-A177-3AD203B41FA5}">
                      <a16:colId xmlns:a16="http://schemas.microsoft.com/office/drawing/2014/main" val="3036875668"/>
                    </a:ext>
                  </a:extLst>
                </a:gridCol>
                <a:gridCol w="781364">
                  <a:extLst>
                    <a:ext uri="{9D8B030D-6E8A-4147-A177-3AD203B41FA5}">
                      <a16:colId xmlns:a16="http://schemas.microsoft.com/office/drawing/2014/main" val="2658373486"/>
                    </a:ext>
                  </a:extLst>
                </a:gridCol>
                <a:gridCol w="784502">
                  <a:extLst>
                    <a:ext uri="{9D8B030D-6E8A-4147-A177-3AD203B41FA5}">
                      <a16:colId xmlns:a16="http://schemas.microsoft.com/office/drawing/2014/main" val="2543348642"/>
                    </a:ext>
                  </a:extLst>
                </a:gridCol>
                <a:gridCol w="784502">
                  <a:extLst>
                    <a:ext uri="{9D8B030D-6E8A-4147-A177-3AD203B41FA5}">
                      <a16:colId xmlns:a16="http://schemas.microsoft.com/office/drawing/2014/main" val="3586130374"/>
                    </a:ext>
                  </a:extLst>
                </a:gridCol>
                <a:gridCol w="728064">
                  <a:extLst>
                    <a:ext uri="{9D8B030D-6E8A-4147-A177-3AD203B41FA5}">
                      <a16:colId xmlns:a16="http://schemas.microsoft.com/office/drawing/2014/main" val="406912644"/>
                    </a:ext>
                  </a:extLst>
                </a:gridCol>
              </a:tblGrid>
              <a:tr h="11314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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Коэффициент 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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фундаментов                                            Таблица 2.5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916030"/>
                  </a:ext>
                </a:extLst>
              </a:tr>
              <a:tr h="1131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круглых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прямоугольных с соотношением сторон 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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</a:t>
                      </a:r>
                      <a:r>
                        <a:rPr lang="en-US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равным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ленточных (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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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10)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915423"/>
                  </a:ext>
                </a:extLst>
              </a:tr>
              <a:tr h="2262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3408831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628686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0,949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0,960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0,972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0,975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0,976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0,977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0,977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0,977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210462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0,756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0,800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0,848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0,866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0,876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0,879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0,881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0,881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572926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0,547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0,606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0,682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0,717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0,739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0,749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0,754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0,755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829078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0,390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0,449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0,532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0,578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0,612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0,629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0,639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0,642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038679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0,285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0,336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0,463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0,505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0,530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0,545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0,550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608236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0,214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0,257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0,325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0,374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0,449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0,470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0,477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381506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0,165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0,201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0,260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0,304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0,383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0,420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230034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0,160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0,210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0,251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0,294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0,329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0,360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0,374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782786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0,106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0,173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0,209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0,250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0,285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0,319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0,337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863105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0,108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0,145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0,176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0,214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0,248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0,285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0,306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007185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0,123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0,150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0,185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0,218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0,255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0,280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708905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0,105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0,161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0,192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0,230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0,258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913325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0,113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0,141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0,170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0,208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0,239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493075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0,124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0,152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0,189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0,223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704694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0,110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0,173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0,208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659697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0,122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0,158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0,196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068071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0,110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0,145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0,185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969901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0,100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0,175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315834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0,123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0,166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580410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0,113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0,158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020289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0,105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0,150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074991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0,098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0,143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954689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61281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0,085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0,1 32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145513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0,126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970805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0,122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51101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0,049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0,069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0,117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789115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0,027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0,065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0,113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931123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0,014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0,025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0,042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0,061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0,109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674335"/>
                  </a:ext>
                </a:extLst>
              </a:tr>
              <a:tr h="11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0,018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0,023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0,031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0,040</a:t>
                      </a:r>
                      <a:endParaRPr lang="ru-RU" sz="1200" b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0,058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0,106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458495"/>
                  </a:ext>
                </a:extLst>
              </a:tr>
              <a:tr h="565745">
                <a:tc gridSpan="9">
                  <a:txBody>
                    <a:bodyPr/>
                    <a:lstStyle/>
                    <a:p>
                      <a:pPr indent="18034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spc="20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Примечани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</a:p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В таблице обозначено: </a:t>
                      </a:r>
                      <a:r>
                        <a:rPr lang="en-US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ширина или диаметр фундамента, </a:t>
                      </a:r>
                      <a:r>
                        <a:rPr lang="en-US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длина фундамента.</a:t>
                      </a:r>
                    </a:p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en-US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промежуточных значений 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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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коэффициенты 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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определяют интерполяцией.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58" marR="188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638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868612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77391F-047E-48C7-9C05-448691F341F8}"/>
              </a:ext>
            </a:extLst>
          </p:cNvPr>
          <p:cNvSpPr/>
          <p:nvPr/>
        </p:nvSpPr>
        <p:spPr>
          <a:xfrm>
            <a:off x="179512" y="404664"/>
            <a:ext cx="8460940" cy="6090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ctr">
              <a:lnSpc>
                <a:spcPct val="92000"/>
              </a:lnSpc>
              <a:spcAft>
                <a:spcPts val="0"/>
              </a:spcAft>
            </a:pP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2.5.2. Метод эквивалентного слоя</a:t>
            </a:r>
            <a:endParaRPr lang="en-US" sz="28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методе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пространствен­ная задача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расчета осадок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сводится к эквивалентной одномерной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Осадка определяется с учетом жесткости и формы подошвы фун­дамента и трех составляющих нормальных напряжений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28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28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28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предположении, что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 является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линейно деформируемым телом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Максимальную и среднюю осадки гибкого и осадку жесткого фундамента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определяем по формуле (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en-US" sz="2800" b="1" i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endParaRPr lang="ru-RU" sz="8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                                     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b="1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94249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60C78A-C807-4D51-9B83-D6B45AE18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" y="0"/>
            <a:ext cx="6169615" cy="674136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C333A30-A605-4449-A578-4C3720DA9686}"/>
              </a:ext>
            </a:extLst>
          </p:cNvPr>
          <p:cNvSpPr/>
          <p:nvPr/>
        </p:nvSpPr>
        <p:spPr>
          <a:xfrm>
            <a:off x="6184394" y="1129045"/>
            <a:ext cx="2708086" cy="3316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7000"/>
              </a:lnSpc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Рис. 2.10. Расчетная схема к определению </a:t>
            </a:r>
          </a:p>
          <a:p>
            <a:pPr>
              <a:lnSpc>
                <a:spcPct val="97000"/>
              </a:lnSpc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оса­дки основания методом эквивалентного слоя для слоис­того напластования грунтов</a:t>
            </a:r>
            <a:endParaRPr lang="ru-RU" sz="24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15020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5407691-9264-41D6-80C1-D9FED8299B8B}"/>
              </a:ext>
            </a:extLst>
          </p:cNvPr>
          <p:cNvSpPr/>
          <p:nvPr/>
        </p:nvSpPr>
        <p:spPr>
          <a:xfrm>
            <a:off x="215516" y="181957"/>
            <a:ext cx="871296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эквивалентного слоя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800" b="1" i="1" u="sng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входящую в формулу (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рассчитываем по формуле (2.23): </a:t>
            </a:r>
          </a:p>
          <a:p>
            <a:pPr indent="457200"/>
            <a:endParaRPr lang="ru-RU" sz="12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=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l-GR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(2.23)</a:t>
            </a:r>
          </a:p>
          <a:p>
            <a:pPr indent="457200"/>
            <a:endParaRPr lang="ru-RU" sz="12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l-GR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коэффициент эквивалентного слоя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определяемый по табл. 2.6 в зависимости от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коэффициента Пуассона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разных грунтов,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жесткости и соотношения сторон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загруженной площади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n=l/b; </a:t>
            </a:r>
            <a:endParaRPr lang="ru-RU" sz="2800" b="1" i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фундамента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м;</a:t>
            </a:r>
          </a:p>
          <a:p>
            <a:pPr indent="457200"/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длина фундамента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м; </a:t>
            </a:r>
          </a:p>
          <a:p>
            <a:pPr indent="457200"/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от­носительный коэффициент сжимаемости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грунта, МПа</a:t>
            </a:r>
            <a:r>
              <a:rPr lang="ru-RU" sz="2800" b="1" i="1" baseline="30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/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Осадку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слоистого основания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методом эквивалентного слоя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вычис­ляем приближенно.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310437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65407691-9264-41D6-80C1-D9FED8299B8B}"/>
                  </a:ext>
                </a:extLst>
              </p:cNvPr>
              <p:cNvSpPr/>
              <p:nvPr/>
            </p:nvSpPr>
            <p:spPr>
              <a:xfrm>
                <a:off x="215516" y="476672"/>
                <a:ext cx="8712968" cy="60631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57200"/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Вводится в расчет </a:t>
                </a:r>
                <a:r>
                  <a:rPr lang="ru-RU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средневзвешенное значение от­носительного коэффициента сжимаемости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грунта в пределах сжи­маемой толщи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800" b="1" i="1" dirty="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1" i="1" dirty="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</m:acc>
                  </m:oMath>
                </a14:m>
                <a:r>
                  <a:rPr lang="en-US" sz="2800" b="1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ru-RU" sz="2800" b="1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определяемое по формуле (2.24) </a:t>
                </a:r>
              </a:p>
              <a:p>
                <a:endParaRPr lang="ru-RU" sz="800" dirty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ru-RU" sz="28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</a:t>
                </a:r>
                <a:r>
                  <a:rPr lang="en-US" sz="28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ru-RU" sz="2800" dirty="0">
                    <a:solidFill>
                      <a:srgbClr val="6633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800" b="1" i="1" dirty="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1" i="1" dirty="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</m:acc>
                  </m:oMath>
                </a14:m>
                <a:r>
                  <a:rPr lang="en-US" sz="2800" b="1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ru-RU" sz="2800" b="1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l-GR" sz="2800" b="1" dirty="0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Σ</a:t>
                </a:r>
                <a:r>
                  <a:rPr lang="en-US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2800" b="1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  <a:r>
                  <a:rPr lang="en-US" sz="2800" b="1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  </a:t>
                </a:r>
                <a:r>
                  <a:rPr lang="en-US" sz="2800" b="1" i="1" dirty="0" err="1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sz="2800" b="1" i="1" baseline="-25000" dirty="0" err="1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800" b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ru-RU" sz="2800" b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h</a:t>
                </a:r>
                <a:r>
                  <a:rPr lang="ru-RU" sz="2800" b="1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</a:t>
                </a:r>
                <a:r>
                  <a:rPr lang="ru-RU" sz="2800" b="1" i="1" baseline="30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sz="2800" b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</a:t>
                </a:r>
                <a:r>
                  <a:rPr lang="ru-RU" sz="2800" b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(2.24) </a:t>
                </a:r>
              </a:p>
              <a:p>
                <a:endParaRPr lang="ru-RU" sz="800" b="1" dirty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457200"/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где </a:t>
                </a:r>
                <a:r>
                  <a:rPr lang="en-US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2800" b="1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</a:t>
                </a:r>
                <a:r>
                  <a:rPr lang="ru-RU" sz="2800" b="1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ru-RU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от­носительный коэффициент сжимаемости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грунта </a:t>
                </a:r>
                <a:r>
                  <a:rPr lang="en-US" sz="2800" b="1" i="1" dirty="0" err="1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</a:t>
                </a:r>
                <a:r>
                  <a:rPr lang="ru-RU" sz="2800" b="1" i="1" dirty="0" err="1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го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слоя</a:t>
                </a:r>
                <a:r>
                  <a:rPr lang="en-US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indent="457200"/>
                <a:r>
                  <a:rPr lang="en-US" sz="2800" b="1" i="1" dirty="0" err="1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sz="2800" b="1" i="1" baseline="-25000" dirty="0" err="1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800" b="1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ru-RU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расстояние от середины </a:t>
                </a:r>
                <a:r>
                  <a:rPr lang="en-US" sz="2800" b="1" i="1" u="sng" dirty="0" err="1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ru-RU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</a:t>
                </a:r>
                <a:r>
                  <a:rPr lang="ru-RU" sz="2800" b="1" i="1" u="sng" dirty="0" err="1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го</a:t>
                </a:r>
                <a:r>
                  <a:rPr lang="ru-RU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слоя до глубины 2</a:t>
                </a:r>
                <a:r>
                  <a:rPr lang="en-US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ru-RU" sz="2800" b="1" i="1" u="sng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</a:t>
                </a:r>
                <a:r>
                  <a:rPr lang="ru-RU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indent="457200"/>
                <a:r>
                  <a:rPr lang="ru-RU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Осадку фундамента методом эквивалентного слоя на слоистом основании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рассчитывают по формуле (2.25).</a:t>
                </a:r>
              </a:p>
              <a:p>
                <a:endParaRPr lang="ru-RU" sz="800" dirty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ru-RU" sz="2800" b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</a:t>
                </a:r>
                <a:r>
                  <a:rPr lang="en-US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</a:t>
                </a:r>
                <a:r>
                  <a:rPr lang="ru-RU" sz="2800" b="1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ru-RU" sz="2800" b="1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800" b="1" i="1" dirty="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1" i="1" dirty="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</m:acc>
                  </m:oMath>
                </a14:m>
                <a:r>
                  <a:rPr lang="en-US" sz="2800" b="1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                                           </a:t>
                </a:r>
                <a:r>
                  <a:rPr lang="ru-RU" sz="2800" b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b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sz="2800" b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2800" b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sz="2800" b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5)</a:t>
                </a:r>
              </a:p>
            </p:txBody>
          </p:sp>
        </mc:Choice>
        <mc:Fallback xmlns="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65407691-9264-41D6-80C1-D9FED8299B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16" y="476672"/>
                <a:ext cx="8712968" cy="6063198"/>
              </a:xfrm>
              <a:prstGeom prst="rect">
                <a:avLst/>
              </a:prstGeom>
              <a:blipFill>
                <a:blip r:embed="rId3"/>
                <a:stretch>
                  <a:fillRect l="-1399" t="-1005" r="-2238" b="-18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020265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D36BDE-4E9F-49D2-9F96-E29DEADDF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9040969" cy="367240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F738AD5-1630-48B3-A123-A984CE767AC3}"/>
              </a:ext>
            </a:extLst>
          </p:cNvPr>
          <p:cNvSpPr/>
          <p:nvPr/>
        </p:nvSpPr>
        <p:spPr>
          <a:xfrm>
            <a:off x="318724" y="764704"/>
            <a:ext cx="8403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2.6. Значения коэффициента эквивалентного слоя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l-GR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9299231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7597897-743A-4955-A186-89693581E750}"/>
              </a:ext>
            </a:extLst>
          </p:cNvPr>
          <p:cNvSpPr/>
          <p:nvPr/>
        </p:nvSpPr>
        <p:spPr>
          <a:xfrm>
            <a:off x="359532" y="260648"/>
            <a:ext cx="8424936" cy="6286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эквивалентного слоя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существенно упрощает расчет осадок фундаментов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57200"/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целесообразно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этот метод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применять в расчетах фундаментов площадью до 20...30 м</a:t>
            </a:r>
            <a:r>
              <a:rPr lang="ru-RU" sz="2800" b="1" i="1" u="sng" baseline="30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однородных или слоистых напластованиях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которых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сжимаемость отдельных слоев мало отличается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друг от друга, а также в случае слабых грунтов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aseline="-250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7800" algn="ctr">
              <a:spcAft>
                <a:spcPts val="0"/>
              </a:spcAft>
            </a:pP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Пример </a:t>
            </a:r>
            <a:r>
              <a:rPr lang="en-US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.3 </a:t>
            </a:r>
            <a:endParaRPr lang="en-US" sz="2800" b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7800" algn="just">
              <a:spcAft>
                <a:spcPts val="0"/>
              </a:spcAft>
            </a:pPr>
            <a:endParaRPr lang="en-US" sz="105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68000"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Определить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методом элементарного суммирования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стабилизиро­ванную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осадку</a:t>
            </a:r>
            <a:r>
              <a:rPr lang="en-US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ленточного сборного фундамента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рассмотренного в примере 2.1.</a:t>
            </a:r>
            <a:endParaRPr lang="ru-RU" sz="28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409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E29B95-80F9-43A2-8593-40464EB74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8999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0A5D53B-F834-47A8-919E-54D76DC2936C}"/>
              </a:ext>
            </a:extLst>
          </p:cNvPr>
          <p:cNvSpPr/>
          <p:nvPr/>
        </p:nvSpPr>
        <p:spPr>
          <a:xfrm>
            <a:off x="251520" y="151179"/>
            <a:ext cx="864096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8000">
              <a:spcAft>
                <a:spcPts val="0"/>
              </a:spcAft>
            </a:pP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Ширина фундамента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 =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1.4 м.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глубина заложения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 =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1,7 м (см. рис. 2.7),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среднее давление под подошвой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290 кПа. Данные о строительной площадке и свойствах грунтов приведены в примере 2.1 и литологической колонке на рис. 2.11.</a:t>
            </a:r>
          </a:p>
          <a:p>
            <a:pPr indent="468000">
              <a:spcAft>
                <a:spcPts val="0"/>
              </a:spcAft>
            </a:pP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Дополнительное давление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 грунт определено в примере 2.1 и составляло р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258 кПа.</a:t>
            </a:r>
          </a:p>
          <a:p>
            <a:pPr indent="468000"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Вычисляем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ординаты эпюры природного давления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zg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 формуле </a:t>
            </a:r>
            <a:r>
              <a:rPr lang="en-US" sz="2800" b="1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zg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 z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вспомо­гательной эпюры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0,2</a:t>
            </a:r>
            <a:r>
              <a:rPr lang="en-US" sz="2800" b="1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zg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необходимой для определения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глубины расположения нижней границы снимаемой толщи грунта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indent="468000"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поверхности земли при совпадении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планировочной отметки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DL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с отметкой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природного рельефа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cap="small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i="1" cap="small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NL</a:t>
            </a:r>
            <a:r>
              <a:rPr lang="ru-RU" sz="2800" b="1" i="1" cap="small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2800" b="1" i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49935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763BDF-49C8-4A86-869A-88FBE0298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2" y="0"/>
            <a:ext cx="6459557" cy="616530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C0AC964-4B16-482C-81D7-61342232763A}"/>
              </a:ext>
            </a:extLst>
          </p:cNvPr>
          <p:cNvSpPr/>
          <p:nvPr/>
        </p:nvSpPr>
        <p:spPr>
          <a:xfrm>
            <a:off x="611560" y="6165304"/>
            <a:ext cx="7272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Рис. 2.7. Расчетная схема к примеру 2.1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8920916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89E9D35A-04F4-4C71-9AFA-C9329A7E740E}"/>
                  </a:ext>
                </a:extLst>
              </p:cNvPr>
              <p:cNvSpPr/>
              <p:nvPr/>
            </p:nvSpPr>
            <p:spPr>
              <a:xfrm>
                <a:off x="215516" y="404664"/>
                <a:ext cx="8712968" cy="62863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177800">
                  <a:spcAft>
                    <a:spcPts val="300"/>
                  </a:spcAft>
                </a:pPr>
                <a:r>
                  <a:rPr lang="ru-RU" sz="2800" i="1" dirty="0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  </a:t>
                </a:r>
                <a:r>
                  <a:rPr lang="en-US" sz="2800" i="1" dirty="0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s</a:t>
                </a:r>
                <a:r>
                  <a:rPr lang="ru-RU" sz="2800" i="1" baseline="30000" dirty="0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о</a:t>
                </a:r>
                <a:r>
                  <a:rPr lang="en-US" sz="2800" i="1" baseline="-25000" dirty="0" err="1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zg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=  0;   0,2</a:t>
                </a:r>
                <a:r>
                  <a:rPr lang="en-US" sz="2800" i="1" dirty="0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s</a:t>
                </a:r>
                <a:r>
                  <a:rPr lang="ru-RU" sz="2800" i="1" baseline="30000" dirty="0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о</a:t>
                </a:r>
                <a:r>
                  <a:rPr lang="en-US" sz="2800" i="1" baseline="-25000" dirty="0" err="1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zg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=  0;</a:t>
                </a:r>
              </a:p>
              <a:p>
                <a:pPr indent="177800">
                  <a:spcAft>
                    <a:spcPts val="300"/>
                  </a:spcAft>
                </a:pP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на контакте </a:t>
                </a:r>
                <a:r>
                  <a:rPr lang="en-US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I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и II слоев (глубина 0,4 м)</a:t>
                </a:r>
                <a:endParaRPr lang="en-US" sz="2800" b="1" i="1" dirty="0">
                  <a:solidFill>
                    <a:srgbClr val="6633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68300" indent="177800">
                  <a:spcAft>
                    <a:spcPts val="300"/>
                  </a:spcAft>
                </a:pPr>
                <a:r>
                  <a:rPr lang="en-US" sz="2800" i="1" dirty="0" err="1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s</a:t>
                </a:r>
                <a:r>
                  <a:rPr lang="en-US" sz="2800" i="1" baseline="30000" dirty="0" err="1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I</a:t>
                </a:r>
                <a:r>
                  <a:rPr lang="en-US" sz="2800" i="1" baseline="-25000" dirty="0" err="1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zg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= 17</a:t>
                </a:r>
                <a:r>
                  <a:rPr lang="en-US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×</a:t>
                </a:r>
                <a:r>
                  <a:rPr lang="en-US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0,4</a:t>
                </a:r>
                <a:r>
                  <a:rPr lang="en-US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7,0 кПа; </a:t>
                </a:r>
                <a:r>
                  <a:rPr lang="en-US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0,2</a:t>
                </a:r>
                <a:r>
                  <a:rPr lang="en-US" sz="2800" i="1" dirty="0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s</a:t>
                </a:r>
                <a:r>
                  <a:rPr lang="en-US" sz="2800" i="1" baseline="30000" dirty="0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I</a:t>
                </a:r>
                <a:r>
                  <a:rPr lang="en-US" sz="2800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zg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</a:t>
                </a:r>
                <a:r>
                  <a:rPr lang="en-US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,4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кПа;</a:t>
                </a:r>
              </a:p>
              <a:p>
                <a:pPr indent="177800">
                  <a:spcAft>
                    <a:spcPts val="300"/>
                  </a:spcAft>
                </a:pP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на контакте II и </a:t>
                </a:r>
                <a:r>
                  <a:rPr lang="en-US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III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слоев (глубина 2,9 м)</a:t>
                </a:r>
                <a:endParaRPr lang="en-US" sz="2800" b="1" i="1" dirty="0">
                  <a:solidFill>
                    <a:srgbClr val="6633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indent="177800">
                  <a:spcAft>
                    <a:spcPts val="300"/>
                  </a:spcAft>
                </a:pPr>
                <a:r>
                  <a:rPr lang="en-US" sz="2800" i="1" dirty="0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 </a:t>
                </a:r>
                <a:r>
                  <a:rPr lang="en-US" sz="2800" i="1" dirty="0" err="1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s</a:t>
                </a:r>
                <a:r>
                  <a:rPr lang="en-US" sz="2800" i="1" baseline="30000" dirty="0" err="1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II</a:t>
                </a:r>
                <a:r>
                  <a:rPr lang="en-US" sz="2800" i="1" baseline="-25000" dirty="0" err="1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zg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= </a:t>
                </a:r>
                <a:r>
                  <a:rPr lang="en-US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7 + 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</a:t>
                </a:r>
                <a:r>
                  <a:rPr lang="en-US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9,1 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×</a:t>
                </a:r>
                <a:r>
                  <a:rPr lang="en-US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2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</a:t>
                </a:r>
                <a:r>
                  <a:rPr lang="en-US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663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55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кПа; </a:t>
                </a:r>
                <a:r>
                  <a:rPr lang="en-US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0,2</a:t>
                </a:r>
                <a:r>
                  <a:rPr lang="en-US" sz="2800" i="1" dirty="0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s</a:t>
                </a:r>
                <a:r>
                  <a:rPr lang="en-US" sz="2800" i="1" baseline="30000" dirty="0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II</a:t>
                </a:r>
                <a:r>
                  <a:rPr lang="en-US" sz="2800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zg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</a:t>
                </a:r>
                <a:r>
                  <a:rPr lang="en-US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кПа;</a:t>
                </a:r>
              </a:p>
              <a:p>
                <a:r>
                  <a:rPr lang="en-US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 контакте III и IV слоев (глубина 5,5 м)</a:t>
                </a:r>
                <a:endParaRPr lang="en-US" sz="2800" b="1" i="1" dirty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i="1" dirty="0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 </a:t>
                </a:r>
                <a:r>
                  <a:rPr lang="en-US" sz="2800" i="1" dirty="0" err="1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s</a:t>
                </a:r>
                <a:r>
                  <a:rPr lang="en-US" sz="2800" i="1" baseline="30000" dirty="0" err="1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III</a:t>
                </a:r>
                <a:r>
                  <a:rPr lang="en-US" sz="2800" i="1" baseline="-25000" dirty="0" err="1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zg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= </a:t>
                </a:r>
                <a:r>
                  <a:rPr lang="en-US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55 + 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</a:t>
                </a:r>
                <a:r>
                  <a:rPr lang="en-US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8,4 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×</a:t>
                </a:r>
                <a:r>
                  <a:rPr lang="en-US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2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</a:t>
                </a:r>
                <a:r>
                  <a:rPr lang="en-US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6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103 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кПа; </a:t>
                </a:r>
                <a:r>
                  <a:rPr lang="en-US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0,2</a:t>
                </a:r>
                <a:r>
                  <a:rPr lang="en-US" sz="2800" i="1" dirty="0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s</a:t>
                </a:r>
                <a:r>
                  <a:rPr lang="en-US" sz="2800" i="1" baseline="30000" dirty="0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III</a:t>
                </a:r>
                <a:r>
                  <a:rPr lang="en-US" sz="2800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zg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=21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кПа;</a:t>
                </a:r>
              </a:p>
              <a:p>
                <a:pPr lvl="0"/>
                <a:r>
                  <a:rPr lang="en-US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IY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слой грунта (супесь) расположен </a:t>
                </a:r>
                <a:r>
                  <a:rPr lang="ru-RU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ниже уровня подземных вод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Удельный вес супеси </a:t>
                </a:r>
                <a:r>
                  <a:rPr lang="ru-RU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 учетом взвешивающего действия воды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определяем по формуле</a:t>
                </a:r>
                <a:endParaRPr lang="en-US" sz="2800" b="1" i="1" dirty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/>
                <a:r>
                  <a:rPr lang="ru-RU" sz="8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800" dirty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/>
                <a:r>
                  <a:rPr lang="en-US" sz="28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                     </a:t>
                </a:r>
                <a:r>
                  <a:rPr lang="ru-RU" sz="28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</a:t>
                </a:r>
                <a:r>
                  <a:rPr lang="en-US" sz="2800" i="1" baseline="-25000" dirty="0" err="1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sb</a:t>
                </a:r>
                <a:r>
                  <a:rPr lang="en-US" sz="2800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ru-RU" sz="28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</a:t>
                </a:r>
                <a:r>
                  <a:rPr lang="en-US" sz="2800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 </a:t>
                </a:r>
                <a:r>
                  <a:rPr lang="ru-RU" sz="28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ru-RU" sz="28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</a:t>
                </a:r>
                <a:r>
                  <a:rPr lang="en-US" sz="2800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 </a:t>
                </a:r>
                <a:r>
                  <a:rPr lang="ru-RU" sz="28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)/(1+е),</a:t>
                </a:r>
                <a:r>
                  <a:rPr lang="en-US" sz="28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0"/>
                <a:endParaRPr lang="en-US" sz="1000" i="1" dirty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/>
                <a:endParaRPr lang="en-US" sz="800" i="1" dirty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/>
                <a:r>
                  <a:rPr lang="en-US" sz="28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  </a:t>
                </a:r>
                <a:r>
                  <a:rPr lang="ru-RU" sz="28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</a:t>
                </a:r>
                <a:r>
                  <a:rPr lang="en-US" sz="2800" i="1" baseline="-25000" dirty="0" err="1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sb</a:t>
                </a:r>
                <a:r>
                  <a:rPr lang="en-US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=(27,5</a:t>
                </a:r>
                <a:r>
                  <a:rPr lang="en-US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)/(1</a:t>
                </a:r>
                <a:r>
                  <a:rPr lang="en-US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0,57) </a:t>
                </a:r>
                <a:r>
                  <a:rPr lang="en-US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11,2 кН/м</a:t>
                </a:r>
                <a:r>
                  <a:rPr lang="en-US" sz="2800" baseline="30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endParaRPr lang="ru-RU" sz="2800" dirty="0">
                  <a:solidFill>
                    <a:srgbClr val="6633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89E9D35A-04F4-4C71-9AFA-C9329A7E74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16" y="404664"/>
                <a:ext cx="8712968" cy="6286336"/>
              </a:xfrm>
              <a:prstGeom prst="rect">
                <a:avLst/>
              </a:prstGeom>
              <a:blipFill>
                <a:blip r:embed="rId3"/>
                <a:stretch>
                  <a:fillRect l="-1399" t="-1260" b="-17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699391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89E9D35A-04F4-4C71-9AFA-C9329A7E740E}"/>
                  </a:ext>
                </a:extLst>
              </p:cNvPr>
              <p:cNvSpPr/>
              <p:nvPr/>
            </p:nvSpPr>
            <p:spPr>
              <a:xfrm>
                <a:off x="251520" y="332656"/>
                <a:ext cx="8640960" cy="61324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177800">
                  <a:spcAft>
                    <a:spcPts val="300"/>
                  </a:spcAft>
                </a:pPr>
                <a:r>
                  <a:rPr lang="en-US" sz="30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Y </a:t>
                </a:r>
                <a:r>
                  <a:rPr lang="ru-RU" sz="30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слой грунта (глина полутвердая) является </a:t>
                </a:r>
                <a:r>
                  <a:rPr lang="ru-RU" sz="30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водоупором</a:t>
                </a:r>
                <a:r>
                  <a:rPr lang="ru-RU" sz="30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30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ru-RU" sz="30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Тогда природное давление грунта </a:t>
                </a:r>
                <a:r>
                  <a:rPr lang="ru-RU" sz="30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 контакте</a:t>
                </a:r>
                <a:r>
                  <a:rPr lang="ru-RU" sz="30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IV и V слоев (глубина 10,2 м): </a:t>
                </a:r>
                <a:endParaRPr lang="en-US" sz="3000" b="1" i="1" dirty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0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ru-RU" sz="30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 учетом </a:t>
                </a:r>
                <a:r>
                  <a:rPr lang="ru-RU" sz="30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взвешивающего действия воды</a:t>
                </a:r>
                <a:endParaRPr lang="en-US" sz="3000" b="1" i="1" u="sng" dirty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000" i="1" dirty="0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s</a:t>
                </a:r>
                <a:r>
                  <a:rPr lang="en-US" sz="3000" i="1" baseline="30000" dirty="0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IV</a:t>
                </a:r>
                <a:r>
                  <a:rPr lang="en-US" sz="3000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zg,1</a:t>
                </a:r>
                <a:r>
                  <a:rPr lang="ru-RU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= </a:t>
                </a:r>
                <a:r>
                  <a:rPr lang="en-US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103 + </a:t>
                </a:r>
                <a:r>
                  <a:rPr lang="ru-RU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</a:t>
                </a:r>
                <a:r>
                  <a:rPr lang="en-US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1,2 </a:t>
                </a:r>
                <a:r>
                  <a:rPr lang="ru-RU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×</a:t>
                </a:r>
                <a:r>
                  <a:rPr lang="en-US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4</a:t>
                </a:r>
                <a:r>
                  <a:rPr lang="ru-RU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</a:t>
                </a:r>
                <a:r>
                  <a:rPr lang="en-US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157 </a:t>
                </a:r>
                <a:r>
                  <a:rPr lang="ru-RU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кПа; </a:t>
                </a:r>
                <a:r>
                  <a:rPr lang="en-US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0,2</a:t>
                </a:r>
                <a:r>
                  <a:rPr lang="en-US" sz="3000" i="1" dirty="0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s</a:t>
                </a:r>
                <a:r>
                  <a:rPr lang="en-US" sz="3000" i="1" baseline="30000" dirty="0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IV</a:t>
                </a:r>
                <a:r>
                  <a:rPr lang="en-US" sz="3000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zg,1</a:t>
                </a:r>
                <a:r>
                  <a:rPr lang="ru-RU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=31</a:t>
                </a:r>
                <a:r>
                  <a:rPr lang="ru-RU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кПа;</a:t>
                </a:r>
              </a:p>
              <a:p>
                <a:r>
                  <a:rPr lang="en-US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ru-RU" sz="30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без учета взвешивающего действия воды</a:t>
                </a:r>
                <a:endParaRPr lang="en-US" sz="3000" b="1" i="1" dirty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000" i="1" dirty="0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  s</a:t>
                </a:r>
                <a:r>
                  <a:rPr lang="en-US" sz="3000" i="1" baseline="30000" dirty="0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IV</a:t>
                </a:r>
                <a:r>
                  <a:rPr lang="en-US" sz="3000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zg,2</a:t>
                </a:r>
                <a:r>
                  <a:rPr lang="ru-RU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= </a:t>
                </a:r>
                <a:r>
                  <a:rPr lang="en-US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103 + 21 </a:t>
                </a:r>
                <a:r>
                  <a:rPr lang="ru-RU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×</a:t>
                </a:r>
                <a:r>
                  <a:rPr lang="en-US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4</a:t>
                </a:r>
                <a:r>
                  <a:rPr lang="ru-RU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</a:t>
                </a:r>
                <a:r>
                  <a:rPr lang="en-US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204 </a:t>
                </a:r>
                <a:r>
                  <a:rPr lang="ru-RU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кПа; </a:t>
                </a:r>
                <a:r>
                  <a:rPr lang="en-US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0,2</a:t>
                </a:r>
                <a:r>
                  <a:rPr lang="en-US" sz="3000" i="1" dirty="0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s</a:t>
                </a:r>
                <a:r>
                  <a:rPr lang="en-US" sz="3000" i="1" baseline="30000" dirty="0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IV</a:t>
                </a:r>
                <a:r>
                  <a:rPr lang="en-US" sz="3000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zg,2</a:t>
                </a:r>
                <a:r>
                  <a:rPr lang="ru-RU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=41</a:t>
                </a:r>
                <a:r>
                  <a:rPr lang="ru-RU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кПа;</a:t>
                </a:r>
              </a:p>
              <a:p>
                <a:r>
                  <a:rPr lang="en-US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ru-RU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0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 V слое на глубине 12 м</a:t>
                </a:r>
                <a:r>
                  <a:rPr lang="ru-RU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  <a:p>
                <a:r>
                  <a:rPr lang="ru-RU" sz="3000" i="1" dirty="0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  </a:t>
                </a:r>
                <a:r>
                  <a:rPr lang="en-US" sz="3000" i="1" dirty="0" err="1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s</a:t>
                </a:r>
                <a:r>
                  <a:rPr lang="en-US" sz="3000" i="1" baseline="30000" dirty="0" err="1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V</a:t>
                </a:r>
                <a:r>
                  <a:rPr lang="en-US" sz="3000" i="1" baseline="-25000" dirty="0" err="1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zg</a:t>
                </a:r>
                <a:r>
                  <a:rPr lang="ru-RU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= 204</a:t>
                </a:r>
                <a:r>
                  <a:rPr lang="en-US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+ 2</a:t>
                </a:r>
                <a:r>
                  <a:rPr lang="ru-RU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0</a:t>
                </a:r>
                <a:r>
                  <a:rPr lang="en-US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×</a:t>
                </a:r>
                <a:r>
                  <a:rPr lang="en-US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1,</a:t>
                </a:r>
                <a:r>
                  <a:rPr lang="en-US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24</a:t>
                </a:r>
                <a:r>
                  <a:rPr lang="ru-RU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0</a:t>
                </a:r>
                <a:r>
                  <a:rPr lang="en-US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кПа; </a:t>
                </a:r>
                <a:r>
                  <a:rPr lang="en-US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0,2</a:t>
                </a:r>
                <a:r>
                  <a:rPr lang="en-US" sz="3000" i="1" dirty="0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s</a:t>
                </a:r>
                <a:r>
                  <a:rPr lang="en-US" sz="3000" i="1" baseline="30000" dirty="0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V</a:t>
                </a:r>
                <a:r>
                  <a:rPr lang="en-US" sz="3000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zg</a:t>
                </a:r>
                <a:r>
                  <a:rPr lang="ru-RU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=4</a:t>
                </a:r>
                <a:r>
                  <a:rPr lang="ru-RU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8 кПа;</a:t>
                </a:r>
                <a:endParaRPr lang="ru-RU" sz="3000" b="1" i="1" u="sng" dirty="0">
                  <a:solidFill>
                    <a:srgbClr val="6633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89E9D35A-04F4-4C71-9AFA-C9329A7E74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332656"/>
                <a:ext cx="8640960" cy="6132448"/>
              </a:xfrm>
              <a:prstGeom prst="rect">
                <a:avLst/>
              </a:prstGeom>
              <a:blipFill>
                <a:blip r:embed="rId3"/>
                <a:stretch>
                  <a:fillRect l="-1622" t="-1292" r="-1058" b="-21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997535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3C260C9-2B98-495F-811F-DB01EA4E841F}"/>
              </a:ext>
            </a:extLst>
          </p:cNvPr>
          <p:cNvSpPr/>
          <p:nvPr/>
        </p:nvSpPr>
        <p:spPr>
          <a:xfrm>
            <a:off x="179512" y="404664"/>
            <a:ext cx="8712968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Полученные значения </a:t>
            </a:r>
            <a:r>
              <a:rPr lang="ru-RU" sz="30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ординат эпюры природного давления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30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zg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30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вспомогатель­ной эпюры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0,2</a:t>
            </a:r>
            <a:r>
              <a:rPr lang="en-US" sz="3000" b="1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30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zg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наносим на геологический разрез (рис. 2.8).</a:t>
            </a:r>
          </a:p>
          <a:p>
            <a:pPr indent="457200"/>
            <a:r>
              <a:rPr lang="ru-RU" sz="30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Ординаты эпюры дополнительного давления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30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определяем по формуле </a:t>
            </a:r>
            <a:r>
              <a:rPr lang="en-US" sz="3000" b="1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30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zp</a:t>
            </a:r>
            <a:r>
              <a:rPr lang="ru-RU" sz="30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0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0 .</a:t>
            </a:r>
          </a:p>
          <a:p>
            <a:pPr indent="457200"/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 </a:t>
            </a:r>
            <a:r>
              <a:rPr lang="el-GR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находим по табл. 2.5 при п 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10. Результаты расчета приведены в табл. 10.3.</a:t>
            </a:r>
          </a:p>
          <a:p>
            <a:pPr indent="457200"/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Полученные </a:t>
            </a:r>
            <a:r>
              <a:rPr lang="ru-RU" sz="30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 ординат эпюры наносим на геологический разрез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000" b="1" i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sz="30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точке пересечения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эпюры дополнительных давлений со вспомогательной эпюрой находим </a:t>
            </a:r>
            <a:r>
              <a:rPr lang="ru-RU" sz="30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нижнюю границу сжимаемой толщи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Н = 7,84 м.</a:t>
            </a:r>
            <a:endParaRPr lang="ru-RU" sz="3000" b="1" i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85610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D73D6B-06DA-4995-A866-369E1436ADF0}"/>
              </a:ext>
            </a:extLst>
          </p:cNvPr>
          <p:cNvSpPr/>
          <p:nvPr/>
        </p:nvSpPr>
        <p:spPr>
          <a:xfrm>
            <a:off x="539552" y="20786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2.7. </a:t>
            </a:r>
            <a:r>
              <a:rPr lang="ru-RU" sz="2400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ординат эпюры дополнительных давлений (к примеру 2.3)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24A6B2-F389-4506-BB1B-A4E7F082C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94816"/>
            <a:ext cx="7056784" cy="60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9611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C2656E-E99C-41B0-AE11-EF6F82AE4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29"/>
            <a:ext cx="7010053" cy="642321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B378EF4-7689-4654-A046-13490A56D17B}"/>
              </a:ext>
            </a:extLst>
          </p:cNvPr>
          <p:cNvSpPr/>
          <p:nvPr/>
        </p:nvSpPr>
        <p:spPr>
          <a:xfrm>
            <a:off x="5004048" y="108201"/>
            <a:ext cx="4345757" cy="1698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7000"/>
              </a:lnSpc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Рис. 2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.8.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Схема к расчету осадки основания и  фундамента методом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послойного (элементарного) суммирования (пример 2.3)</a:t>
            </a:r>
            <a:endParaRPr lang="ru-RU" sz="24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82061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191521B-A06A-44E3-B6F2-FC00848B3F13}"/>
              </a:ext>
            </a:extLst>
          </p:cNvPr>
          <p:cNvSpPr/>
          <p:nvPr/>
        </p:nvSpPr>
        <p:spPr>
          <a:xfrm>
            <a:off x="179512" y="0"/>
            <a:ext cx="84969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Определяем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осадку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 слоя грунта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основания по формуле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en-US" sz="2800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8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en-US" sz="2800" i="1" dirty="0" err="1">
                <a:solidFill>
                  <a:srgbClr val="663300"/>
                </a:solidFill>
                <a:latin typeface="GreekC" panose="00000400000000000000" pitchFamily="2" charset="0"/>
                <a:ea typeface="Times New Roman" panose="02020603050405020304" pitchFamily="18" charset="0"/>
                <a:cs typeface="GreekC" panose="00000400000000000000" pitchFamily="2" charset="0"/>
              </a:rPr>
              <a:t>s</a:t>
            </a:r>
            <a:r>
              <a:rPr lang="en-US" sz="28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zpi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</a:t>
            </a:r>
            <a:r>
              <a:rPr lang="en-US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l-GR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β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2800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28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8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B2CB23-5917-437E-B51A-CDD30FB5E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8689497" cy="410445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C50D70F-3922-4B27-9A76-31312CE56D37}"/>
              </a:ext>
            </a:extLst>
          </p:cNvPr>
          <p:cNvSpPr/>
          <p:nvPr/>
        </p:nvSpPr>
        <p:spPr>
          <a:xfrm>
            <a:off x="971600" y="5615310"/>
            <a:ext cx="7200800" cy="1064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17500" algn="just">
              <a:lnSpc>
                <a:spcPct val="97000"/>
              </a:lnSpc>
              <a:spcAft>
                <a:spcPts val="600"/>
              </a:spcAft>
            </a:pPr>
            <a:r>
              <a:rPr lang="en-US" sz="3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</a:t>
            </a:r>
            <a:r>
              <a:rPr lang="ru-RU" sz="30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Полная осадка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фундамента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</a:t>
            </a:r>
            <a:endParaRPr lang="ru-RU" sz="3000" b="1" i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17500" algn="just">
              <a:lnSpc>
                <a:spcPct val="97000"/>
              </a:lnSpc>
              <a:spcAft>
                <a:spcPts val="900"/>
              </a:spcAft>
            </a:pPr>
            <a:r>
              <a:rPr lang="en-US" sz="3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  <a:r>
              <a:rPr lang="en-US" sz="30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 </a:t>
            </a: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US" sz="3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0,83 +1,35+0,57=2,75 см.</a:t>
            </a:r>
            <a:endParaRPr lang="ru-RU" sz="30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16288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62246B0-0904-4D39-9E03-D601AD09B8BD}"/>
              </a:ext>
            </a:extLst>
          </p:cNvPr>
          <p:cNvGraphicFramePr>
            <a:graphicFrameLocks noGrp="1"/>
          </p:cNvGraphicFramePr>
          <p:nvPr/>
        </p:nvGraphicFramePr>
        <p:xfrm>
          <a:off x="107504" y="1486805"/>
          <a:ext cx="9036496" cy="48901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96544">
                  <a:extLst>
                    <a:ext uri="{9D8B030D-6E8A-4147-A177-3AD203B41FA5}">
                      <a16:colId xmlns:a16="http://schemas.microsoft.com/office/drawing/2014/main" val="2611515353"/>
                    </a:ext>
                  </a:extLst>
                </a:gridCol>
                <a:gridCol w="1486836">
                  <a:extLst>
                    <a:ext uri="{9D8B030D-6E8A-4147-A177-3AD203B41FA5}">
                      <a16:colId xmlns:a16="http://schemas.microsoft.com/office/drawing/2014/main" val="117670728"/>
                    </a:ext>
                  </a:extLst>
                </a:gridCol>
                <a:gridCol w="673404">
                  <a:extLst>
                    <a:ext uri="{9D8B030D-6E8A-4147-A177-3AD203B41FA5}">
                      <a16:colId xmlns:a16="http://schemas.microsoft.com/office/drawing/2014/main" val="1822542814"/>
                    </a:ext>
                  </a:extLst>
                </a:gridCol>
                <a:gridCol w="1979712">
                  <a:extLst>
                    <a:ext uri="{9D8B030D-6E8A-4147-A177-3AD203B41FA5}">
                      <a16:colId xmlns:a16="http://schemas.microsoft.com/office/drawing/2014/main" val="1599601387"/>
                    </a:ext>
                  </a:extLst>
                </a:gridCol>
              </a:tblGrid>
              <a:tr h="17494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Сооружения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Предельные деформации основания фундаментом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916887"/>
                  </a:ext>
                </a:extLst>
              </a:tr>
              <a:tr h="10496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Относительная разность осадок (</a:t>
                      </a: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400" b="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Крен </a:t>
                      </a: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400" b="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Максимальная            или средняя                осадка, 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см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150441"/>
                  </a:ext>
                </a:extLst>
              </a:tr>
              <a:tr h="3498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Производственные и гражданские одноэтажные и многоэтажные здания с полным каркасом: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599966"/>
                  </a:ext>
                </a:extLst>
              </a:tr>
              <a:tr h="174947"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железобетонным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0,002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816288"/>
                  </a:ext>
                </a:extLst>
              </a:tr>
              <a:tr h="524842"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 же, с устройством железобетонных поясов или монолитных перекрытий, а также здания монолитной конструкции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0,003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455151"/>
                  </a:ext>
                </a:extLst>
              </a:tr>
              <a:tr h="174947"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стальным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824674"/>
                  </a:ext>
                </a:extLst>
              </a:tr>
              <a:tr h="174947"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 же, с устройством железобетонных поясов или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083688"/>
                  </a:ext>
                </a:extLst>
              </a:tr>
              <a:tr h="174947"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монолитных перекрытии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525885"/>
                  </a:ext>
                </a:extLst>
              </a:tr>
              <a:tr h="3498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Здания и сооружения, в конструкциях которых не возникают усилия от неравномерных осадок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0,006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893965"/>
                  </a:ext>
                </a:extLst>
              </a:tr>
              <a:tr h="1749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Многоэтажные бескаркасные здания с несущими стенами из: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974802"/>
                  </a:ext>
                </a:extLst>
              </a:tr>
              <a:tr h="174947"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крупных панелей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0,0016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962861"/>
                  </a:ext>
                </a:extLst>
              </a:tr>
              <a:tr h="174947"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крупных блоков или кирпичной кладки без армирования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0,0020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409808"/>
                  </a:ext>
                </a:extLst>
              </a:tr>
              <a:tr h="524842"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 же, с армированием, в том числе с устройством железобетонных поясов или монолитных перекрытий, а также здания монолитной конструкции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0,0024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194863"/>
                  </a:ext>
                </a:extLst>
              </a:tr>
            </a:tbl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34E96D07-CA18-4479-B2A8-9D74B68178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16417" y="1772817"/>
          <a:ext cx="504055" cy="434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0" name="Уравнение" r:id="rId4" imgW="279279" imgH="241195" progId="Equation.3">
                  <p:embed/>
                </p:oleObj>
              </mc:Choice>
              <mc:Fallback>
                <p:oleObj name="Уравнение" r:id="rId4" imgW="279279" imgH="241195" progId="Equation.3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34E96D07-CA18-4479-B2A8-9D74B68178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6417" y="1772817"/>
                        <a:ext cx="504055" cy="43453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F11436B-4489-412D-8F07-BE9D8E5924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92889" y="2007064"/>
          <a:ext cx="222644" cy="401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1" name="Уравнение" r:id="rId6" imgW="165028" imgH="228501" progId="Equation.3">
                  <p:embed/>
                </p:oleObj>
              </mc:Choice>
              <mc:Fallback>
                <p:oleObj name="Уравнение" r:id="rId6" imgW="165028" imgH="228501" progId="Equation.3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5F11436B-4489-412D-8F07-BE9D8E59249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2889" y="2007064"/>
                        <a:ext cx="222644" cy="40156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215C27D-0ED2-448F-8D6D-145BE26445E6}"/>
              </a:ext>
            </a:extLst>
          </p:cNvPr>
          <p:cNvSpPr/>
          <p:nvPr/>
        </p:nvSpPr>
        <p:spPr>
          <a:xfrm>
            <a:off x="251520" y="132588"/>
            <a:ext cx="8712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ctr">
              <a:spcBef>
                <a:spcPts val="600"/>
              </a:spcBef>
              <a:spcAft>
                <a:spcPts val="60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2.8.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Предельные деформации основания фундаментов объектов нового строительства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86521438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E99348B-65CB-4981-A10B-99216EB0C879}"/>
              </a:ext>
            </a:extLst>
          </p:cNvPr>
          <p:cNvSpPr/>
          <p:nvPr/>
        </p:nvSpPr>
        <p:spPr>
          <a:xfrm>
            <a:off x="323528" y="332656"/>
            <a:ext cx="8640960" cy="5745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17500">
              <a:lnSpc>
                <a:spcPct val="9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Проверяем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условие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s  ≤  </a:t>
            </a:r>
            <a:r>
              <a:rPr lang="en-US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b="1" i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17500">
              <a:lnSpc>
                <a:spcPct val="97000"/>
              </a:lnSpc>
              <a:spcAft>
                <a:spcPts val="800"/>
              </a:spcAft>
            </a:pP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соответствии с данными табл. 2.8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предель­ное значение осадки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проектируемого здания составляет 10 см. </a:t>
            </a:r>
            <a:endParaRPr lang="en-US" sz="2800" b="1" i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17500">
              <a:lnSpc>
                <a:spcPct val="97000"/>
              </a:lnSpc>
              <a:spcAft>
                <a:spcPts val="800"/>
              </a:spcAft>
            </a:pP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Тогда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2,75 см &lt;10 см, т. е.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условие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  ≤  </a:t>
            </a:r>
            <a:r>
              <a:rPr lang="en-US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удовлетворяется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317500" algn="just">
              <a:lnSpc>
                <a:spcPct val="97000"/>
              </a:lnSpc>
              <a:spcAft>
                <a:spcPts val="800"/>
              </a:spcAft>
            </a:pPr>
            <a:endParaRPr lang="ru-RU" sz="14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17500" algn="ctr">
              <a:lnSpc>
                <a:spcPct val="9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Пример </a:t>
            </a:r>
            <a:r>
              <a:rPr lang="en-US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.4 </a:t>
            </a:r>
            <a:endParaRPr lang="en-US" sz="2800" b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17500" algn="ctr">
              <a:lnSpc>
                <a:spcPct val="97000"/>
              </a:lnSpc>
              <a:spcAft>
                <a:spcPts val="800"/>
              </a:spcAft>
            </a:pPr>
            <a:endParaRPr lang="ru-RU" sz="1200" b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90500">
              <a:spcAft>
                <a:spcPts val="0"/>
              </a:spcAft>
            </a:pP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Определить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методом эквивалентного слоя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осадку фундамента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рассчитанного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примере 2.2.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Среднее осадочное давление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но подошве фундамента р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258 кПа,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ширина подошвы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=1,4 м.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endParaRPr lang="ru-RU" sz="2800" b="1" i="1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794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762CC5-8814-4116-9CBA-6A36560E4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7007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E99348B-65CB-4981-A10B-99216EB0C879}"/>
              </a:ext>
            </a:extLst>
          </p:cNvPr>
          <p:cNvSpPr/>
          <p:nvPr/>
        </p:nvSpPr>
        <p:spPr>
          <a:xfrm>
            <a:off x="323528" y="332656"/>
            <a:ext cx="8640960" cy="5480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17500">
              <a:lnSpc>
                <a:spcPct val="9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основании преобладают пески, поэтому мощность эквивалентного слоя опре­делим при коэффициенте Пуассона </a:t>
            </a:r>
            <a:r>
              <a:rPr lang="el-GR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ν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0,2.</a:t>
            </a:r>
            <a:endParaRPr lang="en-US" sz="28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90500" algn="just">
              <a:spcAft>
                <a:spcPts val="30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табл. 2.6 находим 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l-GR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2,4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тогда во формуле 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= 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l-GR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имеем</a:t>
            </a:r>
          </a:p>
          <a:p>
            <a:pPr indent="190500" algn="just">
              <a:spcAft>
                <a:spcPts val="300"/>
              </a:spcAft>
            </a:pP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2,4 × 1,4 = 3,36 м.</a:t>
            </a:r>
          </a:p>
          <a:p>
            <a:pPr indent="190500" algn="just">
              <a:spcAft>
                <a:spcPts val="300"/>
              </a:spcAft>
            </a:pP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Мощность сжимаемой толщи составит</a:t>
            </a:r>
          </a:p>
          <a:p>
            <a:pPr indent="190500" algn="just">
              <a:spcAft>
                <a:spcPts val="300"/>
              </a:spcAft>
            </a:pP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 =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en-US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× 3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36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6.72 м.</a:t>
            </a:r>
          </a:p>
          <a:p>
            <a:pPr indent="190500" algn="just">
              <a:spcAft>
                <a:spcPts val="0"/>
              </a:spcAft>
            </a:pP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глубине заложения фундамента 1,7 м в эту толщу входят грунты II, 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IV слоя (рис. 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.9), характеризуемые следующими модулями деформации: 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 МПа, 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14,5 МПа, 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IV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=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22 МПа.</a:t>
            </a:r>
            <a:endParaRPr lang="ru-RU" sz="28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76094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EC8CECF-DD0E-4BE2-8508-D41C2421D98B}"/>
              </a:ext>
            </a:extLst>
          </p:cNvPr>
          <p:cNvSpPr/>
          <p:nvPr/>
        </p:nvSpPr>
        <p:spPr>
          <a:xfrm>
            <a:off x="215516" y="1166842"/>
            <a:ext cx="87129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0500" algn="just">
              <a:spcAft>
                <a:spcPts val="0"/>
              </a:spcAft>
            </a:pP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Воспользовавшись соотношением </a:t>
            </a:r>
            <a:r>
              <a:rPr lang="en-US" sz="3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32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ru-RU" sz="3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l-GR" sz="3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β</a:t>
            </a:r>
            <a:r>
              <a:rPr lang="en-US" sz="3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/E</a:t>
            </a:r>
            <a:r>
              <a:rPr lang="ru-RU" sz="3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вычислим относительные коэффици­енты сжимаемости входящих в сжимаемую толщу грунтов:</a:t>
            </a:r>
          </a:p>
          <a:p>
            <a:pPr marL="723900" marR="1981200" indent="-533400">
              <a:spcAft>
                <a:spcPts val="0"/>
              </a:spcAft>
            </a:pP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песка средней крупности </a:t>
            </a:r>
            <a:r>
              <a:rPr lang="el-GR" sz="3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ν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=0,2; </a:t>
            </a:r>
          </a:p>
          <a:p>
            <a:pPr marL="723900" marR="1981200" indent="-533400">
              <a:spcAft>
                <a:spcPts val="0"/>
              </a:spcAft>
            </a:pPr>
            <a:r>
              <a:rPr lang="el-GR" sz="3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β</a:t>
            </a:r>
            <a:r>
              <a:rPr lang="ru-RU" sz="3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1 - 2</a:t>
            </a:r>
            <a:r>
              <a:rPr lang="el-GR" sz="3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ν</a:t>
            </a:r>
            <a:r>
              <a:rPr lang="ru-RU" sz="3200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/(1 – </a:t>
            </a:r>
            <a:r>
              <a:rPr lang="el-GR" sz="3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ν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= 0,9   </a:t>
            </a:r>
            <a:r>
              <a:rPr lang="en-US" sz="32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0,9/25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0,036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МПа</a:t>
            </a:r>
            <a:r>
              <a:rPr lang="ru-RU" sz="3200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-1</a:t>
            </a:r>
          </a:p>
          <a:p>
            <a:pPr indent="190500" algn="just">
              <a:spcAft>
                <a:spcPts val="300"/>
              </a:spcAft>
            </a:pP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песка пылеватого  </a:t>
            </a:r>
            <a:r>
              <a:rPr lang="el-GR" sz="3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ν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0,25;</a:t>
            </a:r>
          </a:p>
        </p:txBody>
      </p:sp>
    </p:spTree>
    <p:extLst>
      <p:ext uri="{BB962C8B-B14F-4D97-AF65-F5344CB8AC3E}">
        <p14:creationId xmlns:p14="http://schemas.microsoft.com/office/powerpoint/2010/main" val="375093984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D36BDE-4E9F-49D2-9F96-E29DEADDF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9040969" cy="367240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F738AD5-1630-48B3-A123-A984CE767AC3}"/>
              </a:ext>
            </a:extLst>
          </p:cNvPr>
          <p:cNvSpPr/>
          <p:nvPr/>
        </p:nvSpPr>
        <p:spPr>
          <a:xfrm>
            <a:off x="318724" y="764704"/>
            <a:ext cx="8403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2.6. Значения коэффициента эквивалентного слоя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l-GR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2415693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60FCA1-1797-469C-853D-9A6B89680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145"/>
            <a:ext cx="7749211" cy="570330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46413AA-747E-42DB-895C-242B35DEB231}"/>
              </a:ext>
            </a:extLst>
          </p:cNvPr>
          <p:cNvSpPr/>
          <p:nvPr/>
        </p:nvSpPr>
        <p:spPr>
          <a:xfrm>
            <a:off x="251520" y="5722452"/>
            <a:ext cx="8640960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sz="2800" dirty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Рис. 2.9. Схема к расчету осадки фундамента методом эквивалентного слоя (пример 2.4)</a:t>
            </a:r>
            <a:endParaRPr lang="ru-RU" sz="2800" dirty="0">
              <a:solidFill>
                <a:srgbClr val="99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7200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1C6C928C-DC7D-4DA8-9610-579AD1ED51D9}"/>
                  </a:ext>
                </a:extLst>
              </p:cNvPr>
              <p:cNvSpPr/>
              <p:nvPr/>
            </p:nvSpPr>
            <p:spPr>
              <a:xfrm>
                <a:off x="323528" y="476672"/>
                <a:ext cx="8640960" cy="48936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7800" marR="1333500" indent="12700">
                  <a:spcAft>
                    <a:spcPts val="0"/>
                  </a:spcAft>
                </a:pPr>
                <a:r>
                  <a:rPr lang="el-GR" sz="24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β</a:t>
                </a:r>
                <a:r>
                  <a:rPr lang="ru-RU" sz="24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 0,</a:t>
                </a:r>
                <a:r>
                  <a:rPr lang="en-US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83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24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2400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0,83/14,5 = 0,057 МПа</a:t>
                </a:r>
                <a:r>
                  <a:rPr lang="ru-RU" sz="2400" baseline="30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-1</a:t>
                </a:r>
              </a:p>
              <a:p>
                <a:pPr marL="177800" marR="1333500" indent="12700">
                  <a:spcAft>
                    <a:spcPts val="0"/>
                  </a:spcAft>
                </a:pP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для супеси </a:t>
                </a:r>
                <a:r>
                  <a:rPr lang="el-GR" sz="24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ν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0,27;</a:t>
                </a:r>
              </a:p>
              <a:p>
                <a:pPr marL="177800" marR="1333500" indent="12700">
                  <a:spcAft>
                    <a:spcPts val="0"/>
                  </a:spcAft>
                </a:pPr>
                <a:r>
                  <a:rPr lang="el-GR" sz="24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β</a:t>
                </a:r>
                <a:r>
                  <a:rPr lang="ru-RU" sz="24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 0,8   </a:t>
                </a:r>
                <a:r>
                  <a:rPr lang="en-US" sz="24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2400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0,8/22 = 0,036 МПа</a:t>
                </a:r>
                <a:r>
                  <a:rPr lang="ru-RU" sz="2400" baseline="30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-1</a:t>
                </a:r>
              </a:p>
              <a:p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Определим средний относительный коэффициент сжимаемости грунта по фор­муле </a:t>
                </a:r>
                <a:r>
                  <a:rPr lang="ru-RU" sz="2400" dirty="0">
                    <a:solidFill>
                      <a:srgbClr val="6633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 dirty="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</m:acc>
                  </m:oMath>
                </a14:m>
                <a:r>
                  <a:rPr lang="en-US" sz="2400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ru-RU" sz="2400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ru-RU" sz="24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24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l-GR" sz="2400" dirty="0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Σ</a:t>
                </a:r>
                <a:r>
                  <a:rPr lang="en-US" sz="24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</a:t>
                </a:r>
                <a:r>
                  <a:rPr lang="en-US" sz="2400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4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  <a:r>
                  <a:rPr lang="en-US" sz="2400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  </a:t>
                </a:r>
                <a:r>
                  <a:rPr lang="en-US" sz="2400" i="1" dirty="0" err="1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sz="2400" i="1" baseline="-25000" dirty="0" err="1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4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)/</a:t>
                </a:r>
                <a:r>
                  <a:rPr lang="ru-RU" sz="24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4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h</a:t>
                </a:r>
                <a:r>
                  <a:rPr lang="ru-RU" sz="2400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</a:t>
                </a:r>
                <a:r>
                  <a:rPr lang="ru-RU" sz="2400" i="1" baseline="30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sz="24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endParaRPr lang="ru-RU" sz="2400" dirty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(0,036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×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1,2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×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6,12 + 0,057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×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2,6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×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4,22 + 0,036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×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2,92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×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1,46)/(2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×3,36</a:t>
                </a:r>
                <a:r>
                  <a:rPr lang="ru-RU" sz="2400" baseline="30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 =</a:t>
                </a:r>
                <a:endParaRPr lang="ru-RU" sz="2400" dirty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0,046 МПа</a:t>
                </a:r>
                <a:r>
                  <a:rPr lang="ru-RU" sz="2400" baseline="30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 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4,6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×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ru-RU" sz="2400" baseline="30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-5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кПа</a:t>
                </a:r>
                <a:r>
                  <a:rPr lang="ru-RU" sz="2400" baseline="30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Осадку фундамента определим по формуле  </a:t>
                </a:r>
                <a:r>
                  <a:rPr lang="en-US" sz="24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</a:t>
                </a:r>
                <a:r>
                  <a:rPr lang="ru-RU" sz="24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:r>
                  <a:rPr lang="ru-RU" sz="24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</a:t>
                </a:r>
                <a:r>
                  <a:rPr lang="ru-RU" sz="2400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ru-RU" sz="24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ru-RU" sz="2400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</a:t>
                </a:r>
                <a:r>
                  <a:rPr lang="ru-RU" sz="24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2400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 </a:t>
                </a:r>
                <a:endParaRPr lang="ru-RU" sz="2400" dirty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3.36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×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4,6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×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ru-RU" sz="2400" baseline="30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-5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×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258 = 0,04 м = 4 см.</a:t>
                </a:r>
              </a:p>
              <a:p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Проверяем условие </a:t>
                </a:r>
                <a:r>
                  <a:rPr lang="en-US" sz="24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  ≤  </a:t>
                </a:r>
                <a:r>
                  <a:rPr lang="en-US" sz="2400" i="1" dirty="0" err="1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</a:t>
                </a:r>
                <a:r>
                  <a:rPr lang="en-US" sz="2400" i="1" baseline="-25000" dirty="0" err="1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u</a:t>
                </a:r>
                <a:r>
                  <a:rPr lang="en-US" sz="2400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ru-RU" sz="2400" i="1" baseline="-25000" dirty="0">
                  <a:solidFill>
                    <a:srgbClr val="6633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24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 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4 см &lt; </a:t>
                </a:r>
                <a:r>
                  <a:rPr lang="en-US" sz="2400" i="1" dirty="0" err="1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</a:t>
                </a:r>
                <a:r>
                  <a:rPr lang="en-US" sz="2400" i="1" baseline="-25000" dirty="0" err="1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u</a:t>
                </a:r>
                <a:r>
                  <a:rPr lang="ru-RU" sz="2400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10 см, т. е. поставленное условие также удовлетворяется.</a:t>
                </a:r>
              </a:p>
              <a:p>
                <a:pPr indent="190500" algn="just">
                  <a:spcAft>
                    <a:spcPts val="300"/>
                  </a:spcAft>
                </a:pPr>
                <a:endParaRPr lang="ru-RU" sz="2400" dirty="0">
                  <a:solidFill>
                    <a:srgbClr val="6633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1C6C928C-DC7D-4DA8-9610-579AD1ED51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476672"/>
                <a:ext cx="8640960" cy="4893647"/>
              </a:xfrm>
              <a:prstGeom prst="rect">
                <a:avLst/>
              </a:prstGeom>
              <a:blipFill>
                <a:blip r:embed="rId3"/>
                <a:stretch>
                  <a:fillRect l="-1058" t="-9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772683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3850CD9-D729-4068-8259-60BE100A0D34}"/>
              </a:ext>
            </a:extLst>
          </p:cNvPr>
          <p:cNvSpPr/>
          <p:nvPr/>
        </p:nvSpPr>
        <p:spPr>
          <a:xfrm>
            <a:off x="323528" y="116632"/>
            <a:ext cx="8568952" cy="6318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ctr">
              <a:lnSpc>
                <a:spcPct val="92000"/>
              </a:lnSpc>
              <a:spcAft>
                <a:spcPts val="300"/>
              </a:spcAft>
            </a:pPr>
            <a:r>
              <a:rPr lang="en-US" sz="24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ru-RU" sz="24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en-US" sz="24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4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Учет влияния соседних фундаментов</a:t>
            </a:r>
          </a:p>
          <a:p>
            <a:pPr indent="177800" algn="just">
              <a:spcAft>
                <a:spcPts val="300"/>
              </a:spcAft>
            </a:pPr>
            <a:endParaRPr lang="ru-RU" sz="10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7800">
              <a:spcAft>
                <a:spcPts val="30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ru-RU" sz="2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Если в непосредст­венной близости от рассчитываемого фундамента располагается еще один или несколько фундаментов, то может оказаться, что загружение соседних фундаментов приведет к увеличению осадки рассчитываемого фундамента. </a:t>
            </a:r>
          </a:p>
          <a:p>
            <a:pPr indent="177800">
              <a:spcAft>
                <a:spcPts val="30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ru-RU" sz="2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Задачу учета влияния соседних фун­даментов наиболее просто можно решить, если применить метод эквивалентного слоя для угловой точки загруженной площади.   </a:t>
            </a:r>
          </a:p>
          <a:p>
            <a:pPr indent="177800">
              <a:spcAft>
                <a:spcPts val="30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Последовательность расчета в этом случае аналогична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делению напряжений методом угловых точек.   </a:t>
            </a:r>
          </a:p>
          <a:p>
            <a:pPr indent="177800">
              <a:spcAft>
                <a:spcPts val="30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опреде­ления осадки какой-либо точки М площадь на­гружения разбивается на прямоугольники та­ким образом, чтобы эта точка для каждого пря­моугольника с равноме­рно распределенной на­грузкой была угловой (см. рис. 2.10). </a:t>
            </a:r>
            <a:endParaRPr lang="ru-RU" sz="2400" b="1" i="1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942202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283350-8F14-49B8-A536-95FA162B1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29" y="116632"/>
            <a:ext cx="8926171" cy="460121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0BDDE40-7C42-41D1-BE32-FA27A2880F4E}"/>
              </a:ext>
            </a:extLst>
          </p:cNvPr>
          <p:cNvSpPr/>
          <p:nvPr/>
        </p:nvSpPr>
        <p:spPr>
          <a:xfrm>
            <a:off x="395536" y="5301208"/>
            <a:ext cx="8208912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Рис. 2.10.</a:t>
            </a:r>
            <a:r>
              <a:rPr lang="ru-RU" sz="24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Схема для расчета напряжений методом угловых точек</a:t>
            </a:r>
            <a:endParaRPr lang="ru-RU" sz="24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48673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C3B3992-D351-47EF-8DD1-E6377F82AEB9}"/>
              </a:ext>
            </a:extLst>
          </p:cNvPr>
          <p:cNvSpPr/>
          <p:nvPr/>
        </p:nvSpPr>
        <p:spPr>
          <a:xfrm>
            <a:off x="467544" y="404664"/>
            <a:ext cx="849694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Осадка угловой точки опреде­ляется по формуле </a:t>
            </a:r>
            <a:endParaRPr lang="en-US" sz="24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которую вместо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подставляется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en-US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i="1" dirty="0"/>
              <a:t>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el-GR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где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l-GR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коэффициент эквивалентного слоя угловой точки. </a:t>
            </a:r>
            <a:endParaRPr lang="en-US" sz="24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A</a:t>
            </a:r>
            <a:r>
              <a:rPr lang="el-GR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0,5A</a:t>
            </a:r>
            <a:r>
              <a:rPr lang="el-GR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4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l-GR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коэффициент эквивалентного слоя для центра прямоугольной площади нагрузки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На практике чаще всего рассматривается схема, где точка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лежит вне контура загруженной площади (рис. 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.10,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в).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Тогда, учитывая действие фиктивной нагруз­ки, осадка точки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определится по формуле </a:t>
            </a:r>
          </a:p>
          <a:p>
            <a:endParaRPr lang="en-US" sz="10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s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30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en-US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30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en-US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30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en-US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30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en-US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)m</a:t>
            </a:r>
            <a:r>
              <a:rPr lang="en-US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(2.26)   </a:t>
            </a:r>
            <a:endParaRPr lang="en-US" sz="24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где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en-US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мощности эквивалентного слоя точки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прямо­угольников, нагруженных действительной и фиктивной нагрузками.</a:t>
            </a:r>
            <a:endParaRPr lang="ru-RU" sz="2400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737937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AF1710-9065-45E0-AFDD-38D8D326CFE0}"/>
              </a:ext>
            </a:extLst>
          </p:cNvPr>
          <p:cNvSpPr/>
          <p:nvPr/>
        </p:nvSpPr>
        <p:spPr>
          <a:xfrm>
            <a:off x="323528" y="404664"/>
            <a:ext cx="8568952" cy="6237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>
              <a:lnSpc>
                <a:spcPct val="9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Пример </a:t>
            </a:r>
            <a:r>
              <a:rPr lang="en-US" sz="24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4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.5 </a:t>
            </a:r>
          </a:p>
          <a:p>
            <a:pPr indent="342900">
              <a:lnSpc>
                <a:spcPct val="97000"/>
              </a:lnSpc>
              <a:spcAft>
                <a:spcPts val="0"/>
              </a:spcAft>
            </a:pPr>
            <a:endParaRPr lang="ru-RU" sz="24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900">
              <a:lnSpc>
                <a:spcPct val="97000"/>
              </a:lnSpc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Определить осадку сборных железобетонных фундаментов под колонны с учетом их взаимного влияния. Фундаменты (рис. 2.11) имеют подошву квадратной формы размером 2,1×2,1 м и заложены на глубину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1,9 м. Допол­нительное (осадочное) давление по подошве фундаментов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289 кПа.</a:t>
            </a:r>
          </a:p>
          <a:p>
            <a:pPr indent="342900">
              <a:lnSpc>
                <a:spcPct val="97000"/>
              </a:lnSpc>
              <a:spcAft>
                <a:spcPts val="0"/>
              </a:spcAft>
            </a:pP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Основание сложено мощным слоем песчаного грунта (</a:t>
            </a:r>
            <a:r>
              <a:rPr lang="el-GR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ν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0,2), характеризуемого относительным коэффициентом сжимаемости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2400" baseline="30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кПа</a:t>
            </a:r>
            <a:r>
              <a:rPr lang="ru-RU" sz="2400" baseline="30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342900">
              <a:lnSpc>
                <a:spcPct val="97000"/>
              </a:lnSpc>
              <a:spcAft>
                <a:spcPts val="60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Полная осадка фундамента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рассматриваемом случае будет складываться из осадки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 его собственного загружения (собственная осадка) и дополнительной осадки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ДОП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от загружения соседнего фундамента.</a:t>
            </a:r>
          </a:p>
          <a:p>
            <a:pPr indent="342900">
              <a:lnSpc>
                <a:spcPct val="95000"/>
              </a:lnSpc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Собственную осадку фундамента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найдем по формуле </a:t>
            </a:r>
          </a:p>
          <a:p>
            <a:pPr indent="342900">
              <a:lnSpc>
                <a:spcPct val="95000"/>
              </a:lnSpc>
              <a:spcAft>
                <a:spcPts val="0"/>
              </a:spcAft>
            </a:pPr>
            <a:endParaRPr lang="ru-RU" sz="10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900">
              <a:lnSpc>
                <a:spcPct val="95000"/>
              </a:lnSpc>
              <a:spcAft>
                <a:spcPts val="0"/>
              </a:spcAft>
            </a:pP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endParaRPr lang="ru-RU" sz="24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05364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E8759B-A280-43A8-A4B1-BB3CD0942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5" y="0"/>
            <a:ext cx="4964272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DA08007-436B-4225-973E-7B526768E822}"/>
              </a:ext>
            </a:extLst>
          </p:cNvPr>
          <p:cNvSpPr/>
          <p:nvPr/>
        </p:nvSpPr>
        <p:spPr>
          <a:xfrm>
            <a:off x="5364088" y="2348880"/>
            <a:ext cx="33123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Рис. 2.11. Определение осадки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основания в точке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фундаментов с учетом их взаимного влияния</a:t>
            </a:r>
            <a:endParaRPr lang="ru-RU" sz="28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493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AB98370-B9C6-4436-B5DB-165B9E73115B}"/>
              </a:ext>
            </a:extLst>
          </p:cNvPr>
          <p:cNvSpPr/>
          <p:nvPr/>
        </p:nvSpPr>
        <p:spPr>
          <a:xfrm>
            <a:off x="395536" y="548680"/>
            <a:ext cx="8496944" cy="5675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>
              <a:lnSpc>
                <a:spcPct val="95000"/>
              </a:lnSpc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предварительно установив мощность эквивалентного слоя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 формуле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=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l-GR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endParaRPr lang="ru-RU" sz="24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900">
              <a:lnSpc>
                <a:spcPct val="95000"/>
              </a:lnSpc>
              <a:spcAft>
                <a:spcPts val="60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</a:t>
            </a:r>
            <a:r>
              <a:rPr lang="el-GR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ν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0,2  и 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2,1/2,1 = 1 по табл. 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находим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l-GR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1,01, тогда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1,01×2,1=2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м, а осадка фундамента </a:t>
            </a:r>
            <a:endParaRPr lang="en-US" sz="24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900">
              <a:lnSpc>
                <a:spcPct val="95000"/>
              </a:lnSpc>
              <a:spcAft>
                <a:spcPts val="600"/>
              </a:spcAft>
            </a:pP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2,12×4,8×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2400" baseline="30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×289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0,029 м=2,9 см.</a:t>
            </a:r>
            <a:endParaRPr lang="en-US" sz="24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Дополнительную осадку фундамента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загружения соседнего найдем, применив метод угловых точек.</a:t>
            </a:r>
          </a:p>
          <a:p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рис. 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центральная точка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рассматриваемого фундамента являет­ся угловой для прямоугольников загрузки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ACFD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BCFE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Поскольку прямоугольник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BCFE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загружен (фиктивная загрузка), дополнительная осадка в точке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фундамента 2 от загружения фундамента 1 определится следующим образом:</a:t>
            </a:r>
          </a:p>
          <a:p>
            <a:endParaRPr lang="ru-RU" sz="24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42900">
              <a:lnSpc>
                <a:spcPct val="95000"/>
              </a:lnSpc>
              <a:spcAft>
                <a:spcPts val="600"/>
              </a:spcAft>
            </a:pP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2(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en-US" sz="2400" i="1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ACFD 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s</a:t>
            </a:r>
            <a:r>
              <a:rPr lang="en-US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en-US" sz="2400" i="1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BCFE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= 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2(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эс</a:t>
            </a:r>
            <a:r>
              <a:rPr lang="en-US" sz="2400" i="1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ACFD 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h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эс</a:t>
            </a:r>
            <a:r>
              <a:rPr lang="en-US" sz="2400" i="1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BCFE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24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02709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462EECA-1D28-4A20-9D67-F81DC3986036}"/>
              </a:ext>
            </a:extLst>
          </p:cNvPr>
          <p:cNvSpPr/>
          <p:nvPr/>
        </p:nvSpPr>
        <p:spPr>
          <a:xfrm>
            <a:off x="323528" y="260648"/>
            <a:ext cx="849694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17500"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где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en-US" sz="2400" i="1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ACFD 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</a:t>
            </a:r>
            <a:r>
              <a:rPr lang="en-US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en-US" sz="2400" i="1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BCFE</a:t>
            </a:r>
            <a:r>
              <a:rPr lang="ru-RU" sz="2400" i="1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соответственно осадки угловой точки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прямоугольников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ACFD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BCFE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17500"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Для прямоугольника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ACFD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4,05/1,05=3,9. Коэффициент эквивалентного слоя для угловой точки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l-GR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el-GR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ν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0,2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найдем по табл. 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2.6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317500">
              <a:spcAft>
                <a:spcPts val="0"/>
              </a:spcAft>
            </a:pP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l-GR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0,5A</a:t>
            </a:r>
            <a:r>
              <a:rPr lang="el-GR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0,5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2,078 = 1,039.</a:t>
            </a:r>
          </a:p>
          <a:p>
            <a:pPr indent="165100"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Мощность эквивалентного слоя</a:t>
            </a:r>
            <a:b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эс</a:t>
            </a:r>
            <a:r>
              <a:rPr lang="en-US" sz="2400" i="1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ACFD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=1,039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1,05=1,09 м.</a:t>
            </a:r>
          </a:p>
          <a:p>
            <a:pPr indent="12700"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Для прямоугольника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BCFE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1,95/1,05 = 1,9, </a:t>
            </a:r>
          </a:p>
          <a:p>
            <a:pPr indent="12700"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тогда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l-GR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cap="small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0,5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1,6=0,8;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эс</a:t>
            </a:r>
            <a:r>
              <a:rPr lang="en-US" sz="2400" i="1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BCFE</a:t>
            </a:r>
            <a:r>
              <a:rPr lang="ru-RU" sz="2400" i="1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0,8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1,05=0,84 м.</a:t>
            </a:r>
          </a:p>
          <a:p>
            <a:pPr indent="12700"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Дополнительная осадка фундамента 2 от загружения фундамента 1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ДОП</a:t>
            </a:r>
            <a:r>
              <a:rPr lang="ru-RU" sz="2400" b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2(1,09 - 0,84)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×4,8×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2400" baseline="30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289 = 694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×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2400" baseline="30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0,7 см.</a:t>
            </a:r>
          </a:p>
          <a:p>
            <a:pPr indent="317500"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Полная осадка фундаментов под колонны с учетом их взаимного влияния составит</a:t>
            </a:r>
          </a:p>
          <a:p>
            <a:pPr indent="317500">
              <a:spcAft>
                <a:spcPts val="0"/>
              </a:spcAft>
            </a:pPr>
            <a:endParaRPr lang="ru-RU" sz="10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17500">
              <a:spcAft>
                <a:spcPts val="0"/>
              </a:spcAft>
            </a:pP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2400" cap="small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cap="small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</a:t>
            </a:r>
            <a:r>
              <a:rPr lang="ru-RU" sz="2400" cap="small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ДОП</a:t>
            </a:r>
            <a:r>
              <a:rPr lang="ru-RU" sz="2400" cap="small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cap="small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 2,9 + 0,7=3,6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r>
              <a:rPr lang="ru-RU" sz="2400" cap="small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cap="small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80947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365F516-FE5C-4A72-9538-A7CDB3C51960}"/>
              </a:ext>
            </a:extLst>
          </p:cNvPr>
          <p:cNvSpPr/>
          <p:nvPr/>
        </p:nvSpPr>
        <p:spPr>
          <a:xfrm>
            <a:off x="323528" y="404664"/>
            <a:ext cx="8424936" cy="589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4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2.7. </a:t>
            </a:r>
            <a:r>
              <a:rPr lang="ru-RU" sz="24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Определение кренов фундаментов</a:t>
            </a:r>
          </a:p>
          <a:p>
            <a:pPr>
              <a:lnSpc>
                <a:spcPct val="94000"/>
              </a:lnSpc>
              <a:spcAft>
                <a:spcPts val="0"/>
              </a:spcAft>
            </a:pPr>
            <a:endParaRPr lang="ru-RU" sz="24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Крен фундамента может быть вызван внецентренным приложением равнодействующей внешних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сил, влиянием соседних фундаментов или неодно­родностью грунтов осно­вания.</a:t>
            </a:r>
          </a:p>
          <a:p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случае внецентренного приложения нагрузки крен жесткого фундамента определяется по формуле</a:t>
            </a:r>
          </a:p>
          <a:p>
            <a:endParaRPr lang="ru-RU" sz="10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sz="2400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[(1 – </a:t>
            </a:r>
            <a:r>
              <a:rPr lang="el-GR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ν</a:t>
            </a:r>
            <a:r>
              <a:rPr lang="en-US" sz="2400" i="1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)/E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]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[(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)/(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a/2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2400" i="1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]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(2.27)</a:t>
            </a:r>
            <a:endParaRPr lang="ru-RU" sz="24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l-GR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ν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соответственно модуль деформации и коэффициент Пуассона грунта основания; </a:t>
            </a:r>
            <a:endParaRPr lang="en-US" sz="24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k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коэффициент, принимаемый по табл. 2.9; </a:t>
            </a:r>
            <a:endParaRPr lang="en-US" sz="24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вертикальная составляющая равнодействующей всех нагру­зок на фундамент в уровне его подошвы; </a:t>
            </a:r>
            <a:endParaRPr lang="en-US" sz="24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—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эксцентриситет приложе­ния равнодействующей; </a:t>
            </a:r>
            <a:endParaRPr lang="ru-RU" sz="24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8518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4A73A0-D1DF-4A32-8EE1-FDA42C584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284" y="564985"/>
            <a:ext cx="6919107" cy="588835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39B491A-97DC-46F3-9830-D96BAC942606}"/>
              </a:ext>
            </a:extLst>
          </p:cNvPr>
          <p:cNvSpPr/>
          <p:nvPr/>
        </p:nvSpPr>
        <p:spPr>
          <a:xfrm>
            <a:off x="1979712" y="103320"/>
            <a:ext cx="5976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2.9 Значения коэффициента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A803626-E29E-4755-A421-6C81DF98FD9F}"/>
              </a:ext>
            </a:extLst>
          </p:cNvPr>
          <p:cNvSpPr/>
          <p:nvPr/>
        </p:nvSpPr>
        <p:spPr>
          <a:xfrm>
            <a:off x="284353" y="6453336"/>
            <a:ext cx="87129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6633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Примечание. </a:t>
            </a:r>
            <a:r>
              <a:rPr lang="ru-RU" i="1" dirty="0" err="1">
                <a:solidFill>
                  <a:srgbClr val="6633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Н</a:t>
            </a:r>
            <a:r>
              <a:rPr lang="ru-RU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с</a:t>
            </a:r>
            <a:r>
              <a:rPr lang="ru-RU" i="1" dirty="0">
                <a:solidFill>
                  <a:srgbClr val="6633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—</a:t>
            </a:r>
            <a:r>
              <a:rPr lang="ru-RU" dirty="0">
                <a:solidFill>
                  <a:srgbClr val="6633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мощность сжимаемой толщи </a:t>
            </a:r>
            <a:endParaRPr lang="ru-RU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0387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59B01F6-9B10-4144-B27E-1E19DD08EE73}"/>
              </a:ext>
            </a:extLst>
          </p:cNvPr>
          <p:cNvSpPr/>
          <p:nvPr/>
        </p:nvSpPr>
        <p:spPr>
          <a:xfrm>
            <a:off x="323528" y="260648"/>
            <a:ext cx="849694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а —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диаметр круглого или сторона прямо­угольного фундамента, в направлении которой действует момент.</a:t>
            </a:r>
          </a:p>
          <a:p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 отметить, что если ширина фундамента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&lt;10 м, в формуле (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принимается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= p</a:t>
            </a:r>
            <a:r>
              <a:rPr lang="en-US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м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= p∙A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где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2400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 —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соответственно дополнительное и полное давления на ос­нование,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—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площадь подошвы фундамента.</a:t>
            </a:r>
          </a:p>
          <a:p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же причиной возник­новения крена является нагружение соседнего фунда­мента или действие какой-либо другой односторон­ней нагрузки (например, нагрузка на полы), то его определяют по формуле</a:t>
            </a:r>
          </a:p>
          <a:p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i="1" cap="small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)L                         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(2.28)</a:t>
            </a:r>
            <a:endParaRPr lang="ru-RU" sz="24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где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осадки про­тивоположных сторон фу­ндамента;  </a:t>
            </a:r>
          </a:p>
          <a:p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расстояние между рассматриваемыми точками (см. рис. 2.12,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в).</a:t>
            </a:r>
          </a:p>
          <a:p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По этой же формуле определяют крен, вызванный неоднородностью грунтов основания, а также крен жесткого сооружения, опирающегося на систему фундаментов.</a:t>
            </a:r>
            <a:endParaRPr lang="ru-RU" sz="24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292151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50CBD5-2138-444D-A61B-8C1A8EC7C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0"/>
            <a:ext cx="6592386" cy="551723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E92AECA-8B57-403C-B4DE-3F44DF1DDE53}"/>
              </a:ext>
            </a:extLst>
          </p:cNvPr>
          <p:cNvSpPr/>
          <p:nvPr/>
        </p:nvSpPr>
        <p:spPr>
          <a:xfrm>
            <a:off x="1675505" y="5877272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Рис. 2.1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Схема крена жесткого сооружения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53853751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040EA7E-0A6C-435C-941E-7848D924B12C}"/>
              </a:ext>
            </a:extLst>
          </p:cNvPr>
          <p:cNvSpPr/>
          <p:nvPr/>
        </p:nvSpPr>
        <p:spPr>
          <a:xfrm>
            <a:off x="251520" y="146145"/>
            <a:ext cx="864096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В последнем случае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и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соответственно большая и меньшая осадки фундаментов системы, 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расстояние между осями этих фундаментов.</a:t>
            </a:r>
          </a:p>
          <a:p>
            <a:pPr indent="177800"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Крен фундаментов не определяется, если конструкция надземной части сооружения исключает их поворот.</a:t>
            </a:r>
          </a:p>
          <a:p>
            <a:pPr indent="177800">
              <a:spcAft>
                <a:spcPts val="0"/>
              </a:spcAft>
            </a:pPr>
            <a:endParaRPr lang="ru-RU" sz="24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7800" algn="ctr">
              <a:spcAft>
                <a:spcPts val="0"/>
              </a:spcAft>
            </a:pPr>
            <a:r>
              <a:rPr lang="en-US" sz="24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4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4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Проверка устойчивости фундаментов мелкого заложения</a:t>
            </a:r>
          </a:p>
          <a:p>
            <a:pPr indent="177800">
              <a:spcAft>
                <a:spcPts val="0"/>
              </a:spcAft>
            </a:pPr>
            <a:endParaRPr lang="ru-RU" sz="10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7800"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Провер­ка устойчивости фундаментов мелкого заложения (расчет по перво­му предельному состоянию) заключается в выполнении условия (2.29).</a:t>
            </a:r>
          </a:p>
          <a:p>
            <a:pPr indent="177800">
              <a:spcAft>
                <a:spcPts val="0"/>
              </a:spcAft>
            </a:pPr>
            <a:endParaRPr lang="ru-RU" sz="10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7800">
              <a:spcAft>
                <a:spcPts val="0"/>
              </a:spcAft>
            </a:pP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alt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≤ </a:t>
            </a:r>
            <a:r>
              <a:rPr lang="ru-RU" alt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ru-RU" altLang="ru-RU" sz="2400" i="1" baseline="-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ru-RU" sz="2400" i="1" baseline="-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 alt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altLang="ru-RU" sz="2400" i="1" baseline="-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(2.29)</a:t>
            </a:r>
          </a:p>
          <a:p>
            <a:pPr indent="177800">
              <a:spcAft>
                <a:spcPts val="0"/>
              </a:spcAft>
            </a:pPr>
            <a:endParaRPr lang="en-US" sz="10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180975" algn="just"/>
            <a:r>
              <a:rPr lang="ru-RU" alt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где </a:t>
            </a:r>
            <a:r>
              <a:rPr lang="en-US" alt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расчетная нагрузка на основание, кН;</a:t>
            </a:r>
            <a:endParaRPr lang="ru-RU" altLang="ru-RU" sz="24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180975" algn="just"/>
            <a:r>
              <a:rPr lang="ru-RU" alt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ru-RU" sz="2400" i="1" baseline="-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сила предельного сопротивления основания, кН;</a:t>
            </a:r>
            <a:endParaRPr lang="ru-RU" altLang="ru-RU" sz="24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180975" algn="just"/>
            <a:r>
              <a:rPr lang="ru-RU" alt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</a:t>
            </a:r>
            <a:r>
              <a:rPr lang="ru-RU" altLang="ru-RU" sz="2400" i="1" baseline="-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- коэффициент условий работы, принимаемый:</a:t>
            </a:r>
            <a:endParaRPr lang="ru-RU" altLang="ru-RU" sz="24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lvl="0" indent="180975" algn="just"/>
            <a:r>
              <a:rPr lang="ru-RU" alt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для песков, кроме пылеватых...............1,0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35635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2521095-51FF-4F8A-AC0C-456EEE0B6B58}"/>
              </a:ext>
            </a:extLst>
          </p:cNvPr>
          <p:cNvSpPr/>
          <p:nvPr/>
        </p:nvSpPr>
        <p:spPr>
          <a:xfrm>
            <a:off x="395536" y="548680"/>
            <a:ext cx="856895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/>
            <a:r>
              <a:rPr lang="ru-RU" alt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для песков пылеватых, а также глинистых грунтов в стабилизированном состоянии........0,9</a:t>
            </a:r>
            <a:endParaRPr lang="ru-RU" altLang="ru-RU" sz="24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lvl="0" indent="180975"/>
            <a:r>
              <a:rPr lang="ru-RU" alt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для глинистых грунтов в нестабилизированном состоянии...0,85</a:t>
            </a:r>
            <a:endParaRPr lang="ru-RU" altLang="ru-RU" sz="24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lvl="0" indent="180975"/>
            <a:r>
              <a:rPr lang="ru-RU" alt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для скальных грунтов:</a:t>
            </a:r>
            <a:endParaRPr lang="ru-RU" altLang="ru-RU" sz="24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lvl="0" indent="180975"/>
            <a:r>
              <a:rPr lang="ru-RU" alt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невыветрелых и слабовыветрелых.................1,0</a:t>
            </a:r>
            <a:endParaRPr lang="ru-RU" altLang="ru-RU" sz="24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lvl="0" indent="180975"/>
            <a:r>
              <a:rPr lang="ru-RU" alt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выветрелых...................................................0,9</a:t>
            </a:r>
            <a:endParaRPr lang="ru-RU" altLang="ru-RU" sz="24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lvl="0" indent="180975"/>
            <a:r>
              <a:rPr lang="ru-RU" alt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сильновыветрелых...................................................0,8;</a:t>
            </a:r>
            <a:endParaRPr lang="ru-RU" altLang="ru-RU" sz="24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lvl="0" indent="180975"/>
            <a:r>
              <a:rPr lang="ru-RU" alt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ru-RU" altLang="ru-RU" sz="2400" i="1" baseline="-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- коэффициент надежности по назначению сооружения, принимаемый равным 1,2; 1,15 и 1,10 соответственно для сооружений </a:t>
            </a:r>
            <a:r>
              <a:rPr lang="en-US" alt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ru-RU" alt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en-US" alt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II</a:t>
            </a:r>
            <a:r>
              <a:rPr lang="ru-RU" alt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и </a:t>
            </a:r>
            <a:r>
              <a:rPr lang="en-US" alt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III</a:t>
            </a:r>
            <a:r>
              <a:rPr lang="ru-RU" alt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уровней ответственности.</a:t>
            </a:r>
          </a:p>
          <a:p>
            <a:pPr indent="180975"/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Чаще всего необходимость такой проверки возникает при нагруже­нии фундаментов значительными горизонтальными нагрузками, действие которых может вызвать следующие формы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потери устой­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чивости: опрокидывание, плоский сдвиг по подошве, глубинный сдвиг с захватом грунта основания.</a:t>
            </a:r>
            <a:endParaRPr lang="ru-RU" altLang="ru-RU" sz="24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1634820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233472D-E301-4670-B057-C4C51DD38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270892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ECC2CF-54B2-4931-A033-AD69628F1358}"/>
              </a:ext>
            </a:extLst>
          </p:cNvPr>
          <p:cNvSpPr/>
          <p:nvPr/>
        </p:nvSpPr>
        <p:spPr>
          <a:xfrm>
            <a:off x="395536" y="260648"/>
            <a:ext cx="835292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Проверка на опрокидывание производится только в тех случаях, когда имеет место отрыв части подошвы фундамента от основания (двузначная эпюра давления па грунт). </a:t>
            </a:r>
          </a:p>
          <a:p>
            <a:pPr indent="177800" algn="just"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На практике такая ситуация характерна для фундаментов безраспорных конст­рукций, имеющих большую высоту (подпорные стенки, дымовые трубы и т. п.). </a:t>
            </a:r>
          </a:p>
          <a:p>
            <a:pPr indent="177800" algn="just"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Устойчивость на опрокидывание оценивается в этом случае коэффициентом устойчивости </a:t>
            </a:r>
            <a:r>
              <a:rPr lang="en-US" sz="2400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sz="24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равным отношению моме­нтов удерживающих и опрокидывающих сил относительно условно принимаемого центра поворота  </a:t>
            </a:r>
          </a:p>
          <a:p>
            <a:pPr indent="177800" algn="just">
              <a:spcAft>
                <a:spcPts val="0"/>
              </a:spcAft>
            </a:pP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</a:t>
            </a:r>
            <a:r>
              <a:rPr lang="en-US" sz="2400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sz="24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М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уд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/М</a:t>
            </a:r>
            <a:r>
              <a:rPr lang="ru-RU" sz="24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опр 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(2.30)                   </a:t>
            </a:r>
            <a:endParaRPr lang="en-US" sz="24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7800" algn="just"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При недопу­стимости отрыва части подошвы от основания, когда равнодейст­вующая проходит внутри ядра сечения подошвы фундамента, опро­кидывание невозможно и эту проверку не проводят.</a:t>
            </a:r>
          </a:p>
          <a:p>
            <a:pPr indent="177800" algn="just"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Устойчивость фундамента на плоский сдвиг по подо­шве проверяется в обязательном порядке.</a:t>
            </a:r>
            <a:endParaRPr lang="ru-RU" sz="24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15098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6343CE34-A8E5-4421-A0A4-A60445A854D0}"/>
                  </a:ext>
                </a:extLst>
              </p:cNvPr>
              <p:cNvSpPr/>
              <p:nvPr/>
            </p:nvSpPr>
            <p:spPr>
              <a:xfrm>
                <a:off x="467544" y="260648"/>
                <a:ext cx="8208912" cy="60939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177800" algn="just">
                  <a:spcAft>
                    <a:spcPts val="0"/>
                  </a:spcAft>
                </a:pP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В общем случае необходимые для этой проверки расчетные сдвигающие и удерживающие силы, действующие на фундамент, определяются по формуле</a:t>
                </a:r>
                <a:endParaRPr lang="en-US" sz="2400" dirty="0">
                  <a:solidFill>
                    <a:srgbClr val="6633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indent="177800" algn="just">
                  <a:spcAft>
                    <a:spcPts val="0"/>
                  </a:spcAft>
                </a:pPr>
                <a:endParaRPr lang="en-US" sz="1000" dirty="0">
                  <a:solidFill>
                    <a:srgbClr val="6633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indent="177800" algn="just">
                  <a:spcAft>
                    <a:spcPts val="0"/>
                  </a:spcAft>
                </a:pPr>
                <a:r>
                  <a:rPr lang="en-US" altLang="ru-RU" sz="2400" dirty="0">
                    <a:solidFill>
                      <a:srgbClr val="663300"/>
                    </a:solidFill>
                    <a:cs typeface="Times New Roman" panose="02020603050405020304" pitchFamily="18" charset="0"/>
                  </a:rPr>
                  <a:t>                            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ru-RU" altLang="ru-RU" sz="2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altLang="ru-RU" sz="2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  <m:r>
                          <a:rPr lang="en-US" altLang="ru-RU" sz="2400" i="1" baseline="-2500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𝑠𝑎</m:t>
                        </m:r>
                      </m:e>
                    </m:nary>
                  </m:oMath>
                </a14:m>
                <a:r>
                  <a:rPr lang="en-US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rgbClr val="6633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≤ </a:t>
                </a:r>
                <a:r>
                  <a:rPr lang="ru-RU" altLang="ru-RU" sz="24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</a:t>
                </a:r>
                <a:r>
                  <a:rPr lang="ru-RU" altLang="ru-RU" sz="2400" i="1" baseline="-30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ru-RU" altLang="ru-RU" sz="2400" i="1" smtClean="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nor/>
                          </m:rPr>
                          <a:rPr lang="en-US" altLang="ru-RU" sz="2400" i="1" dirty="0">
                            <a:solidFill>
                              <a:srgbClr val="663300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altLang="ru-RU" sz="2400" i="1" baseline="-30000" dirty="0">
                            <a:solidFill>
                              <a:srgbClr val="663300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sr</m:t>
                        </m:r>
                        <m:r>
                          <m:rPr>
                            <m:nor/>
                          </m:rPr>
                          <a:rPr lang="ru-RU" altLang="ru-RU" sz="2400" i="1" dirty="0">
                            <a:solidFill>
                              <a:srgbClr val="663300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m:rPr>
                            <m:nor/>
                          </m:rPr>
                          <a:rPr lang="ru-RU" altLang="ru-RU" sz="2400" i="1" dirty="0">
                            <a:solidFill>
                              <a:srgbClr val="663300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</m:t>
                        </m:r>
                        <m:r>
                          <m:rPr>
                            <m:nor/>
                          </m:rPr>
                          <a:rPr lang="en-US" altLang="ru-RU" sz="2400" i="1" baseline="-30000" dirty="0">
                            <a:solidFill>
                              <a:srgbClr val="663300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rgbClr val="663300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</m:e>
                    </m:nary>
                  </m:oMath>
                </a14:m>
                <a:r>
                  <a:rPr lang="en-US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(2.31)</a:t>
                </a:r>
              </a:p>
              <a:p>
                <a:pPr indent="177800" algn="just">
                  <a:spcAft>
                    <a:spcPts val="0"/>
                  </a:spcAft>
                </a:pPr>
                <a:endParaRPr lang="ru-RU" sz="1000" dirty="0">
                  <a:solidFill>
                    <a:srgbClr val="6633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lvl="0" indent="444500"/>
                <a:r>
                  <a:rPr lang="ru-RU" alt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где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ru-RU" sz="2400" i="1" dirty="0">
                        <a:solidFill>
                          <a:srgbClr val="6633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altLang="ru-RU" sz="2400" i="1" baseline="-30000" dirty="0">
                        <a:solidFill>
                          <a:srgbClr val="6633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altLang="ru-RU" sz="2400" b="0" i="1" baseline="-30000" dirty="0" smtClean="0">
                        <a:solidFill>
                          <a:srgbClr val="6633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ru-RU" alt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и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ru-RU" sz="2400" i="1" dirty="0">
                        <a:solidFill>
                          <a:srgbClr val="6633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altLang="ru-RU" sz="2400" i="1" baseline="-30000" dirty="0">
                        <a:solidFill>
                          <a:srgbClr val="6633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sr</m:t>
                    </m:r>
                  </m:oMath>
                </a14:m>
                <a:r>
                  <a:rPr lang="en-US" altLang="ru-RU" sz="24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altLang="ru-RU" sz="24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—</a:t>
                </a:r>
                <a:r>
                  <a:rPr lang="ru-RU" alt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соответственно суммы проекций на плоскость скольжения расчетных сдвигающих и удерживающих сил.</a:t>
                </a:r>
                <a:endParaRPr lang="ru-RU" altLang="ru-RU" sz="2400" dirty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indent="444500"/>
                <a:r>
                  <a:rPr lang="ru-RU" alt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Для определения удерживающих сил используем уравнение</a:t>
                </a:r>
                <a:endParaRPr lang="en-US" altLang="ru-RU" sz="2400" dirty="0">
                  <a:solidFill>
                    <a:srgbClr val="6633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indent="444500"/>
                <a:r>
                  <a:rPr lang="ru-RU" alt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ru-RU" sz="2400" dirty="0">
                  <a:solidFill>
                    <a:srgbClr val="6633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444500"/>
                <a:r>
                  <a:rPr lang="en-US" altLang="ru-RU" sz="24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</a:t>
                </a:r>
                <a:r>
                  <a:rPr lang="el-GR" altLang="ru-RU" sz="2400" i="1" dirty="0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τ</a:t>
                </a:r>
                <a:r>
                  <a:rPr lang="ru-RU" altLang="ru-RU" sz="2400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пр</a:t>
                </a:r>
                <a:r>
                  <a:rPr lang="ru-RU" alt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ru-RU" sz="2400" dirty="0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s</a:t>
                </a:r>
                <a:r>
                  <a:rPr lang="el-GR" altLang="ru-RU" sz="2400" baseline="-25000" dirty="0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α</a:t>
                </a:r>
                <a:r>
                  <a:rPr lang="el-GR" altLang="ru-RU" sz="2400" dirty="0">
                    <a:solidFill>
                      <a:srgbClr val="6633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GreekC" panose="00000400000000000000" pitchFamily="2" charset="0"/>
                  </a:rPr>
                  <a:t>∙</a:t>
                </a:r>
                <a:r>
                  <a:rPr lang="en-US" altLang="ru-RU" sz="2400" i="1" dirty="0" err="1">
                    <a:solidFill>
                      <a:srgbClr val="6633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tg</a:t>
                </a:r>
                <a:r>
                  <a:rPr lang="en-US" altLang="ru-RU" sz="2400" i="1" dirty="0" err="1">
                    <a:solidFill>
                      <a:srgbClr val="663300"/>
                    </a:solidFill>
                    <a:latin typeface="GreekC" panose="00000400000000000000" pitchFamily="2" charset="0"/>
                    <a:ea typeface="Cambria Math" panose="02040503050406030204" pitchFamily="18" charset="0"/>
                    <a:cs typeface="GreekC" panose="00000400000000000000" pitchFamily="2" charset="0"/>
                  </a:rPr>
                  <a:t>f</a:t>
                </a:r>
                <a:r>
                  <a:rPr lang="en-US" altLang="ru-RU" sz="2400" i="1" dirty="0" err="1">
                    <a:solidFill>
                      <a:srgbClr val="6633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+c</a:t>
                </a:r>
                <a:r>
                  <a:rPr lang="en-US" altLang="ru-RU" sz="24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                </a:t>
                </a:r>
                <a:r>
                  <a:rPr lang="en-US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(2.32)</a:t>
                </a:r>
              </a:p>
              <a:p>
                <a:pPr lvl="0" indent="444500"/>
                <a:endParaRPr lang="en-US" altLang="ru-RU" sz="1000" i="1" dirty="0">
                  <a:solidFill>
                    <a:srgbClr val="6633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444500"/>
                <a:r>
                  <a:rPr lang="ru-RU" alt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Courier New" panose="02070309020205020404" pitchFamily="49" charset="0"/>
                    <a:cs typeface="Times New Roman" panose="02020603050405020304" pitchFamily="18" charset="0"/>
                  </a:rPr>
                  <a:t>где</a:t>
                </a:r>
                <a:r>
                  <a:rPr lang="en-US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Courier New" panose="02070309020205020404" pitchFamily="49" charset="0"/>
                    <a:cs typeface="Times New Roman" panose="02020603050405020304" pitchFamily="18" charset="0"/>
                  </a:rPr>
                  <a:t> </a:t>
                </a:r>
                <a:r>
                  <a:rPr lang="el-GR" altLang="ru-RU" sz="2400" i="1" dirty="0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τ</a:t>
                </a:r>
                <a:r>
                  <a:rPr lang="ru-RU" altLang="ru-RU" sz="2400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пр </a:t>
                </a:r>
                <a:r>
                  <a:rPr lang="en-US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предельное сопротивление грунта сдвигу, </a:t>
                </a:r>
                <a:endParaRPr lang="en-US" sz="2400" dirty="0">
                  <a:solidFill>
                    <a:srgbClr val="6633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444500"/>
                <a:r>
                  <a:rPr lang="en-US" altLang="ru-RU" sz="2400" dirty="0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  s</a:t>
                </a:r>
                <a:r>
                  <a:rPr lang="el-GR" altLang="ru-RU" sz="2400" baseline="-25000" dirty="0">
                    <a:solidFill>
                      <a:srgbClr val="663300"/>
                    </a:solidFill>
                    <a:latin typeface="GreekC" panose="00000400000000000000" pitchFamily="2" charset="0"/>
                    <a:ea typeface="Times New Roman" panose="02020603050405020304" pitchFamily="18" charset="0"/>
                    <a:cs typeface="GreekC" panose="00000400000000000000" pitchFamily="2" charset="0"/>
                  </a:rPr>
                  <a:t>α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-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Courier New" panose="02070309020205020404" pitchFamily="49" charset="0"/>
                    <a:cs typeface="Times New Roman" panose="02020603050405020304" pitchFamily="18" charset="0"/>
                  </a:rPr>
                  <a:t>нормальное к площадке напряжение; </a:t>
                </a:r>
                <a:endParaRPr lang="en-US" sz="2400" dirty="0">
                  <a:solidFill>
                    <a:srgbClr val="663300"/>
                  </a:solidFill>
                  <a:latin typeface="Times New Roman" panose="02020603050405020304" pitchFamily="18" charset="0"/>
                  <a:ea typeface="Courier New" panose="02070309020205020404" pitchFamily="49" charset="0"/>
                  <a:cs typeface="Times New Roman" panose="02020603050405020304" pitchFamily="18" charset="0"/>
                </a:endParaRPr>
              </a:p>
              <a:p>
                <a:pPr indent="444500"/>
                <a:r>
                  <a:rPr lang="en-US" sz="24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Courier New" panose="02070309020205020404" pitchFamily="49" charset="0"/>
                    <a:cs typeface="Times New Roman" panose="02020603050405020304" pitchFamily="18" charset="0"/>
                  </a:rPr>
                  <a:t>     </a:t>
                </a:r>
                <a:r>
                  <a:rPr lang="en-US" altLang="ru-RU" sz="2400" i="1" dirty="0">
                    <a:solidFill>
                      <a:srgbClr val="663300"/>
                    </a:solidFill>
                    <a:latin typeface="GreekC" panose="00000400000000000000" pitchFamily="2" charset="0"/>
                    <a:ea typeface="Cambria Math" panose="02040503050406030204" pitchFamily="18" charset="0"/>
                    <a:cs typeface="GreekC" panose="00000400000000000000" pitchFamily="2" charset="0"/>
                  </a:rPr>
                  <a:t>f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Courier New" panose="02070309020205020404" pitchFamily="49" charset="0"/>
                    <a:cs typeface="Times New Roman" panose="02020603050405020304" pitchFamily="18" charset="0"/>
                  </a:rPr>
                  <a:t> и </a:t>
                </a:r>
                <a:r>
                  <a:rPr lang="ru-RU" sz="24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Courier New" panose="02070309020205020404" pitchFamily="49" charset="0"/>
                    <a:cs typeface="Times New Roman" panose="02020603050405020304" pitchFamily="18" charset="0"/>
                  </a:rPr>
                  <a:t>с —</a:t>
                </a:r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Courier New" panose="02070309020205020404" pitchFamily="49" charset="0"/>
                    <a:cs typeface="Times New Roman" panose="02020603050405020304" pitchFamily="18" charset="0"/>
                  </a:rPr>
                  <a:t> соответст­венно угол внутреннего трения и удельное сцепление грунта.</a:t>
                </a:r>
                <a:endParaRPr lang="ru-RU" sz="2400" dirty="0">
                  <a:solidFill>
                    <a:srgbClr val="6633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6343CE34-A8E5-4421-A0A4-A60445A854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260648"/>
                <a:ext cx="8208912" cy="6093976"/>
              </a:xfrm>
              <a:prstGeom prst="rect">
                <a:avLst/>
              </a:prstGeom>
              <a:blipFill>
                <a:blip r:embed="rId3"/>
                <a:stretch>
                  <a:fillRect l="-1189" t="-801" r="-1114" b="-140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693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8237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EEB930-9666-47F1-A72E-A31D45854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120"/>
            <a:ext cx="6763694" cy="543000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0955682-D1FE-4E16-9526-0CE117C81336}"/>
              </a:ext>
            </a:extLst>
          </p:cNvPr>
          <p:cNvSpPr/>
          <p:nvPr/>
        </p:nvSpPr>
        <p:spPr>
          <a:xfrm>
            <a:off x="107504" y="5877272"/>
            <a:ext cx="892899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Рис. 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13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Схема к расчету фундамента на плоский сдвиг</a:t>
            </a:r>
            <a:endParaRPr lang="ru-RU" sz="28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445907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AE481BEF-9F7A-4558-937C-0717FA0DA54D}"/>
                  </a:ext>
                </a:extLst>
              </p:cNvPr>
              <p:cNvSpPr/>
              <p:nvPr/>
            </p:nvSpPr>
            <p:spPr>
              <a:xfrm>
                <a:off x="251520" y="260648"/>
                <a:ext cx="8496944" cy="6494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4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ru-RU" sz="26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Исходя из изложенного выше и используя для определения удерживающих сил уравнение (2.31), применительно к расчетной схеме на рис. 2.13 эти величины можно выразить формулами</a:t>
                </a:r>
              </a:p>
              <a:p>
                <a14:m>
                  <m:oMath xmlns:m="http://schemas.openxmlformats.org/officeDocument/2006/math">
                    <m:r>
                      <a:rPr lang="en-US" altLang="ru-RU" sz="2600" b="0" i="1" smtClean="0">
                        <a:solidFill>
                          <a:srgbClr val="6633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                                   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ru-RU" altLang="ru-RU" sz="26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altLang="ru-RU" sz="26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  <m:r>
                          <a:rPr lang="en-US" altLang="ru-RU" sz="2600" i="1" baseline="-2500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𝑠𝑎</m:t>
                        </m:r>
                      </m:e>
                    </m:nary>
                    <m:r>
                      <a:rPr lang="en-US" altLang="ru-RU" sz="2600" i="1" baseline="-25000">
                        <a:solidFill>
                          <a:srgbClr val="6633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ru-RU" sz="26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 sz="2600" i="1" dirty="0" err="1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sz="2600" i="1" baseline="-25000" dirty="0" err="1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ru-RU" sz="26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sz="26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ru-RU" sz="2600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</a:t>
                </a:r>
                <a:r>
                  <a:rPr lang="ru-RU" sz="26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26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</a:t>
                </a:r>
                <a:r>
                  <a:rPr lang="ru-RU" sz="26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6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sz="26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.3</a:t>
                </a:r>
                <a:r>
                  <a:rPr lang="en-US" sz="26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ru-RU" sz="26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endParaRPr lang="ru-RU" sz="1200" dirty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ru-RU" sz="2600" b="0" i="1" smtClean="0">
                        <a:solidFill>
                          <a:srgbClr val="6633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             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ru-RU" altLang="ru-RU" sz="26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nor/>
                          </m:rPr>
                          <a:rPr lang="en-US" altLang="ru-RU" sz="2600" i="1" dirty="0">
                            <a:solidFill>
                              <a:srgbClr val="663300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altLang="ru-RU" sz="2600" i="1" baseline="-30000" dirty="0">
                            <a:solidFill>
                              <a:srgbClr val="663300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sr</m:t>
                        </m:r>
                        <m:r>
                          <m:rPr>
                            <m:nor/>
                          </m:rPr>
                          <a:rPr lang="en-US" sz="2600" dirty="0">
                            <a:solidFill>
                              <a:srgbClr val="663300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</m:e>
                    </m:nary>
                  </m:oMath>
                </a14:m>
                <a:r>
                  <a:rPr lang="en-US" sz="26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:r>
                  <a:rPr lang="ru-RU" sz="26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600" i="1" dirty="0" err="1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sz="2600" i="1" baseline="-25000" dirty="0" err="1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z="2600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6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6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</a:t>
                </a:r>
                <a:r>
                  <a:rPr lang="ru-RU" sz="26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ru-RU" sz="2600" i="1" dirty="0" err="1">
                    <a:solidFill>
                      <a:srgbClr val="6633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tg</a:t>
                </a:r>
                <a:r>
                  <a:rPr lang="en-US" altLang="ru-RU" sz="2600" i="1" dirty="0" err="1">
                    <a:solidFill>
                      <a:srgbClr val="663300"/>
                    </a:solidFill>
                    <a:latin typeface="GreekC" panose="00000400000000000000" pitchFamily="2" charset="0"/>
                    <a:ea typeface="Cambria Math" panose="02040503050406030204" pitchFamily="18" charset="0"/>
                    <a:cs typeface="GreekC" panose="00000400000000000000" pitchFamily="2" charset="0"/>
                  </a:rPr>
                  <a:t>f</a:t>
                </a:r>
                <a:r>
                  <a:rPr lang="en-US" altLang="ru-RU" sz="2600" i="1" dirty="0">
                    <a:solidFill>
                      <a:srgbClr val="663300"/>
                    </a:solidFill>
                    <a:latin typeface="GreekC" panose="00000400000000000000" pitchFamily="2" charset="0"/>
                    <a:ea typeface="Cambria Math" panose="02040503050406030204" pitchFamily="18" charset="0"/>
                    <a:cs typeface="GreekC" panose="00000400000000000000" pitchFamily="2" charset="0"/>
                  </a:rPr>
                  <a:t> </a:t>
                </a:r>
                <a:r>
                  <a:rPr lang="en-US" altLang="ru-RU" sz="26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+ Ac </a:t>
                </a:r>
                <a:r>
                  <a:rPr lang="ru-RU" sz="26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6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2600" i="1" baseline="-25000" dirty="0" err="1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ru-RU" sz="2600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6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sz="26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sz="26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.33а)</a:t>
                </a:r>
                <a:endParaRPr lang="en-US" sz="2600" dirty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600" dirty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ru-RU" sz="26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где </a:t>
                </a:r>
                <a:r>
                  <a:rPr lang="en-US" sz="2600" i="1" dirty="0" err="1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sz="2600" i="1" baseline="-25000" dirty="0" err="1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2600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6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</a:t>
                </a:r>
                <a:r>
                  <a:rPr lang="en-US" sz="26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sz="2600" i="1" baseline="-25000" dirty="0" err="1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z="26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6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—</a:t>
                </a:r>
                <a:r>
                  <a:rPr lang="ru-RU" sz="26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касательная и нормальная составляющие равнодейст­вующей </a:t>
                </a:r>
                <a:r>
                  <a:rPr lang="en-US" sz="26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sz="26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6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 уровне подошвы фундамента; </a:t>
                </a:r>
              </a:p>
              <a:p>
                <a:r>
                  <a:rPr lang="ru-RU" sz="26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en-US" sz="26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</a:t>
                </a:r>
                <a:r>
                  <a:rPr lang="ru-RU" sz="26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—</a:t>
                </a:r>
                <a:r>
                  <a:rPr lang="ru-RU" sz="26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взвешивающее давление воды на подошву фундамента при высоком залегании уровня подземных вод; </a:t>
                </a:r>
              </a:p>
              <a:p>
                <a:r>
                  <a:rPr lang="ru-RU" sz="26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А —</a:t>
                </a:r>
                <a:r>
                  <a:rPr lang="ru-RU" sz="26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площадь подошвы фундамента; </a:t>
                </a:r>
              </a:p>
              <a:p>
                <a:r>
                  <a:rPr lang="ru-RU" sz="26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ru-RU" sz="2600" i="1" dirty="0" err="1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</a:t>
                </a:r>
                <a:r>
                  <a:rPr lang="ru-RU" sz="2600" i="1" baseline="-25000" dirty="0" err="1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</a:t>
                </a:r>
                <a:r>
                  <a:rPr lang="ru-RU" sz="2600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6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 </a:t>
                </a:r>
                <a:r>
                  <a:rPr lang="ru-RU" sz="2600" i="1" dirty="0" err="1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</a:t>
                </a:r>
                <a:r>
                  <a:rPr lang="ru-RU" sz="2600" i="1" baseline="-25000" dirty="0" err="1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</a:t>
                </a:r>
                <a:r>
                  <a:rPr lang="ru-RU" sz="2600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—</a:t>
                </a:r>
                <a:r>
                  <a:rPr lang="ru-RU" sz="26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равнодействующие активного и пассивного давления грунта на фундамент. </a:t>
                </a:r>
                <a:endParaRPr lang="ru-RU" sz="2600" dirty="0">
                  <a:solidFill>
                    <a:srgbClr val="6633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AE481BEF-9F7A-4558-937C-0717FA0DA5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260648"/>
                <a:ext cx="8496944" cy="6494085"/>
              </a:xfrm>
              <a:prstGeom prst="rect">
                <a:avLst/>
              </a:prstGeom>
              <a:blipFill>
                <a:blip r:embed="rId3"/>
                <a:stretch>
                  <a:fillRect l="-1291" t="-845" r="-7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236094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44378C3-6FB7-4010-9974-EE047AB0B4EC}"/>
              </a:ext>
            </a:extLst>
          </p:cNvPr>
          <p:cNvSpPr/>
          <p:nvPr/>
        </p:nvSpPr>
        <p:spPr>
          <a:xfrm>
            <a:off x="251520" y="116632"/>
            <a:ext cx="871296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Если условие (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1) не удовлетворяется, то увеличивают вес фундамента или вертикальную нагрузку на него.</a:t>
            </a:r>
            <a:endParaRPr lang="ru-RU" sz="2800" b="1" i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7800"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Устойчивость фундаментов на плоский сдвиг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может быть значи­тельно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увеличена конструктивными мероприятиями. </a:t>
            </a:r>
          </a:p>
          <a:p>
            <a:pPr indent="177800"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К ним отно­сятся: устройство полов в подвале здания, введение затяжек в рас­порные конструкции, объединение фундаментов в жесткую простра­нственную систему и т. п. </a:t>
            </a:r>
          </a:p>
          <a:p>
            <a:pPr indent="177800"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В большинстве случаев эти мероприятия вообще снимают вопрос о проверке фундаментов на плоский сдвиг по подошве, поскольку ограничивают или практически полностью исключают их горизонтальное перемещение.</a:t>
            </a:r>
            <a:endParaRPr lang="en-US" sz="28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525305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44378C3-6FB7-4010-9974-EE047AB0B4EC}"/>
              </a:ext>
            </a:extLst>
          </p:cNvPr>
          <p:cNvSpPr/>
          <p:nvPr/>
        </p:nvSpPr>
        <p:spPr>
          <a:xfrm>
            <a:off x="395536" y="404664"/>
            <a:ext cx="8424936" cy="584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>
              <a:spcAft>
                <a:spcPts val="0"/>
              </a:spcAft>
            </a:pPr>
            <a:endParaRPr lang="en-US" sz="12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sz="3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2.9. Основные положения проектирования гибких фундаментов</a:t>
            </a:r>
          </a:p>
          <a:p>
            <a:pPr algn="ctr"/>
            <a:endParaRPr lang="ru-RU" sz="20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Ленточные фундаменты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длины,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загруженные колон­нами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расположенными на значительных расстояниях,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балки на грунте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плитных фундаментов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относятся к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гибким фундаментам.</a:t>
            </a:r>
            <a:endParaRPr lang="en-US" sz="2800" b="1" i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отличие от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жестких фундаментов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собственные деформации которых ничтожно малы по сравнению с деформациями грунта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деформации гибких фундаментов соизмеримы с деформациями ос­нования.</a:t>
            </a:r>
          </a:p>
        </p:txBody>
      </p:sp>
    </p:spTree>
    <p:extLst>
      <p:ext uri="{BB962C8B-B14F-4D97-AF65-F5344CB8AC3E}">
        <p14:creationId xmlns:p14="http://schemas.microsoft.com/office/powerpoint/2010/main" val="373079118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E18879D-9F8E-4000-B426-4F00DC37D4F6}"/>
              </a:ext>
            </a:extLst>
          </p:cNvPr>
          <p:cNvSpPr/>
          <p:nvPr/>
        </p:nvSpPr>
        <p:spPr>
          <a:xfrm>
            <a:off x="323528" y="332656"/>
            <a:ext cx="849694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41300">
              <a:lnSpc>
                <a:spcPct val="110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Поэтому,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гибкий фундамент и его основание работают под нагрузкой совместно,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образуя единую систему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а ре­активное давление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грунта изменяется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сложному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закону, сущест­венно отличающемуся от линейного.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indent="241300">
              <a:lnSpc>
                <a:spcPct val="110000"/>
              </a:lnSpc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Определение ре­активного давления </a:t>
            </a:r>
            <a:r>
              <a:rPr lang="ru-RU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 расчета совместного деформирования фундамента с основанием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является основной задачей при проектировании гибких фундамен­тов. </a:t>
            </a:r>
          </a:p>
          <a:p>
            <a:pPr indent="241300"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общем случае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реактив­ное давление </a:t>
            </a:r>
            <a:r>
              <a:rPr lang="ru-RU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фундамент зависит:</a:t>
            </a:r>
          </a:p>
          <a:p>
            <a:pPr marL="457200" indent="-457200">
              <a:spcAft>
                <a:spcPts val="0"/>
              </a:spcAft>
              <a:buFontTx/>
              <a:buChar char="-"/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 жесткости фундамента, его размеров и формы; </a:t>
            </a:r>
          </a:p>
          <a:p>
            <a:pPr indent="241300">
              <a:lnSpc>
                <a:spcPct val="110000"/>
              </a:lnSpc>
              <a:spcAft>
                <a:spcPts val="0"/>
              </a:spcAft>
            </a:pPr>
            <a:endParaRPr lang="ru-RU" sz="2800" b="1" i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797171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E18879D-9F8E-4000-B426-4F00DC37D4F6}"/>
              </a:ext>
            </a:extLst>
          </p:cNvPr>
          <p:cNvSpPr/>
          <p:nvPr/>
        </p:nvSpPr>
        <p:spPr>
          <a:xfrm>
            <a:off x="251520" y="404664"/>
            <a:ext cx="8712968" cy="5917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FontTx/>
              <a:buChar char="-"/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характеристик деформируемости основания; </a:t>
            </a:r>
          </a:p>
          <a:p>
            <a:pPr marL="457200" indent="-457200">
              <a:spcAft>
                <a:spcPts val="0"/>
              </a:spcAft>
              <a:buFontTx/>
              <a:buChar char="-"/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величины, характера и расположения нагрузки;</a:t>
            </a:r>
          </a:p>
          <a:p>
            <a:pPr marL="457200" indent="-457200">
              <a:spcAft>
                <a:spcPts val="0"/>
              </a:spcAft>
              <a:buFontTx/>
              <a:buChar char="-"/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жесткости надземной части сооружения.</a:t>
            </a:r>
          </a:p>
          <a:p>
            <a:pPr marL="457200" indent="-457200">
              <a:spcAft>
                <a:spcPts val="0"/>
              </a:spcAft>
              <a:buFontTx/>
              <a:buChar char="-"/>
            </a:pPr>
            <a:endParaRPr lang="ru-RU" sz="2400" b="1" i="1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41300" algn="ctr">
              <a:lnSpc>
                <a:spcPct val="9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2.9.1. Расчет ленточных фундаментов </a:t>
            </a:r>
          </a:p>
          <a:p>
            <a:pPr indent="241300">
              <a:lnSpc>
                <a:spcPct val="97000"/>
              </a:lnSpc>
              <a:spcAft>
                <a:spcPts val="0"/>
              </a:spcAft>
            </a:pPr>
            <a:endParaRPr lang="ru-RU" sz="20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41300"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В задачу расчета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гибкого лен­точного фундамента входят:</a:t>
            </a:r>
          </a:p>
          <a:p>
            <a:pPr marL="457200" indent="-457200">
              <a:spcAft>
                <a:spcPts val="0"/>
              </a:spcAft>
              <a:buFontTx/>
              <a:buChar char="-"/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определение реактивного давления </a:t>
            </a:r>
            <a:r>
              <a:rPr lang="ru-RU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гру­нта по подошве фундамента;</a:t>
            </a:r>
          </a:p>
          <a:p>
            <a:pPr marL="457200" indent="-457200">
              <a:spcAft>
                <a:spcPts val="0"/>
              </a:spcAft>
              <a:buFontTx/>
              <a:buChar char="-"/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вычисление внутренних усилий, дейст­вующих в фундаменте; </a:t>
            </a:r>
          </a:p>
          <a:p>
            <a:pPr marL="457200" indent="-457200">
              <a:spcAft>
                <a:spcPts val="0"/>
              </a:spcAft>
              <a:buFontTx/>
              <a:buChar char="-"/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установление размеров поперечного сечения фундамента и его необходимого армирования.</a:t>
            </a:r>
            <a:endParaRPr lang="ru-RU" sz="2800" b="1" i="1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686955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1BAF026-3A55-4FD5-897D-B7A460A56122}"/>
              </a:ext>
            </a:extLst>
          </p:cNvPr>
          <p:cNvSpPr/>
          <p:nvPr/>
        </p:nvSpPr>
        <p:spPr>
          <a:xfrm>
            <a:off x="467544" y="332656"/>
            <a:ext cx="8280920" cy="5911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41300">
              <a:lnSpc>
                <a:spcPct val="97000"/>
              </a:lnSpc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При расчете реактивного давления </a:t>
            </a:r>
            <a:r>
              <a:rPr lang="ru-RU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грунта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гибкий ленточный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 рассматривается как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балка на упругом основании, изги­бающаяся под действием приложенных к ней внешних нагрузок. </a:t>
            </a:r>
          </a:p>
          <a:p>
            <a:pPr indent="241300"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Если пренебречь трением между подошвой фундаментной балки и грунтом основания, что идет в запас прочности, дифференциаль­ное уравнение ее изгиба можно представить в виде</a:t>
            </a:r>
          </a:p>
          <a:p>
            <a:pPr indent="241300">
              <a:spcAft>
                <a:spcPts val="0"/>
              </a:spcAft>
            </a:pPr>
            <a:endParaRPr lang="ru-RU" sz="12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41300">
              <a:lnSpc>
                <a:spcPct val="97000"/>
              </a:lnSpc>
              <a:spcAft>
                <a:spcPts val="0"/>
              </a:spcAft>
            </a:pP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E</a:t>
            </a:r>
            <a:r>
              <a:rPr lang="en-US" sz="2800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Id</a:t>
            </a:r>
            <a:r>
              <a:rPr lang="en-US" sz="2800" i="1" baseline="300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2800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z/dx</a:t>
            </a:r>
            <a:r>
              <a:rPr lang="en-US" sz="2800" i="1" baseline="300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28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= - </a:t>
            </a:r>
            <a:r>
              <a:rPr lang="en-US" sz="2800" i="1" dirty="0" err="1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800" i="1" baseline="-25000" dirty="0" err="1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800" i="1" baseline="-250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</a:t>
            </a:r>
            <a:r>
              <a:rPr lang="en-US" sz="28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(2.34)   </a:t>
            </a:r>
            <a:endParaRPr lang="ru-RU" sz="28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41300">
              <a:lnSpc>
                <a:spcPct val="97000"/>
              </a:lnSpc>
              <a:spcAft>
                <a:spcPts val="0"/>
              </a:spcAft>
            </a:pPr>
            <a:endParaRPr lang="ru-RU" sz="10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41300">
              <a:lnSpc>
                <a:spcPct val="97000"/>
              </a:lnSpc>
              <a:spcAft>
                <a:spcPts val="0"/>
              </a:spcAft>
            </a:pP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где: 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EI 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жесткость балки; 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 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прогиб балки в точке с координатой 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х; </a:t>
            </a:r>
            <a:r>
              <a:rPr lang="ru-RU" sz="2800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28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—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реактивное давление в той же точке.</a:t>
            </a:r>
            <a:r>
              <a:rPr lang="en-US" sz="28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endParaRPr lang="ru-RU" sz="28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607330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854635D-DF90-4048-901E-54A301053477}"/>
              </a:ext>
            </a:extLst>
          </p:cNvPr>
          <p:cNvSpPr/>
          <p:nvPr/>
        </p:nvSpPr>
        <p:spPr>
          <a:xfrm>
            <a:off x="251520" y="188640"/>
            <a:ext cx="8712968" cy="6361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97000"/>
              </a:lnSpc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дифференциальном уравнении (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34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имеются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две неизвест­ные функции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marL="457200" indent="-457200">
              <a:lnSpc>
                <a:spcPct val="97000"/>
              </a:lnSpc>
              <a:spcAft>
                <a:spcPts val="0"/>
              </a:spcAft>
              <a:buFontTx/>
              <a:buChar char="-"/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одна –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уравнение изогнутой оси балки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 = f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),</a:t>
            </a:r>
          </a:p>
          <a:p>
            <a:pPr>
              <a:lnSpc>
                <a:spcPct val="97000"/>
              </a:lnSpc>
              <a:spcAft>
                <a:spcPts val="0"/>
              </a:spcAft>
              <a:buFontTx/>
              <a:buChar char="-"/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вто­рая -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закон распределения реактивных давлений грунта </a:t>
            </a:r>
            <a:r>
              <a:rPr lang="en-US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97000"/>
              </a:lnSpc>
              <a:spcAft>
                <a:spcPts val="0"/>
              </a:spcAft>
            </a:pP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Поэтому решение может быть получено лишь при условии составле­ния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второго уравнения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в котором будут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связаны между собой осадки различных точек балки и реактивное давление грунта.</a:t>
            </a:r>
          </a:p>
          <a:p>
            <a:pPr indent="228600">
              <a:lnSpc>
                <a:spcPct val="97000"/>
              </a:lnSpc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В зависимости от гипотезы, принятой для установления второго уравнения, различают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два основных метода расчета балки, лежащей на упругом основании:</a:t>
            </a:r>
          </a:p>
          <a:p>
            <a:pPr marL="457200" indent="-457200">
              <a:lnSpc>
                <a:spcPct val="9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 местных упругих деформаций </a:t>
            </a:r>
          </a:p>
          <a:p>
            <a:pPr marL="457200" indent="-457200">
              <a:lnSpc>
                <a:spcPct val="9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 упругого полупространства. </a:t>
            </a:r>
          </a:p>
        </p:txBody>
      </p:sp>
    </p:spTree>
    <p:extLst>
      <p:ext uri="{BB962C8B-B14F-4D97-AF65-F5344CB8AC3E}">
        <p14:creationId xmlns:p14="http://schemas.microsoft.com/office/powerpoint/2010/main" val="179114669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854635D-DF90-4048-901E-54A301053477}"/>
              </a:ext>
            </a:extLst>
          </p:cNvPr>
          <p:cNvSpPr/>
          <p:nvPr/>
        </p:nvSpPr>
        <p:spPr>
          <a:xfrm>
            <a:off x="395536" y="404664"/>
            <a:ext cx="8352928" cy="6059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97000"/>
              </a:lnSpc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Оба метода базируются на одноимен­ных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моделях грунтового основания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228600">
              <a:lnSpc>
                <a:spcPct val="97000"/>
              </a:lnSpc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Уравнение (2.34) содержит жесткость фундамента 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что требу­ет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предварительного назначения размеров его сечения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Это делают исходя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 схемы линейного распределения реактивных усилий </a:t>
            </a:r>
            <a:r>
              <a:rPr lang="en-US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при­нимая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равномерное или трапециевидное распределение давления по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подошве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Поясним сказанное на примере.</a:t>
            </a:r>
          </a:p>
          <a:p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На рис. 2.14 показана фунда­ментная балка, загруженная систе­мой сил, в результате чего по ее подошве действует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реактивное дав­ление грунта </a:t>
            </a:r>
            <a:r>
              <a:rPr lang="ru-RU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изменяющееся по какому-то сложному закону.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i="1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02628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46263E-32BA-4E2D-8338-314B47F21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5932"/>
            <a:ext cx="4843305" cy="672206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5462C51-6E36-4001-9D1D-4649F0A9BECA}"/>
              </a:ext>
            </a:extLst>
          </p:cNvPr>
          <p:cNvSpPr/>
          <p:nvPr/>
        </p:nvSpPr>
        <p:spPr>
          <a:xfrm>
            <a:off x="5652120" y="2619803"/>
            <a:ext cx="3240360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Рис. 2.14. Расчетная схема для предварительного подбора сечения фундаментной балки</a:t>
            </a:r>
            <a:endParaRPr lang="ru-RU" sz="28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139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595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EDAC02-55A5-46C8-B3B6-679B7D5816F1}"/>
              </a:ext>
            </a:extLst>
          </p:cNvPr>
          <p:cNvSpPr/>
          <p:nvPr/>
        </p:nvSpPr>
        <p:spPr>
          <a:xfrm>
            <a:off x="323528" y="260648"/>
            <a:ext cx="8568952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Заме­няя криволинейную эпюру распре­деления реактивных давлений </a:t>
            </a:r>
            <a:r>
              <a:rPr lang="ru-RU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ли­нейной трапециевидной,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определяем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краевые значения давления р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р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формуле внецентренного сжатия (5.7), которая для рассматриваемо­го случая будет иметь вид</a:t>
            </a:r>
          </a:p>
          <a:p>
            <a:pPr>
              <a:spcAft>
                <a:spcPts val="0"/>
              </a:spcAft>
            </a:pPr>
            <a:endParaRPr lang="ru-RU" sz="10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p</a:t>
            </a:r>
            <a:r>
              <a:rPr lang="en-US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1,2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N/A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± 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6M</a:t>
            </a:r>
            <a:r>
              <a:rPr lang="en-US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/(bl</a:t>
            </a:r>
            <a:r>
              <a:rPr lang="en-US" sz="2800" i="1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),            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(2.35)</a:t>
            </a:r>
            <a:endParaRPr lang="ru-RU" sz="28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endParaRPr lang="en-US" sz="10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где 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суммарная вертикальная нагрузка на фундаментную балку;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А —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площадь подошвы фундаментной балки; М</a:t>
            </a:r>
            <a:r>
              <a:rPr lang="ru-RU" sz="2800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—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момент всех сил относительно центра тяжести подошвы фундаментной балки.</a:t>
            </a:r>
          </a:p>
          <a:p>
            <a:pPr indent="228600"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Определив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краевые значения прямолинейной эпюры давлений р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р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загружаем ею рассматриваемую фундаментную балку, как внешней</a:t>
            </a:r>
            <a:endParaRPr lang="ru-RU" sz="28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315106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ECAF6A5-51E9-4775-97EA-F369D0C47D70}"/>
              </a:ext>
            </a:extLst>
          </p:cNvPr>
          <p:cNvSpPr/>
          <p:nvPr/>
        </p:nvSpPr>
        <p:spPr>
          <a:xfrm>
            <a:off x="539552" y="332656"/>
            <a:ext cx="825032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нагрузкой, и по правилам строительной механики строим эпюру изгибающих моментов </a:t>
            </a:r>
            <a:r>
              <a:rPr lang="ru-RU" sz="2800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ru-RU" sz="28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Определив максимальное значе­ние </a:t>
            </a:r>
            <a:r>
              <a:rPr lang="ru-RU" sz="2800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ru-RU" sz="28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находим необходимый по условию прочности момент сопротивления балки </a:t>
            </a:r>
            <a:r>
              <a:rPr lang="en-US" sz="2800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</a:t>
            </a:r>
            <a:r>
              <a:rPr lang="en-US" sz="28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а уже по нему подбираем предваритель­ное сечение фундаментной балки и устанавливаем ее жесткость 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EI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endParaRPr lang="ru-RU" sz="2000" i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2.9.1.1. Расчет по методу местных упругих деформаций </a:t>
            </a:r>
          </a:p>
          <a:p>
            <a:pPr>
              <a:spcAft>
                <a:spcPts val="0"/>
              </a:spcAft>
            </a:pPr>
            <a:endParaRPr lang="ru-RU" sz="16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Предпосылкой расчета гибких фундаментных балок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этому методу является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том, что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осадка в данной точке основа­ния не зависит от</a:t>
            </a:r>
            <a:endParaRPr lang="ru-RU" sz="2800" b="1" i="1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28323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FFF9620-3654-4CFA-B768-477198229F10}"/>
              </a:ext>
            </a:extLst>
          </p:cNvPr>
          <p:cNvSpPr/>
          <p:nvPr/>
        </p:nvSpPr>
        <p:spPr>
          <a:xfrm>
            <a:off x="467544" y="476672"/>
            <a:ext cx="8136904" cy="5855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осадки других точек и прямо пропорциональна давлению в этой точке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 Фусса - </a:t>
            </a:r>
            <a:r>
              <a:rPr lang="ru-RU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Винклера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что выражает­ся зависимостью (2.36)</a:t>
            </a:r>
          </a:p>
          <a:p>
            <a:pPr>
              <a:spcAft>
                <a:spcPts val="0"/>
              </a:spcAft>
            </a:pPr>
            <a:endParaRPr lang="ru-RU" sz="28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ru-RU" sz="2800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800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(2.36)</a:t>
            </a:r>
            <a:endParaRPr lang="ru-RU" sz="28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5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коэффициент пропорциональности, называемый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коэф­фициентом постели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ориентировочно равный: (0,3...1)∙10</a:t>
            </a:r>
            <a:r>
              <a:rPr lang="en-US" sz="2800" baseline="30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кН/м</a:t>
            </a:r>
            <a:r>
              <a:rPr lang="ru-RU" sz="2800" baseline="30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очень слабых грунтах, (1...3)∙10</a:t>
            </a:r>
            <a:r>
              <a:rPr lang="en-US" sz="2800" baseline="30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кН/м</a:t>
            </a:r>
            <a:r>
              <a:rPr lang="ru-RU" sz="2800" baseline="30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слабых грунтах, (3...8)∙10</a:t>
            </a:r>
            <a:r>
              <a:rPr lang="en-US" sz="2800" baseline="30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кН/м</a:t>
            </a:r>
            <a:r>
              <a:rPr lang="ru-RU" sz="2800" baseline="30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грунтах средней плотности; </a:t>
            </a:r>
            <a:endParaRPr lang="en-US" sz="28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осадка в точке определения реакции </a:t>
            </a:r>
            <a:r>
              <a:rPr lang="ru-RU" sz="2800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454512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2A521C3-5211-40B8-B703-7FF9C41309D6}"/>
              </a:ext>
            </a:extLst>
          </p:cNvPr>
          <p:cNvSpPr/>
          <p:nvPr/>
        </p:nvSpPr>
        <p:spPr>
          <a:xfrm>
            <a:off x="431540" y="593544"/>
            <a:ext cx="8280920" cy="5670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Подставляя эту зависимость в дифференциальное уравнение (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получим</a:t>
            </a:r>
            <a:endParaRPr lang="en-US" sz="28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EId</a:t>
            </a:r>
            <a:r>
              <a:rPr lang="en-US" sz="2800" i="1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z/dx</a:t>
            </a:r>
            <a:r>
              <a:rPr lang="en-US" sz="2800" i="1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= - 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(2.37)</a:t>
            </a:r>
            <a:endParaRPr lang="ru-RU" sz="28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endParaRPr lang="ru-RU" sz="10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Уравнение (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известно как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дифференциальное уравнение изгиба балок на упругом основании по методу местных упругих дефор­маций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165100">
              <a:lnSpc>
                <a:spcPct val="92000"/>
              </a:lnSpc>
              <a:spcAft>
                <a:spcPts val="40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Решение этого уравнения имеет вид</a:t>
            </a:r>
            <a:endParaRPr lang="en-US" sz="28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65100">
              <a:lnSpc>
                <a:spcPct val="92000"/>
              </a:lnSpc>
              <a:spcAft>
                <a:spcPts val="400"/>
              </a:spcAft>
            </a:pPr>
            <a:endParaRPr lang="ru-RU" sz="10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94000"/>
              </a:lnSpc>
              <a:spcAft>
                <a:spcPts val="0"/>
              </a:spcAft>
            </a:pPr>
            <a:r>
              <a:rPr lang="en-US" sz="26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</a:t>
            </a:r>
            <a:r>
              <a:rPr lang="en-US" sz="26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US" sz="26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el-GR" sz="2600" i="1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α</a:t>
            </a:r>
            <a:r>
              <a:rPr lang="en-US" sz="2600" i="1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ru-RU" sz="26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6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6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26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cos </a:t>
            </a:r>
            <a:r>
              <a:rPr lang="el-GR" sz="26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α</a:t>
            </a:r>
            <a:r>
              <a:rPr lang="en-US" sz="26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ru-RU" sz="26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26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6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6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sin ax</a:t>
            </a:r>
            <a:r>
              <a:rPr lang="en-US" sz="26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ru-RU" sz="26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26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2600" i="1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l-GR" sz="2600" i="1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α</a:t>
            </a:r>
            <a:r>
              <a:rPr lang="en-US" sz="2600" i="1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6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6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6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6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cos </a:t>
            </a:r>
            <a:r>
              <a:rPr lang="el-GR" sz="26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α</a:t>
            </a:r>
            <a:r>
              <a:rPr lang="en-US" sz="26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ru-RU" sz="26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en-US" sz="26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6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26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sin ax</a:t>
            </a:r>
            <a:r>
              <a:rPr lang="ru-RU" sz="26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), (</a:t>
            </a:r>
            <a:r>
              <a:rPr lang="en-US" sz="26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6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6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38</a:t>
            </a:r>
            <a:r>
              <a:rPr lang="ru-RU" sz="26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indent="165100"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где 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 —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текущая координата; 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 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прогиб балки в точке с координа­той 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х;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8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845384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62F8E22F-E71E-4025-95DB-9AFF8059411F}"/>
                  </a:ext>
                </a:extLst>
              </p:cNvPr>
              <p:cNvSpPr/>
              <p:nvPr/>
            </p:nvSpPr>
            <p:spPr>
              <a:xfrm>
                <a:off x="359532" y="548680"/>
                <a:ext cx="8424936" cy="59898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165100">
                  <a:lnSpc>
                    <a:spcPct val="92000"/>
                  </a:lnSpc>
                  <a:spcAft>
                    <a:spcPts val="400"/>
                  </a:spcAft>
                </a:pP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</a:t>
                </a:r>
                <a:r>
                  <a:rPr lang="en-US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        </a:t>
                </a:r>
                <a:r>
                  <a:rPr lang="el-GR" sz="28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α</a:t>
                </a:r>
                <a:r>
                  <a:rPr lang="en-US" sz="28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en-US" sz="2800" i="1" smtClean="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sz="2800" b="0" i="1" smtClean="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g>
                      <m:e>
                        <m:r>
                          <a:rPr lang="en-US" sz="2800" b="0" i="1" smtClean="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800" b="0" i="1" baseline="-25000" smtClean="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800" b="0" i="1" smtClean="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800" b="0" i="1" smtClean="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  <m:t>/(4</m:t>
                        </m:r>
                        <m:r>
                          <a:rPr lang="en-US" sz="2800" b="0" i="1" smtClean="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  <m:t>𝐸𝐼</m:t>
                        </m:r>
                        <m:r>
                          <a:rPr lang="en-US" sz="2800" b="0" i="1" smtClean="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, 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м</a:t>
                </a:r>
                <a:r>
                  <a:rPr lang="ru-RU" sz="2800" baseline="30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-1    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(2.39)</a:t>
                </a:r>
              </a:p>
              <a:p>
                <a:pPr indent="165100">
                  <a:lnSpc>
                    <a:spcPct val="92000"/>
                  </a:lnSpc>
                  <a:spcAft>
                    <a:spcPts val="400"/>
                  </a:spcAft>
                </a:pPr>
                <a:endParaRPr lang="ru-RU" sz="900" dirty="0">
                  <a:solidFill>
                    <a:srgbClr val="6633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indent="165100">
                  <a:lnSpc>
                    <a:spcPct val="92000"/>
                  </a:lnSpc>
                  <a:spcAft>
                    <a:spcPts val="400"/>
                  </a:spcAft>
                </a:pP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 </a:t>
                </a:r>
                <a:r>
                  <a:rPr lang="ru-RU" sz="28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—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ширина фундаментной балки.</a:t>
                </a:r>
              </a:p>
              <a:p>
                <a:pPr indent="165100">
                  <a:spcAft>
                    <a:spcPts val="0"/>
                  </a:spcAft>
                </a:pPr>
                <a:r>
                  <a:rPr lang="ru-RU" sz="1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Коэффициент </a:t>
                </a:r>
                <a:r>
                  <a:rPr lang="el-GR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α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называют линейной характеристикой балки на упругом основании. </a:t>
                </a:r>
              </a:p>
              <a:p>
                <a:pPr indent="165100">
                  <a:spcAft>
                    <a:spcPts val="0"/>
                  </a:spcAft>
                </a:pP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При </a:t>
                </a:r>
                <a:r>
                  <a:rPr lang="el-GR" sz="28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α</a:t>
                </a:r>
                <a:r>
                  <a:rPr lang="en-US" sz="28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</a:t>
                </a:r>
                <a:r>
                  <a:rPr lang="el-GR" sz="28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&lt;</a:t>
                </a:r>
                <a:r>
                  <a:rPr lang="en-US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0,75 (</a:t>
                </a:r>
                <a:r>
                  <a:rPr lang="en-US" sz="28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— длина балки, м) балки (при расчете по методу местных упругих деформаций) классифицируют­ся как 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короткие жесткие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деформациями изгиба которых можно пренебречь; </a:t>
                </a:r>
              </a:p>
              <a:p>
                <a:pPr indent="165100">
                  <a:spcAft>
                    <a:spcPts val="0"/>
                  </a:spcAft>
                </a:pP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при 0,75 &lt;</a:t>
                </a:r>
                <a:r>
                  <a:rPr lang="el-GR" sz="28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α</a:t>
                </a:r>
                <a:r>
                  <a:rPr lang="en-US" sz="28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 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&lt;3 - как 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короткие гибкие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; при </a:t>
                </a:r>
                <a:r>
                  <a:rPr lang="el-GR" sz="28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α</a:t>
                </a:r>
                <a:r>
                  <a:rPr lang="en-US" sz="28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&gt; 3 - как 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длинные гибкие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</a:p>
              <a:p>
                <a:pPr indent="165100">
                  <a:spcAft>
                    <a:spcPts val="0"/>
                  </a:spcAft>
                </a:pP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Естественно, что указанные границы условны, поэтому в практических расчетах допустимы небольшие отклоне­ния.</a:t>
                </a:r>
                <a:endParaRPr lang="ru-RU" sz="2800" dirty="0">
                  <a:solidFill>
                    <a:srgbClr val="6633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62F8E22F-E71E-4025-95DB-9AFF805941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32" y="548680"/>
                <a:ext cx="8424936" cy="5989845"/>
              </a:xfrm>
              <a:prstGeom prst="rect">
                <a:avLst/>
              </a:prstGeom>
              <a:blipFill>
                <a:blip r:embed="rId3"/>
                <a:stretch>
                  <a:fillRect l="-1520" t="-610" r="-1158" b="-183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5699010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BE4BF38-7CEE-4FEE-BF68-41A4F9835C8B}"/>
              </a:ext>
            </a:extLst>
          </p:cNvPr>
          <p:cNvSpPr/>
          <p:nvPr/>
        </p:nvSpPr>
        <p:spPr>
          <a:xfrm>
            <a:off x="251520" y="476672"/>
            <a:ext cx="864096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65100"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Постоянные интегрирования 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С</a:t>
            </a:r>
            <a:r>
              <a:rPr lang="ru-RU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определяются из</a:t>
            </a:r>
            <a:r>
              <a:rPr lang="ru-RU" sz="2800" dirty="0"/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начальных условий деформирования, которые зависят от категории гибкости балки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165100"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Одним из начальных условий деформирования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короткой жесткой балки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загруженной в центре сосредоточен­ной силой, будет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постоянство деформации грунта вдоль всей ее длины (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</a:p>
          <a:p>
            <a:pPr indent="165100"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случае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длинной гибкой балки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таком же загружении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начальным условием деформирования будет отсутствие прогиба на ее концах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l/2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8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+l</a:t>
            </a:r>
            <a:r>
              <a:rPr lang="en-US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=0).</a:t>
            </a:r>
          </a:p>
          <a:p>
            <a:pPr indent="165100"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Беря последовательно производные от выражения (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опре­деляют необходимые для конструирования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3256075197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BE4BF38-7CEE-4FEE-BF68-41A4F9835C8B}"/>
              </a:ext>
            </a:extLst>
          </p:cNvPr>
          <p:cNvSpPr/>
          <p:nvPr/>
        </p:nvSpPr>
        <p:spPr>
          <a:xfrm>
            <a:off x="251520" y="548680"/>
            <a:ext cx="849694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фундаментной балки значения изгибающих моментов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поперечных сил </a:t>
            </a:r>
            <a:r>
              <a:rPr lang="en-US" sz="2800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8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различ­ных ее сечениях.</a:t>
            </a:r>
            <a:endParaRPr lang="ru-RU" sz="28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65100"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Если уточненные по известным значениям 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800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8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размеры сечения балки значительно меняют ее жесткость, то расчет повторяется.</a:t>
            </a:r>
          </a:p>
          <a:p>
            <a:pPr indent="165100"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Модель местных упругих деформаций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рекомендуется применять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расчета гибких фундаментных балок,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работающих в условиях плоской задачи: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 сильносжимаемых грунтах (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&lt; 5 МПа);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 лес­совых просадочных грунтах; 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при малой толще сжимаемого слоя, подстилаемого недеформируемым массивом, например скаль­ным.   </a:t>
            </a:r>
            <a:endParaRPr lang="en-US" sz="28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540074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326EBE6-9B7D-4ECE-80C7-E8C32B2750DE}"/>
              </a:ext>
            </a:extLst>
          </p:cNvPr>
          <p:cNvSpPr/>
          <p:nvPr/>
        </p:nvSpPr>
        <p:spPr>
          <a:xfrm>
            <a:off x="395536" y="548680"/>
            <a:ext cx="8352928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65100">
              <a:lnSpc>
                <a:spcPct val="92000"/>
              </a:lnSpc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этих случаях результаты расчета хорошо совпадают с дейст­вительными.</a:t>
            </a:r>
          </a:p>
          <a:p>
            <a:pPr indent="165100">
              <a:lnSpc>
                <a:spcPct val="92000"/>
              </a:lnSpc>
              <a:spcAft>
                <a:spcPts val="0"/>
              </a:spcAft>
            </a:pP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Определенную трудность при расчете представляет правильное назначение коэффициента постели, особенно в тех слу­чаях, когда свойства грунта изменяются по длине балки.</a:t>
            </a:r>
          </a:p>
          <a:p>
            <a:pPr indent="165100">
              <a:lnSpc>
                <a:spcPct val="92000"/>
              </a:lnSpc>
              <a:spcAft>
                <a:spcPts val="0"/>
              </a:spcAft>
            </a:pP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В настоящее время в связи с широким внедрением в практику проектирования ЭВМ метод местных упругих деформаций продол­жает развиваться, что позволяет использовать его для решения все более сложных инженерных задач.</a:t>
            </a:r>
            <a:endParaRPr lang="ru-RU" sz="30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367289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BDF4B9D2-BA43-4D70-93C6-DD6B828E189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5536" y="212735"/>
            <a:ext cx="8352928" cy="64325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65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2.9.1.2. Расчет по методу упругого полупространства</a:t>
            </a:r>
          </a:p>
          <a:p>
            <a:pPr marL="0" marR="0" lvl="0" indent="1651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651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ru-RU" altLang="ru-RU" sz="3000" b="1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 упругого полупространства базируется на решениях классической теории уп­ругости</a:t>
            </a:r>
            <a:r>
              <a:rPr kumimoji="0" lang="ru-RU" altLang="ru-RU" sz="3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которые в известных пределах считают приемлемыми и для грунтовых оснований. </a:t>
            </a:r>
          </a:p>
          <a:p>
            <a:pPr marL="0" marR="0" lvl="0" indent="1651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ru-RU" altLang="ru-RU" sz="3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Согласно этому методу, </a:t>
            </a:r>
            <a:r>
              <a:rPr kumimoji="0" lang="ru-RU" altLang="ru-RU" sz="3000" b="1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фундаментная балка принимается лежащей на однородном линейно деформиру­емом полупространстве</a:t>
            </a:r>
            <a:r>
              <a:rPr kumimoji="0" lang="ru-RU" altLang="ru-RU" sz="3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деформационные свойства которого характери­зуются модулем деформации </a:t>
            </a:r>
            <a:r>
              <a:rPr kumimoji="0" lang="ru-RU" altLang="ru-RU" sz="3000" b="0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kumimoji="0" lang="ru-RU" altLang="ru-RU" sz="3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коэффициентом Пуассона </a:t>
            </a:r>
            <a:r>
              <a:rPr kumimoji="0" lang="el-GR" altLang="ru-RU" sz="3000" b="0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kumimoji="0" lang="ru-RU" altLang="ru-RU" sz="3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33287196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BDF4B9D2-BA43-4D70-93C6-DD6B828E189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5536" y="384340"/>
            <a:ext cx="8352928" cy="57400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65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651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ru-RU" altLang="ru-RU" sz="2900" b="1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 разработан для условий плоской и пространственной задач. По условиям плоской задачи ведется расчет ленточных фундамен­тов под стены, а по условиям пространственной задачи - под колонны.</a:t>
            </a:r>
          </a:p>
          <a:p>
            <a:r>
              <a:rPr lang="ru-RU" altLang="ru-RU" sz="29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В случае плоской задачи за исходное уравнение деформации поверхности основания принято </a:t>
            </a:r>
            <a:r>
              <a:rPr lang="ru-RU" alt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уравнение Фламана </a:t>
            </a:r>
            <a:r>
              <a:rPr lang="ru-RU" altLang="ru-RU" sz="29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(2.40).</a:t>
            </a:r>
          </a:p>
          <a:p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ru-RU" sz="29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9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altLang="ru-RU" sz="2900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ru-RU" sz="29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ru-RU" sz="2900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9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ru-RU" sz="29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(P/</a:t>
            </a:r>
            <a:r>
              <a:rPr lang="el-GR" altLang="ru-RU" sz="29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ru-RU" sz="29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C)ln(x-</a:t>
            </a:r>
            <a:r>
              <a:rPr lang="el-GR" altLang="ru-RU" sz="29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r>
              <a:rPr lang="en-US" altLang="ru-RU" sz="29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)+D                </a:t>
            </a:r>
            <a:r>
              <a:rPr lang="en-US" altLang="ru-RU" sz="29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(2.40)</a:t>
            </a:r>
          </a:p>
          <a:p>
            <a:pPr lvl="0"/>
            <a:endParaRPr lang="ru-RU" altLang="ru-RU" sz="1050" baseline="-250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altLang="ru-RU" sz="29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в случае пространственной задачи - </a:t>
            </a:r>
            <a:r>
              <a:rPr lang="ru-RU" alt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уравнение Буссинеска</a:t>
            </a:r>
            <a:endParaRPr lang="ru-RU" altLang="ru-RU" sz="2900" b="1" i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ru-RU" sz="29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ru-RU" sz="2900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ru-RU" sz="29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ru-RU" sz="2900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9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ru-RU" sz="29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P/(</a:t>
            </a:r>
            <a:r>
              <a:rPr lang="el-GR" altLang="ru-RU" sz="29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ru-RU" sz="29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CR)                   </a:t>
            </a:r>
            <a:r>
              <a:rPr lang="ru-RU" altLang="ru-RU" sz="29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9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ru-RU" sz="29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(2.41)</a:t>
            </a:r>
            <a:endParaRPr kumimoji="0" lang="ru-RU" altLang="ru-RU" sz="29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769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-9525"/>
            <a:ext cx="7572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3C211763-4423-4263-BC5E-FF947D080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45840"/>
            <a:ext cx="8280920" cy="609397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65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ru-RU" sz="30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 -</a:t>
            </a: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координата точки поверхности, в которой определена осад­ка, м; </a:t>
            </a:r>
            <a:endParaRPr lang="en-US" sz="30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ru-RU" sz="30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l-GR" altLang="ru-RU" sz="30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координата точки приложения силы </a:t>
            </a:r>
            <a:r>
              <a:rPr lang="ru-RU" sz="30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Р,</a:t>
            </a: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м; </a:t>
            </a:r>
            <a:endParaRPr lang="en-US" sz="30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D </a:t>
            </a:r>
            <a:r>
              <a:rPr lang="ru-RU" sz="30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постоян­ная интегрирования; </a:t>
            </a:r>
            <a:endParaRPr lang="en-US" sz="30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30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С=Е/(</a:t>
            </a:r>
            <a:r>
              <a:rPr lang="en-US" sz="30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0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3000" i="1" baseline="30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0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</a:t>
            </a: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коэффициент жесткости осно­вания, кПа; </a:t>
            </a:r>
            <a:r>
              <a:rPr lang="en-US" sz="3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r>
              <a:rPr lang="en-US" sz="30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R -</a:t>
            </a: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расстояние от точки приложения силы </a:t>
            </a:r>
            <a:r>
              <a:rPr lang="ru-RU" sz="30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точки, в которой определена осадка </a:t>
            </a:r>
            <a:r>
              <a:rPr lang="en-US" sz="30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30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</a:t>
            </a:r>
          </a:p>
          <a:p>
            <a:r>
              <a:rPr lang="en-US" sz="3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определении осадки поверхности основания от действия равномерно распределенных нагрузок уравнения </a:t>
            </a:r>
            <a:r>
              <a:rPr lang="en-US" altLang="ru-RU" sz="32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ru-RU" sz="32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alt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f(P)</a:t>
            </a:r>
            <a:r>
              <a:rPr lang="ru-RU" alt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(2.40) и (2.41)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интегрируются по площади загружения.  </a:t>
            </a:r>
            <a:endParaRPr kumimoji="0" lang="ru-RU" altLang="ru-RU" sz="3000" b="1" i="1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570821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63B1B2D-3F95-4CD7-89D5-E33886AD6721}"/>
              </a:ext>
            </a:extLst>
          </p:cNvPr>
          <p:cNvSpPr/>
          <p:nvPr/>
        </p:nvSpPr>
        <p:spPr>
          <a:xfrm>
            <a:off x="323528" y="260648"/>
            <a:ext cx="846094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Решая дифференциальное уравнение изогнутой оси балки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(2.38)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одним из уравнений</a:t>
            </a:r>
            <a:r>
              <a:rPr lang="en-US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ru-RU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f(P)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(2.40) или (2.41),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находят реак­тивный отпор </a:t>
            </a:r>
            <a:r>
              <a:rPr lang="en-US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грунта по подошве гибкого фундамента, изгибающие моменты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поперечные силы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действующие в его сечениях.</a:t>
            </a:r>
          </a:p>
          <a:p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Расчеты ведутся с использованием готовых таблиц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(которые составлены для фундаментных балок различной относительной гибкости, при различном характере и раз­мещении нагрузок).</a:t>
            </a:r>
          </a:p>
          <a:p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Относительная гибкость фундаментной балки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работающей в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 плоской задачи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характеризуется показателем гибкости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определяемым по формуле (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795612701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63B1B2D-3F95-4CD7-89D5-E33886AD6721}"/>
              </a:ext>
            </a:extLst>
          </p:cNvPr>
          <p:cNvSpPr/>
          <p:nvPr/>
        </p:nvSpPr>
        <p:spPr>
          <a:xfrm>
            <a:off x="395536" y="476672"/>
            <a:ext cx="8424936" cy="5671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= 10El</a:t>
            </a:r>
            <a:r>
              <a:rPr lang="en-US" sz="2800" i="1" baseline="30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/(E</a:t>
            </a:r>
            <a:r>
              <a:rPr lang="en-US" sz="2800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i="1" baseline="30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endParaRPr lang="ru-RU" sz="12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фундаментная балка работает в условиях пространствен­ной задачи, показатель гибкости определяется по формуле</a:t>
            </a:r>
          </a:p>
          <a:p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t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</a:t>
            </a:r>
            <a:r>
              <a:rPr lang="en-US" sz="2800" i="1" baseline="30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/b)/[2(1-</a:t>
            </a:r>
            <a:r>
              <a:rPr lang="el-GR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2800" i="1" baseline="30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                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sz="28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90500">
              <a:lnSpc>
                <a:spcPct val="92000"/>
              </a:lnSpc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где 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 —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модуль деформации грунта, кПа; </a:t>
            </a:r>
          </a:p>
          <a:p>
            <a:pPr indent="190500">
              <a:lnSpc>
                <a:spcPct val="92000"/>
              </a:lnSpc>
              <a:spcAft>
                <a:spcPts val="0"/>
              </a:spcAft>
            </a:pP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l-GR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коэффициент Пуас­сона грунта; </a:t>
            </a:r>
          </a:p>
          <a:p>
            <a:pPr indent="190500">
              <a:lnSpc>
                <a:spcPct val="92000"/>
              </a:lnSpc>
              <a:spcAft>
                <a:spcPts val="0"/>
              </a:spcAft>
            </a:pP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модуль упругости материала балки, кПа;</a:t>
            </a:r>
          </a:p>
          <a:p>
            <a:pPr indent="190500">
              <a:lnSpc>
                <a:spcPct val="92000"/>
              </a:lnSpc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 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полудлина и полуширина фундаментной балки, м; 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</a:p>
          <a:p>
            <a:pPr indent="190500">
              <a:lnSpc>
                <a:spcPct val="92000"/>
              </a:lnSpc>
              <a:spcAft>
                <a:spcPts val="0"/>
              </a:spcAft>
            </a:pP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h 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высота балки, м.</a:t>
            </a:r>
            <a:endParaRPr lang="ru-RU" sz="28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713076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8032034-0188-4E29-A4C6-A6FD631CD58C}"/>
              </a:ext>
            </a:extLst>
          </p:cNvPr>
          <p:cNvSpPr/>
          <p:nvPr/>
        </p:nvSpPr>
        <p:spPr>
          <a:xfrm>
            <a:off x="323528" y="476672"/>
            <a:ext cx="8280920" cy="603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0500">
              <a:lnSpc>
                <a:spcPct val="92000"/>
              </a:lnSpc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&lt;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 в случае плоской и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&lt;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0,5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простран-ственной задачи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балки рассматриваются как абсолютно жесткие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деформациями изгиба при их расчете пренебрегают.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pPr indent="190500">
              <a:lnSpc>
                <a:spcPct val="92000"/>
              </a:lnSpc>
              <a:spcAft>
                <a:spcPts val="0"/>
              </a:spcAft>
            </a:pP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остальных случаях балки рассчитываются как гибкие.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indent="190500">
              <a:lnSpc>
                <a:spcPct val="92000"/>
              </a:lnSpc>
              <a:spcAft>
                <a:spcPts val="0"/>
              </a:spcAft>
            </a:pP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Расчет фундаментных балок на упругом основа­нии по гипотезе упругого полупространства по таблицам готовых расчетных величин приведен в монографии М. И. Горбунова-</a:t>
            </a:r>
            <a:r>
              <a:rPr lang="ru-RU" sz="28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Посадова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(1984).</a:t>
            </a:r>
          </a:p>
          <a:p>
            <a:pPr indent="190500">
              <a:lnSpc>
                <a:spcPct val="92000"/>
              </a:lnSpc>
              <a:spcAft>
                <a:spcPts val="0"/>
              </a:spcAft>
            </a:pP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Длинные ленточные фундаменты под стены, а также полосы, работающие в условиях плоской задачи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можно рассчитать методом, разработанным Б. Н. Жемочкиным и А. П. Синицы­ным. </a:t>
            </a:r>
          </a:p>
        </p:txBody>
      </p:sp>
    </p:spTree>
    <p:extLst>
      <p:ext uri="{BB962C8B-B14F-4D97-AF65-F5344CB8AC3E}">
        <p14:creationId xmlns:p14="http://schemas.microsoft.com/office/powerpoint/2010/main" val="223947289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D8DA27-E5CF-409C-A875-CC1456E45A96}"/>
              </a:ext>
            </a:extLst>
          </p:cNvPr>
          <p:cNvSpPr/>
          <p:nvPr/>
        </p:nvSpPr>
        <p:spPr>
          <a:xfrm>
            <a:off x="287524" y="211709"/>
            <a:ext cx="8568952" cy="6434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0500">
              <a:lnSpc>
                <a:spcPct val="92000"/>
              </a:lnSpc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методу Жемочкина между балкой и линейно деформируемым основанием вводятся абсолютно жест­кие стержни, через которые балка опирается на основание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190500">
              <a:lnSpc>
                <a:spcPct val="92000"/>
              </a:lnSpc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новкой вертикальных стержней-связей ставится условие, что вер­тикальные перемещения балки и основания в местах этих стержней одинаковы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</a:p>
          <a:p>
            <a:pPr indent="190500">
              <a:lnSpc>
                <a:spcPct val="92000"/>
              </a:lnSpc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Затем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стержни заменяются неизвестными силами и со­ставляется система канонических уравнений, к которой добавляют­ся два уравнения, вытекающие из условия равновесия. </a:t>
            </a:r>
          </a:p>
          <a:p>
            <a:pPr indent="190500">
              <a:lnSpc>
                <a:spcPct val="92000"/>
              </a:lnSpc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системы уравнений позволяет построить эпюры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реактивных давлений </a:t>
            </a:r>
            <a:r>
              <a:rPr lang="en-US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изгибающих моментов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поперечных сил </a:t>
            </a:r>
            <a:r>
              <a:rPr lang="en-US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прогибов </a:t>
            </a:r>
            <a:r>
              <a:rPr lang="en-US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(осадок).      </a:t>
            </a:r>
            <a:endParaRPr lang="ru-RU" sz="2800" b="1" i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889992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D8DA27-E5CF-409C-A875-CC1456E45A96}"/>
              </a:ext>
            </a:extLst>
          </p:cNvPr>
          <p:cNvSpPr/>
          <p:nvPr/>
        </p:nvSpPr>
        <p:spPr>
          <a:xfrm>
            <a:off x="395536" y="404664"/>
            <a:ext cx="8424936" cy="582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0500">
              <a:lnSpc>
                <a:spcPct val="92000"/>
              </a:lnSpc>
              <a:spcAft>
                <a:spcPts val="0"/>
              </a:spcAft>
            </a:pP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метод особенно удобен для расчета балок, имеющих переменное сечение по длине.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indent="190500">
              <a:lnSpc>
                <a:spcPct val="92000"/>
              </a:lnSpc>
              <a:spcAft>
                <a:spcPts val="0"/>
              </a:spcAft>
            </a:pPr>
            <a:endParaRPr lang="en-US" sz="24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7800" algn="ctr">
              <a:lnSpc>
                <a:spcPct val="92000"/>
              </a:lnSpc>
              <a:spcAft>
                <a:spcPts val="2100"/>
              </a:spcAft>
            </a:pPr>
            <a:r>
              <a:rPr lang="ru-RU" sz="32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2.9.2. Расчет плитных фундаментов</a:t>
            </a:r>
          </a:p>
          <a:p>
            <a:pPr indent="177800"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Сплошные фундаментные плиты под ряды колонн или под стены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(а также под полы промышленных зданий и т.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п.)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классифицируются как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плиты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большой протяжен­ности. </a:t>
            </a:r>
          </a:p>
          <a:p>
            <a:pPr indent="177800"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их расчета из фундамента выделяется полоса единичной ширины, которая рассматривается как гибкая фундаментная балка. </a:t>
            </a:r>
          </a:p>
          <a:p>
            <a:pPr indent="177800"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Расчет ведется по методу упругого слоя ограниченной мощ­ности.</a:t>
            </a:r>
            <a:endParaRPr lang="ru-RU" sz="28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626914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47DE936-AEB7-458F-85B8-010F9A716C0B}"/>
              </a:ext>
            </a:extLst>
          </p:cNvPr>
          <p:cNvSpPr/>
          <p:nvPr/>
        </p:nvSpPr>
        <p:spPr>
          <a:xfrm>
            <a:off x="251520" y="260648"/>
            <a:ext cx="864096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больших опорных площадях грунт под фундаментом сжимается в основном без возможности бокового расширения.</a:t>
            </a:r>
          </a:p>
          <a:p>
            <a:pPr>
              <a:spcAft>
                <a:spcPts val="0"/>
              </a:spcAft>
            </a:pP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Это не учитывается в мето­дах упругого полупространства. </a:t>
            </a:r>
            <a:r>
              <a:rPr lang="en-US" sz="3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spcAft>
                <a:spcPts val="0"/>
              </a:spcAft>
            </a:pPr>
            <a:r>
              <a:rPr lang="en-US" sz="3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Чтобы приблизить расчетные усло­вия к действительным, используют схему, в которой основание представляет собой сжимаемый слой, подстилаемый несжимаемым основанием. </a:t>
            </a:r>
            <a:endParaRPr lang="en-US" sz="3000" b="1" i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позволяет по­лучить более достоверные результаты. </a:t>
            </a:r>
          </a:p>
          <a:p>
            <a:pPr>
              <a:spcAft>
                <a:spcPts val="0"/>
              </a:spcAft>
            </a:pP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Сложность метода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заключа­ется в установлении толщины деформируемого слоя.</a:t>
            </a:r>
            <a:endParaRPr lang="ru-RU" sz="3000" b="1" i="1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78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476672"/>
            <a:ext cx="8362950" cy="590520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</a:t>
            </a:r>
            <a:r>
              <a:rPr lang="ru-RU" alt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одна из самых ответственных частей здания, воспринимающая нагрузку от надземных частей здания.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Фундаментом</a:t>
            </a:r>
            <a:r>
              <a:rPr lang="ru-RU" alt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называется подземная часть здания, передающая нагрузку от надземных частей здания на основание.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Подошвой фундамента </a:t>
            </a:r>
            <a:r>
              <a:rPr lang="ru-RU" alt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называется нижняя часть фундамента, совмещенная с поверхностью основания. 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Глубиной заложения фундамента </a:t>
            </a:r>
            <a:r>
              <a:rPr lang="ru-RU" alt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называется расстояние от планировочной отметки земли до подошвы фундамента. </a:t>
            </a:r>
            <a:endParaRPr lang="en-US" altLang="ru-RU" sz="28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Основанием </a:t>
            </a:r>
            <a:r>
              <a:rPr lang="ru-RU" alt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называется толща грунта, воспринимающая нагрузку от сооружения.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1750"/>
            <a:ext cx="9172575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-23813"/>
            <a:ext cx="8370887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050"/>
            <a:ext cx="798195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-12700"/>
            <a:ext cx="688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" y="1268760"/>
            <a:ext cx="9182813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37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554" name="Picture 2" descr="DSCN79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2888"/>
            <a:ext cx="9231313" cy="692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321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530" name="Picture 2" descr="DSCN797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4338" cy="697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139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338" name="Picture 2" descr="DSCN82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8788"/>
            <a:ext cx="9231313" cy="692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151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7698" name="Picture 2" descr="DSCN988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916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138" name="Picture 2" descr="DSCN36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159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549275"/>
            <a:ext cx="8435975" cy="58658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фундаментов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назначению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ru-RU" sz="2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Несущий 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ru-RU" sz="2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Комбинированный, то есть способный, в дополнение к несущим функциям, выполнять еще и функции сейсмической защиты.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материалу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ru-RU" sz="2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Каменный: </a:t>
            </a:r>
          </a:p>
          <a:p>
            <a:pPr lvl="2" eaLnBrk="1" hangingPunct="1">
              <a:lnSpc>
                <a:spcPct val="90000"/>
              </a:lnSpc>
            </a:pPr>
            <a:r>
              <a:rPr lang="ru-RU" altLang="ru-RU" sz="2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бутовый; </a:t>
            </a:r>
          </a:p>
          <a:p>
            <a:pPr lvl="2" eaLnBrk="1" hangingPunct="1">
              <a:lnSpc>
                <a:spcPct val="90000"/>
              </a:lnSpc>
            </a:pPr>
            <a:r>
              <a:rPr lang="ru-RU" altLang="ru-RU" sz="2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бутобетонный; </a:t>
            </a:r>
          </a:p>
          <a:p>
            <a:pPr lvl="2" eaLnBrk="1" hangingPunct="1">
              <a:lnSpc>
                <a:spcPct val="90000"/>
              </a:lnSpc>
            </a:pPr>
            <a:r>
              <a:rPr lang="ru-RU" altLang="ru-RU" sz="2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кирпичный. 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ru-RU" sz="2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Железобетонный: </a:t>
            </a:r>
          </a:p>
          <a:p>
            <a:pPr lvl="2" eaLnBrk="1" hangingPunct="1">
              <a:lnSpc>
                <a:spcPct val="90000"/>
              </a:lnSpc>
            </a:pPr>
            <a:r>
              <a:rPr lang="ru-RU" altLang="ru-RU" sz="2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сборный; </a:t>
            </a:r>
          </a:p>
          <a:p>
            <a:pPr lvl="2" eaLnBrk="1" hangingPunct="1">
              <a:lnSpc>
                <a:spcPct val="90000"/>
              </a:lnSpc>
            </a:pPr>
            <a:r>
              <a:rPr lang="ru-RU" altLang="ru-RU" sz="2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монолитный.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194" name="Picture 2" descr="DSCN79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960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290" name="Picture 2" descr="DSCN829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5367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1268413"/>
            <a:ext cx="7772400" cy="4176811"/>
          </a:xfrm>
        </p:spPr>
        <p:txBody>
          <a:bodyPr anchor="ctr"/>
          <a:lstStyle/>
          <a:p>
            <a:pPr eaLnBrk="1" hangingPunct="1"/>
            <a:r>
              <a:rPr lang="en-US" altLang="ru-RU" sz="8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 </a:t>
            </a:r>
            <a:r>
              <a:rPr lang="ru-RU" altLang="ru-RU" sz="8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Столбчатый</a:t>
            </a:r>
            <a:br>
              <a:rPr lang="ru-RU" altLang="ru-RU" sz="8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8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 </a:t>
            </a:r>
          </a:p>
        </p:txBody>
      </p:sp>
    </p:spTree>
    <p:extLst>
      <p:ext uri="{BB962C8B-B14F-4D97-AF65-F5344CB8AC3E}">
        <p14:creationId xmlns:p14="http://schemas.microsoft.com/office/powerpoint/2010/main" val="10301127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5E6B55-ED42-4531-BA7A-FDE15FB8F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6815"/>
            <a:ext cx="8343603" cy="652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14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500E75-07E1-4C1F-B1FB-CAC97E2B4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486442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D69D99B-FE2F-4651-B3C9-8B70E1A4B236}"/>
              </a:ext>
            </a:extLst>
          </p:cNvPr>
          <p:cNvSpPr/>
          <p:nvPr/>
        </p:nvSpPr>
        <p:spPr>
          <a:xfrm>
            <a:off x="251520" y="4981055"/>
            <a:ext cx="871296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Рис. Сборный столбчатый фундамент под колонну:</a:t>
            </a:r>
            <a:endParaRPr lang="ru-RU" sz="24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— из нескольких элементов;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 —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из одного элемента; </a:t>
            </a:r>
          </a:p>
          <a:p>
            <a:pPr algn="just">
              <a:spcAft>
                <a:spcPts val="0"/>
              </a:spcAft>
            </a:pP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 —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фундаментные плиты;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— </a:t>
            </a:r>
            <a:r>
              <a:rPr lang="ru-RU" sz="24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подколонник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—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рандбалка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</a:p>
          <a:p>
            <a:pPr algn="just">
              <a:spcAft>
                <a:spcPts val="0"/>
              </a:spcAft>
            </a:pP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 —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бетонные столбики;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 —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монтажные петли</a:t>
            </a:r>
            <a:endParaRPr lang="ru-RU" sz="24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1080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04864"/>
            <a:ext cx="9128643" cy="3067224"/>
          </a:xfrm>
          <a:prstGeom prst="rect">
            <a:avLst/>
          </a:prstGeom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835696" y="116632"/>
            <a:ext cx="5194114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Столбчатые фундаменты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кирпичную колонну </a:t>
            </a:r>
          </a:p>
        </p:txBody>
      </p:sp>
    </p:spTree>
    <p:extLst>
      <p:ext uri="{BB962C8B-B14F-4D97-AF65-F5344CB8AC3E}">
        <p14:creationId xmlns:p14="http://schemas.microsoft.com/office/powerpoint/2010/main" val="41506348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0E87A06-D082-4B9E-BB22-1E9FB7D19A2A}"/>
              </a:ext>
            </a:extLst>
          </p:cNvPr>
          <p:cNvSpPr/>
          <p:nvPr/>
        </p:nvSpPr>
        <p:spPr>
          <a:xfrm>
            <a:off x="6163766" y="476672"/>
            <a:ext cx="2980234" cy="527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ru-RU" sz="2200" i="1" dirty="0">
                <a:solidFill>
                  <a:srgbClr val="996633"/>
                </a:solidFill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Рис. Сборные столбчатые фундаменты под колонны зданий</a:t>
            </a:r>
            <a:endParaRPr lang="ru-RU" sz="2200" i="1" dirty="0">
              <a:solidFill>
                <a:srgbClr val="996633"/>
              </a:solidFill>
              <a:effectLst/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ru-RU" sz="2200" i="1" dirty="0" err="1">
                <a:solidFill>
                  <a:srgbClr val="996633"/>
                </a:solidFill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а,б,в</a:t>
            </a:r>
            <a:r>
              <a:rPr lang="ru-RU" sz="2200" i="1" dirty="0">
                <a:solidFill>
                  <a:srgbClr val="996633"/>
                </a:solidFill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— одноблочные;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ru-RU" sz="2200" i="1" dirty="0">
                <a:solidFill>
                  <a:srgbClr val="996633"/>
                </a:solidFill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г — двухблочные;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ru-RU" sz="2200" i="1" dirty="0">
                <a:solidFill>
                  <a:srgbClr val="996633"/>
                </a:solidFill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д — многоблочные;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ru-RU" sz="2200" i="1" dirty="0">
                <a:solidFill>
                  <a:srgbClr val="996633"/>
                </a:solidFill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е — фундамент-оболочка;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ru-RU" sz="2200" i="1" dirty="0">
                <a:solidFill>
                  <a:srgbClr val="996633"/>
                </a:solidFill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ж — фундамент с </a:t>
            </a:r>
            <a:r>
              <a:rPr lang="ru-RU" sz="2200" i="1" dirty="0" err="1">
                <a:solidFill>
                  <a:srgbClr val="996633"/>
                </a:solidFill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подколонником</a:t>
            </a:r>
            <a:r>
              <a:rPr lang="ru-RU" sz="2200" i="1" dirty="0">
                <a:solidFill>
                  <a:srgbClr val="996633"/>
                </a:solidFill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из корытообразных элементов;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ru-RU" sz="2200" i="1" dirty="0">
                <a:solidFill>
                  <a:srgbClr val="996633"/>
                </a:solidFill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з — облегченный фундамент из унифицированных элементов</a:t>
            </a:r>
            <a:endParaRPr lang="ru-RU" sz="2200" i="1" dirty="0">
              <a:solidFill>
                <a:srgbClr val="996633"/>
              </a:solidFill>
              <a:effectLst/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133364-0890-4544-9267-F24C89867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" y="447647"/>
            <a:ext cx="6150630" cy="572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920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06112E-24B6-495F-90BD-0CEB89BDA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69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090" name="Picture 2" descr="DSCN89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4677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074" name="Picture 2" descr="DSCN16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425" y="-739775"/>
            <a:ext cx="11118850" cy="833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822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362950" cy="62642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типу конструкции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Столбчатый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Ленточный (сборный или монолитный</a:t>
            </a:r>
            <a:r>
              <a:rPr lang="en-US" alt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заглубленный (ниже глубины промерзания); 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малозаглубленный (выше глубины промерзания);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Свайный (сборный или монолитный): 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забивных сваях; 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трубобетонных сваях; 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буронабивных сваях; 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набивных сваях; 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сваях-оболочках;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Свайно-плитный фундамент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Плитный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Глубокого заложения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770" name="Picture 2" descr="P10007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339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746" name="Picture 2" descr="P10007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9412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218" name="Picture 2" descr="DSCN7986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175"/>
            <a:ext cx="51419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0110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B9CEEE-E271-4666-8114-30C01EFF3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0"/>
            <a:ext cx="6574890" cy="685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024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7D8DAC-0B9B-4100-86D6-38325DEF8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" y="0"/>
            <a:ext cx="4048698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935D48-BCEC-47F0-9957-715D60C7FD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-3518"/>
            <a:ext cx="4811973" cy="686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561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B0577B-59B0-434D-882E-416DFC725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7" y="13890"/>
            <a:ext cx="8033042" cy="684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561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21A41A-947F-4742-BCCE-9EC2759BB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002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66DA07-ADEF-472E-A7D6-41BBD1917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516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4994275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5" y="0"/>
            <a:ext cx="4044950" cy="664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795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C45AE2-1774-4A06-B219-2786C6408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60" y="692696"/>
            <a:ext cx="9172560" cy="580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122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708275"/>
            <a:ext cx="3816350" cy="35734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000"/>
              <a:t>Схема бетонирования фундаментов кранами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000"/>
              <a:t>а - башенным, б - стреловым, 1 - кран, 2 опалубка фундаментов, 3 - бадья, 4 - рабочая площадка с ограждением</a:t>
            </a:r>
          </a:p>
        </p:txBody>
      </p:sp>
      <p:pic>
        <p:nvPicPr>
          <p:cNvPr id="34819" name="Picture 5" descr="86_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2452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8" descr="86_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873375"/>
            <a:ext cx="4176713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9"/>
          <p:cNvSpPr>
            <a:spLocks noChangeArrowheads="1"/>
          </p:cNvSpPr>
          <p:nvPr/>
        </p:nvSpPr>
        <p:spPr bwMode="auto">
          <a:xfrm>
            <a:off x="5724525" y="328613"/>
            <a:ext cx="3419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/>
              <a:t>Технологические схемы бетонирования фундаментов самоходными бетоноукладчиками (а), с помощью виброжелобов (б) и автобетононасосами (в)</a:t>
            </a:r>
          </a:p>
        </p:txBody>
      </p:sp>
    </p:spTree>
    <p:extLst>
      <p:ext uri="{BB962C8B-B14F-4D97-AF65-F5344CB8AC3E}">
        <p14:creationId xmlns:p14="http://schemas.microsoft.com/office/powerpoint/2010/main" val="24399375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1268413"/>
            <a:ext cx="7772400" cy="4176811"/>
          </a:xfrm>
        </p:spPr>
        <p:txBody>
          <a:bodyPr anchor="ctr"/>
          <a:lstStyle/>
          <a:p>
            <a:pPr eaLnBrk="1" hangingPunct="1"/>
            <a:r>
              <a:rPr lang="en-US" altLang="ru-RU" sz="8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1.3. </a:t>
            </a:r>
            <a:r>
              <a:rPr lang="ru-RU" altLang="ru-RU" sz="8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Сплошной (плитный)</a:t>
            </a:r>
            <a:br>
              <a:rPr lang="ru-RU" altLang="ru-RU" sz="8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8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 </a:t>
            </a:r>
          </a:p>
        </p:txBody>
      </p:sp>
    </p:spTree>
    <p:extLst>
      <p:ext uri="{BB962C8B-B14F-4D97-AF65-F5344CB8AC3E}">
        <p14:creationId xmlns:p14="http://schemas.microsoft.com/office/powerpoint/2010/main" val="4134277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8640"/>
            <a:ext cx="9144000" cy="532859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8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Плитный фундамент </a:t>
            </a:r>
            <a:r>
              <a:rPr lang="ru-RU" altLang="ru-RU" sz="2800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монолитную железобетонную плиту.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800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плиты должна соответствовать площади возводимого здания.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800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Подобный тип фундамента является дорогостоящим, так как требует проведения значительного объема земляных работ, а также большого расхода стройматериалов.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800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Оптимально использовать плитный фундамент при строительстве небольших домов без высокого цоколя, в этом случае плита является одновременно основанием для пола.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800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Применение плитного фундамента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8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Плитный фундамент </a:t>
            </a:r>
            <a:r>
              <a:rPr lang="ru-RU" altLang="ru-RU" sz="2800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отличается высокой надежностью, поэтому может применяться при строительстве на любых видах грунта, в том числе на </a:t>
            </a:r>
            <a:r>
              <a:rPr lang="ru-RU" altLang="ru-RU" sz="2800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пучинистых</a:t>
            </a:r>
            <a:r>
              <a:rPr lang="ru-RU" altLang="ru-RU" sz="2800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песчаных, а также сильно сжимаемых грунтах. </a:t>
            </a:r>
          </a:p>
        </p:txBody>
      </p:sp>
    </p:spTree>
    <p:extLst>
      <p:ext uri="{BB962C8B-B14F-4D97-AF65-F5344CB8AC3E}">
        <p14:creationId xmlns:p14="http://schemas.microsoft.com/office/powerpoint/2010/main" val="12986940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01C82B5-C868-4B9A-8CC6-36FD72CE64E1}"/>
              </a:ext>
            </a:extLst>
          </p:cNvPr>
          <p:cNvSpPr/>
          <p:nvPr/>
        </p:nvSpPr>
        <p:spPr>
          <a:xfrm>
            <a:off x="200997" y="4797152"/>
            <a:ext cx="87494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dirty="0">
                <a:solidFill>
                  <a:srgbClr val="9966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Сплошные фундаменты:</a:t>
            </a:r>
          </a:p>
          <a:p>
            <a:pPr algn="just">
              <a:spcAft>
                <a:spcPts val="0"/>
              </a:spcAft>
            </a:pPr>
            <a:r>
              <a:rPr lang="ru-RU" sz="2800" i="1" dirty="0">
                <a:solidFill>
                  <a:srgbClr val="9966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800" dirty="0">
                <a:solidFill>
                  <a:srgbClr val="9966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гладкая плита со сборными стака­нами; </a:t>
            </a:r>
            <a:r>
              <a:rPr lang="ru-RU" sz="2800" i="1" dirty="0">
                <a:solidFill>
                  <a:srgbClr val="9966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800" dirty="0">
                <a:solidFill>
                  <a:srgbClr val="9966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гладкая плита с монолитными стаканами; </a:t>
            </a:r>
            <a:r>
              <a:rPr lang="ru-RU" sz="2800" i="1" dirty="0">
                <a:solidFill>
                  <a:srgbClr val="9966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dirty="0">
                <a:solidFill>
                  <a:srgbClr val="9966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ребристая плита; </a:t>
            </a:r>
            <a:r>
              <a:rPr lang="ru-RU" sz="2800" i="1" dirty="0">
                <a:solidFill>
                  <a:srgbClr val="9966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г — </a:t>
            </a:r>
            <a:r>
              <a:rPr lang="ru-RU" sz="2800" dirty="0">
                <a:solidFill>
                  <a:srgbClr val="9966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плита коробчатого сечения</a:t>
            </a:r>
            <a:endParaRPr lang="ru-RU" sz="2800" dirty="0">
              <a:solidFill>
                <a:srgbClr val="9966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683EAF-6CAF-4C32-9F80-9C79CD388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4" y="188641"/>
            <a:ext cx="4578611" cy="43924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C4C852-4A8F-47B3-B51E-CBFAED7039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37" y="697972"/>
            <a:ext cx="4555032" cy="337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814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9081035" cy="4293096"/>
          </a:xfrm>
          <a:prstGeom prst="rect">
            <a:avLst/>
          </a:prstGeom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835696" y="116632"/>
            <a:ext cx="536852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6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Сплошные фундаменты </a:t>
            </a:r>
          </a:p>
          <a:p>
            <a:pPr eaLnBrk="1" hangingPunct="1"/>
            <a:r>
              <a:rPr lang="ru-RU" altLang="ru-RU" sz="36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(плитные и коробчатые)</a:t>
            </a:r>
            <a:endParaRPr lang="ru-RU" altLang="ru-RU" sz="3600" b="1" dirty="0">
              <a:solidFill>
                <a:srgbClr val="993300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0"/>
            <a:ext cx="7048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634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002" name="Picture 2" descr="DSCN93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4338" cy="697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1029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82" name="Picture 2" descr="P10009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3472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714" name="Picture 2" descr="DSCN71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5102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EE1C3EC-EB0F-43BA-BA5D-7B57B8E535B6}"/>
              </a:ext>
            </a:extLst>
          </p:cNvPr>
          <p:cNvSpPr/>
          <p:nvPr/>
        </p:nvSpPr>
        <p:spPr>
          <a:xfrm>
            <a:off x="539552" y="1052736"/>
            <a:ext cx="7560840" cy="3990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9400" algn="ctr">
              <a:spcAft>
                <a:spcPts val="800"/>
              </a:spcAft>
            </a:pPr>
            <a:r>
              <a:rPr lang="ru-RU" sz="6000" b="1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Расчет оснований </a:t>
            </a:r>
          </a:p>
          <a:p>
            <a:pPr indent="279400" algn="ctr">
              <a:spcAft>
                <a:spcPts val="800"/>
              </a:spcAft>
            </a:pPr>
            <a:r>
              <a:rPr lang="ru-RU" sz="6000" b="1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и фундаментов мелкого </a:t>
            </a:r>
          </a:p>
          <a:p>
            <a:pPr indent="279400" algn="ctr">
              <a:spcAft>
                <a:spcPts val="800"/>
              </a:spcAft>
            </a:pPr>
            <a:r>
              <a:rPr lang="ru-RU" sz="6000" b="1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заложения</a:t>
            </a:r>
          </a:p>
        </p:txBody>
      </p:sp>
    </p:spTree>
    <p:extLst>
      <p:ext uri="{BB962C8B-B14F-4D97-AF65-F5344CB8AC3E}">
        <p14:creationId xmlns:p14="http://schemas.microsoft.com/office/powerpoint/2010/main" val="276078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1268413"/>
            <a:ext cx="7772400" cy="4176811"/>
          </a:xfrm>
        </p:spPr>
        <p:txBody>
          <a:bodyPr anchor="ctr"/>
          <a:lstStyle/>
          <a:p>
            <a:pPr eaLnBrk="1" hangingPunct="1"/>
            <a:r>
              <a:rPr lang="en-US" altLang="ru-RU" sz="8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altLang="ru-RU" sz="8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Фундаменты </a:t>
            </a:r>
            <a:br>
              <a:rPr lang="ru-RU" altLang="ru-RU" sz="8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8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мелкого </a:t>
            </a:r>
            <a:br>
              <a:rPr lang="ru-RU" altLang="ru-RU" sz="8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8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заложения </a:t>
            </a:r>
          </a:p>
        </p:txBody>
      </p:sp>
    </p:spTree>
    <p:extLst>
      <p:ext uri="{BB962C8B-B14F-4D97-AF65-F5344CB8AC3E}">
        <p14:creationId xmlns:p14="http://schemas.microsoft.com/office/powerpoint/2010/main" val="38562370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33F8CE8-7EFA-484F-8299-097D4F20DF71}"/>
              </a:ext>
            </a:extLst>
          </p:cNvPr>
          <p:cNvSpPr/>
          <p:nvPr/>
        </p:nvSpPr>
        <p:spPr>
          <a:xfrm>
            <a:off x="179512" y="332656"/>
            <a:ext cx="8640960" cy="659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9400" algn="just">
              <a:spcAft>
                <a:spcPts val="800"/>
              </a:spcAft>
            </a:pPr>
            <a:r>
              <a:rPr lang="en-US" sz="2400" b="1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ru-RU" sz="2400" b="1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Расчет оснований и фундаментов мелкого заложения</a:t>
            </a:r>
          </a:p>
          <a:p>
            <a:pPr indent="279400" algn="just">
              <a:spcAft>
                <a:spcPts val="800"/>
              </a:spcAft>
            </a:pPr>
            <a:endParaRPr lang="ru-RU" sz="1200" b="1" dirty="0">
              <a:solidFill>
                <a:srgbClr val="6633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279400" algn="just">
              <a:lnSpc>
                <a:spcPct val="94000"/>
              </a:lnSpc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Расчет фундамента мелкого заложения начинают с предвари­тельного выбора его конструкции и основных размеров, к которым относятся </a:t>
            </a:r>
            <a:r>
              <a:rPr lang="ru-RU" sz="2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глубина заложения фундамента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размеры и форма подо­швы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Затем для принятых размеров фундамента производят рас­четы основания по предельным состояниям.</a:t>
            </a:r>
            <a:endParaRPr lang="ru-RU" sz="24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9400" algn="just">
              <a:lnSpc>
                <a:spcPct val="94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Расчет по второй группе предельных состояний (по деформациям основания)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являет­ся основным и обязательным для всех фундаментов мелкого зало­жения. </a:t>
            </a:r>
          </a:p>
          <a:p>
            <a:pPr indent="279400" algn="just">
              <a:lnSpc>
                <a:spcPct val="94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Расчет по первой группе предельных состояний (по несущей способности основания)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является дополнительным и производится в одном из следующих случаев: сооружение расположено на откосе или вблизи него; на основание передаются значительные горизон­тальные нагрузки; основание сложено слабыми грунтами, облада­ющими малым сопротивлением сдвигу, или, напротив, представ­лено скальными грунтами. </a:t>
            </a:r>
          </a:p>
        </p:txBody>
      </p:sp>
    </p:spTree>
    <p:extLst>
      <p:ext uri="{BB962C8B-B14F-4D97-AF65-F5344CB8AC3E}">
        <p14:creationId xmlns:p14="http://schemas.microsoft.com/office/powerpoint/2010/main" val="36060471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DD5F06F-C9E3-4D1A-9477-84AF98486D48}"/>
              </a:ext>
            </a:extLst>
          </p:cNvPr>
          <p:cNvSpPr/>
          <p:nvPr/>
        </p:nvSpPr>
        <p:spPr>
          <a:xfrm>
            <a:off x="179512" y="260648"/>
            <a:ext cx="8640960" cy="6340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9400" algn="ctr">
              <a:lnSpc>
                <a:spcPct val="94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2.1. Определение глубины заложения фундамента. </a:t>
            </a:r>
          </a:p>
          <a:p>
            <a:pPr indent="279400" algn="just">
              <a:lnSpc>
                <a:spcPct val="94000"/>
              </a:lnSpc>
              <a:spcAft>
                <a:spcPts val="0"/>
              </a:spcAft>
            </a:pPr>
            <a:endParaRPr lang="ru-RU" sz="24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79400" algn="just">
              <a:lnSpc>
                <a:spcPct val="94000"/>
              </a:lnSpc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Очевидно, что чем меньше </a:t>
            </a:r>
            <a:r>
              <a:rPr lang="ru-RU" sz="2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глубина заложения фундамента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тем меньше объем затра­чиваемого материала и ниже стоимость его возведения, поэтому естественно </a:t>
            </a:r>
            <a:r>
              <a:rPr lang="ru-RU" sz="2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стремление принять глубину заложения как можно меньшей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indent="279400" algn="just">
              <a:lnSpc>
                <a:spcPct val="94000"/>
              </a:lnSpc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Однако в силу того, что верхние слои грунта не всегда обладают необходимой </a:t>
            </a:r>
            <a:r>
              <a:rPr lang="ru-RU" sz="2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несущей способностью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или же </a:t>
            </a:r>
            <a:r>
              <a:rPr lang="ru-RU" sz="2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конструктив­ные особенности сооружения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требуют его заглубления, при выборе </a:t>
            </a:r>
            <a:r>
              <a:rPr lang="ru-RU" sz="2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глубины заложения фундамента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приходится руководствоваться це­лым рядом </a:t>
            </a:r>
            <a:r>
              <a:rPr lang="ru-RU" sz="2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факторов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основными из которых являются:</a:t>
            </a:r>
          </a:p>
          <a:p>
            <a:pPr indent="279400" algn="just">
              <a:lnSpc>
                <a:spcPct val="94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инженерно- геологические и гидрогеологические условия строительной площад­ки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indent="279400" algn="just">
              <a:lnSpc>
                <a:spcPct val="94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глубина сезонного промерзания грунтов; </a:t>
            </a:r>
          </a:p>
          <a:p>
            <a:pPr indent="279400" algn="just">
              <a:lnSpc>
                <a:spcPct val="94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конструктивные осо­бенности возводимого сооружения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включая глубину прокладки подземных коммуникаций; </a:t>
            </a:r>
          </a:p>
          <a:p>
            <a:pPr indent="279400" algn="just">
              <a:lnSpc>
                <a:spcPct val="94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наличие и глубина заложения соседних фундаментов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0709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358F42D-C054-40D6-BBAF-5F3F806452C1}"/>
              </a:ext>
            </a:extLst>
          </p:cNvPr>
          <p:cNvSpPr/>
          <p:nvPr/>
        </p:nvSpPr>
        <p:spPr>
          <a:xfrm>
            <a:off x="179512" y="260648"/>
            <a:ext cx="8784976" cy="6225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52400" algn="ctr">
              <a:lnSpc>
                <a:spcPct val="94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2.1.1. Инженерно-геологические условия строительной пло­щадки. </a:t>
            </a:r>
          </a:p>
          <a:p>
            <a:pPr indent="152400" algn="just">
              <a:lnSpc>
                <a:spcPct val="94000"/>
              </a:lnSpc>
              <a:spcAft>
                <a:spcPts val="0"/>
              </a:spcAft>
            </a:pPr>
            <a:endParaRPr lang="ru-RU" sz="24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52400" algn="just">
              <a:lnSpc>
                <a:spcPct val="94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Учет инженерно-геологических условий строительной пло­щадки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заключается главным образом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выборе несущего слоя грун­та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который может служить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естественным основанием для фун­даментов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52400" algn="just">
              <a:lnSpc>
                <a:spcPct val="94000"/>
              </a:lnSpc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Этот выбор производится на основе предварительной оценки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прочности и сжимаемости грунтов по геологическим раз­резам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52400" algn="just">
              <a:lnSpc>
                <a:spcPct val="94000"/>
              </a:lnSpc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Несмотря на то что каждая площадка обладает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сугубо индивидуальным геологическим строением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все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многообразие на­пластований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можно, представить в виде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трех схем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показанных на рис. 2.1.</a:t>
            </a:r>
            <a:endParaRPr lang="ru-RU" sz="28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0733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E3B438-3BA6-4E13-BA52-345EFBCCB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46"/>
            <a:ext cx="9144000" cy="390769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9FEFA5-A7BD-4F8B-B10B-C52F13F15834}"/>
              </a:ext>
            </a:extLst>
          </p:cNvPr>
          <p:cNvSpPr/>
          <p:nvPr/>
        </p:nvSpPr>
        <p:spPr>
          <a:xfrm>
            <a:off x="251520" y="4365104"/>
            <a:ext cx="8424936" cy="2244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spcAft>
                <a:spcPts val="210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28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.1. Схемы напластований грунтов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с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вариантами устройства фундаментов:</a:t>
            </a:r>
            <a:endParaRPr lang="ru-RU" sz="28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9000"/>
              </a:lnSpc>
              <a:spcAft>
                <a:spcPts val="0"/>
              </a:spcAft>
            </a:pP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—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прочный грунт; 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—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более прочный грунт; </a:t>
            </a:r>
          </a:p>
          <a:p>
            <a:pPr algn="just">
              <a:lnSpc>
                <a:spcPct val="89000"/>
              </a:lnSpc>
              <a:spcAft>
                <a:spcPts val="0"/>
              </a:spcAft>
            </a:pP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слабый грунт; 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—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песчаная подушка; </a:t>
            </a:r>
          </a:p>
          <a:p>
            <a:pPr algn="just">
              <a:lnSpc>
                <a:spcPct val="89000"/>
              </a:lnSpc>
              <a:spcAft>
                <a:spcPts val="0"/>
              </a:spcAft>
            </a:pP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—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зона закрепления грунта</a:t>
            </a:r>
            <a:endParaRPr lang="ru-RU" sz="28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0610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70C48D9-E20C-44E0-8E6D-1CBB62C6BED9}"/>
              </a:ext>
            </a:extLst>
          </p:cNvPr>
          <p:cNvSpPr/>
          <p:nvPr/>
        </p:nvSpPr>
        <p:spPr>
          <a:xfrm>
            <a:off x="4355976" y="188640"/>
            <a:ext cx="4732498" cy="6340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>
              <a:lnSpc>
                <a:spcPct val="94000"/>
              </a:lnSpc>
              <a:spcAft>
                <a:spcPts val="0"/>
              </a:spcAft>
            </a:pPr>
            <a:r>
              <a:rPr lang="ru-RU" sz="2400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Схема I.</a:t>
            </a: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Площадка сложена одним или несколькими слоями прочных грунтов, при этом строительные свойства каждого после­дующего слоя не хуже свойств предыдущего. </a:t>
            </a:r>
          </a:p>
          <a:p>
            <a:pPr indent="177800">
              <a:lnSpc>
                <a:spcPct val="94000"/>
              </a:lnSpc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этом случае </a:t>
            </a:r>
            <a:r>
              <a:rPr lang="ru-RU" sz="24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глубина заложения фундамента принимается минимальной, допускаемой при учете сезонного промерзания грунтов и конструктивных особен­ностей сооружения</a:t>
            </a: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(рис. 2.1, </a:t>
            </a:r>
            <a:r>
              <a:rPr lang="ru-RU" sz="2400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а).</a:t>
            </a: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indent="177800">
              <a:lnSpc>
                <a:spcPct val="94000"/>
              </a:lnSpc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Иногда </a:t>
            </a:r>
            <a:r>
              <a:rPr lang="ru-RU" sz="24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несущий принимают слой более плотного грунта</a:t>
            </a: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залегающий на некоторой глубине, </a:t>
            </a:r>
            <a:r>
              <a:rPr lang="ru-RU" sz="24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если это решение экономичнее </a:t>
            </a: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(рис. 2.1, б).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94850E-BF6D-4123-8429-0C0497F1C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295"/>
            <a:ext cx="4355976" cy="580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245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7728A6-154A-4726-BAF8-8EA0DF5C8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" y="620688"/>
            <a:ext cx="4134942" cy="483694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6734B28-E377-40A5-8937-338709DE190D}"/>
              </a:ext>
            </a:extLst>
          </p:cNvPr>
          <p:cNvSpPr/>
          <p:nvPr/>
        </p:nvSpPr>
        <p:spPr>
          <a:xfrm>
            <a:off x="4139953" y="6007"/>
            <a:ext cx="5004047" cy="6688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>
              <a:lnSpc>
                <a:spcPct val="94000"/>
              </a:lnSpc>
              <a:spcAft>
                <a:spcPts val="0"/>
              </a:spcAft>
            </a:pPr>
            <a:r>
              <a:rPr lang="ru-RU" sz="2400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Схема II.</a:t>
            </a: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 поверхности площадка сложена </a:t>
            </a:r>
            <a:r>
              <a:rPr lang="ru-RU" sz="24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одним или несколь­кими слоями слабых грунтов</a:t>
            </a: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ниже которых располагается </a:t>
            </a:r>
            <a:r>
              <a:rPr lang="ru-RU" sz="24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толща прочных грунтов</a:t>
            </a: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indent="177800">
              <a:lnSpc>
                <a:spcPct val="94000"/>
              </a:lnSpc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Здесь возможны следующие решения. Можно </a:t>
            </a:r>
            <a:r>
              <a:rPr lang="ru-RU" sz="24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прорезать слабые грунты и опереть фундамент на прочные</a:t>
            </a: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как это показано на рис. 2.</a:t>
            </a: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1</a:t>
            </a:r>
            <a:r>
              <a:rPr lang="ru-RU" sz="2400" b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в. </a:t>
            </a:r>
          </a:p>
          <a:p>
            <a:pPr indent="177800">
              <a:lnSpc>
                <a:spcPct val="94000"/>
              </a:lnSpc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другой стороны, может оказаться более выгодным прибегнуть к </a:t>
            </a:r>
            <a:r>
              <a:rPr lang="ru-RU" sz="24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укреплению слабых грунтов </a:t>
            </a: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или </a:t>
            </a:r>
            <a:r>
              <a:rPr lang="ru-RU" sz="24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замене их песчаной подушкой </a:t>
            </a: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(рис. 2.1, г). </a:t>
            </a:r>
          </a:p>
          <a:p>
            <a:pPr indent="177800">
              <a:lnSpc>
                <a:spcPct val="94000"/>
              </a:lnSpc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Если же </a:t>
            </a:r>
            <a:r>
              <a:rPr lang="ru-RU" sz="24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мощность слабого слоя окажется чрезмерно большой</a:t>
            </a: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то рекомендуется перейти на </a:t>
            </a:r>
            <a:r>
              <a:rPr lang="ru-RU" sz="24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свайные фундаменты</a:t>
            </a: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(рис. 2.1, д).</a:t>
            </a:r>
          </a:p>
        </p:txBody>
      </p:sp>
    </p:spTree>
    <p:extLst>
      <p:ext uri="{BB962C8B-B14F-4D97-AF65-F5344CB8AC3E}">
        <p14:creationId xmlns:p14="http://schemas.microsoft.com/office/powerpoint/2010/main" val="11530716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7C0516-592F-4EB4-A3A3-29986E752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3820058" cy="522995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2459FE-021D-4D9D-80F2-A776CE86C1E6}"/>
              </a:ext>
            </a:extLst>
          </p:cNvPr>
          <p:cNvSpPr/>
          <p:nvPr/>
        </p:nvSpPr>
        <p:spPr>
          <a:xfrm>
            <a:off x="3852026" y="33895"/>
            <a:ext cx="5291974" cy="6688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>
              <a:lnSpc>
                <a:spcPct val="94000"/>
              </a:lnSpc>
              <a:spcAft>
                <a:spcPts val="0"/>
              </a:spcAft>
            </a:pPr>
            <a:r>
              <a:rPr lang="ru-RU" sz="2400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Схема </a:t>
            </a:r>
            <a:r>
              <a:rPr lang="en-US" sz="2400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ru-RU" sz="2400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 поверхности площадки залегают прочные грунты, а на </a:t>
            </a:r>
            <a:r>
              <a:rPr lang="ru-RU" sz="24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некоторой глубине встречается один или несколько слоев слабого грунта</a:t>
            </a: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indent="177800">
              <a:lnSpc>
                <a:spcPct val="94000"/>
              </a:lnSpc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данной ситуации возможно принять решение по схеме II, но так как при этом придется прорезать толщу прочных грунтов, то более выгодным может оказаться или </a:t>
            </a:r>
            <a:r>
              <a:rPr lang="ru-RU" sz="24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использование прочного грунта в качестве распределительной подушки </a:t>
            </a: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4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 обяза­тельной проверке прочности слабого подстилающего слоя</a:t>
            </a: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как это показало на рис. 2.1, </a:t>
            </a:r>
            <a:r>
              <a:rPr lang="ru-RU" sz="2400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е,</a:t>
            </a: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или </a:t>
            </a:r>
            <a:r>
              <a:rPr lang="ru-RU" sz="24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закрепление слоя слабого грунта</a:t>
            </a: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как это показано на рис. 2.1, ж, что </a:t>
            </a:r>
            <a:r>
              <a:rPr lang="ru-RU" sz="24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позволит существенно уменьшить размер подошвы фундамента</a:t>
            </a: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24027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69DAA5E-3C07-4C7B-8229-077D71B6051A}"/>
              </a:ext>
            </a:extLst>
          </p:cNvPr>
          <p:cNvSpPr/>
          <p:nvPr/>
        </p:nvSpPr>
        <p:spPr>
          <a:xfrm>
            <a:off x="323528" y="260648"/>
            <a:ext cx="8640960" cy="6340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>
              <a:lnSpc>
                <a:spcPct val="94000"/>
              </a:lnSpc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ru-RU" sz="24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 выборе типа и глубины заложения фундамента </a:t>
            </a: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любой из рассмотренных схем придерживаются следующих общих правил:</a:t>
            </a:r>
          </a:p>
          <a:p>
            <a:pPr indent="177800" algn="just">
              <a:lnSpc>
                <a:spcPct val="94000"/>
              </a:lnSpc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ru-RU" sz="24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минимальная глубина заложения фундаментов принимается не менее 0,5 м </a:t>
            </a: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 спланированной поверхности территории;</a:t>
            </a:r>
          </a:p>
          <a:p>
            <a:pPr indent="177800" algn="just">
              <a:lnSpc>
                <a:spcPct val="94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глубина заложения фундамента в несущий слой грунта должна быть не менее 10... 15 см</a:t>
            </a: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indent="177800" algn="just">
              <a:lnSpc>
                <a:spcPct val="94000"/>
              </a:lnSpc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ru-RU" sz="24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возможности необходимо закладывать фундаменты выше уровня подзем­ных вод </a:t>
            </a: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исключения необходимости применения водопонижения;</a:t>
            </a:r>
          </a:p>
          <a:p>
            <a:pPr indent="177800" algn="just">
              <a:lnSpc>
                <a:spcPct val="94000"/>
              </a:lnSpc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при производстве работ в слоистых основаниях </a:t>
            </a:r>
            <a:r>
              <a:rPr lang="ru-RU" sz="24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 фундаменты предпочтительно воз­водить на одном грунте или на грунтах с близкой прочностью и сжимаемостью</a:t>
            </a: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indent="177800" algn="just">
              <a:lnSpc>
                <a:spcPct val="94000"/>
              </a:lnSpc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Если это условие невыполнимо </a:t>
            </a:r>
            <a:r>
              <a:rPr lang="ru-RU" sz="24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(основания с вы­клинивающими или несогласно залегающими пластами), то раз­меры фундаментов выбираются главным образом из условия выра­внивания их осадок</a:t>
            </a:r>
            <a:r>
              <a:rPr lang="ru-RU" sz="24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33696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7014734-395F-4FD8-A2D0-00980CDB0DF0}"/>
              </a:ext>
            </a:extLst>
          </p:cNvPr>
          <p:cNvSpPr/>
          <p:nvPr/>
        </p:nvSpPr>
        <p:spPr>
          <a:xfrm>
            <a:off x="179512" y="404664"/>
            <a:ext cx="896448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2.1.2. Глубина сезонного промерзания грунтов. </a:t>
            </a:r>
          </a:p>
          <a:p>
            <a:pPr algn="ctr"/>
            <a:endParaRPr lang="ru-RU" sz="2800" b="1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b="1" i="1" u="sng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Глубина зало­жения фундамента</a:t>
            </a:r>
            <a:r>
              <a:rPr lang="ru-RU" sz="28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u="sng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условия промерзания грунтов назначается</a:t>
            </a:r>
            <a:r>
              <a:rPr lang="ru-RU" sz="28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зависимости от их вида, состояния, начальной влажности и уровня подземных вод в период промерзания</a:t>
            </a:r>
            <a:r>
              <a:rPr lang="ru-RU" sz="28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</a:p>
          <a:p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Проблема состоит в том, что </a:t>
            </a:r>
            <a:r>
              <a:rPr lang="ru-RU" sz="2800" b="1" i="1" u="sng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промерзание водонасыщенных грунтов</a:t>
            </a:r>
            <a:r>
              <a:rPr lang="ru-RU" sz="28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сопровождается образова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нием в них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прослоек льда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толщина которых увеличивается по мере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миграции воды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слоев, расположенных ниже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подземных вод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Это приводит к возникновению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 пучения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подошве фундамента, которые могут вызвать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подъем сооружения</a:t>
            </a:r>
            <a:r>
              <a:rPr lang="ru-RU" sz="2800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844199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7014734-395F-4FD8-A2D0-00980CDB0DF0}"/>
              </a:ext>
            </a:extLst>
          </p:cNvPr>
          <p:cNvSpPr/>
          <p:nvPr/>
        </p:nvSpPr>
        <p:spPr>
          <a:xfrm>
            <a:off x="225996" y="181957"/>
            <a:ext cx="869200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Последующее </a:t>
            </a:r>
            <a:r>
              <a:rPr lang="ru-RU" sz="32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оттаивание пучинистых грунтов </a:t>
            </a:r>
            <a:r>
              <a:rPr 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приводит к </a:t>
            </a:r>
            <a:r>
              <a:rPr lang="ru-RU" sz="32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резкому снижению их несу­щей способности и просадкам сооружения</a:t>
            </a:r>
            <a:r>
              <a:rPr lang="ru-RU" sz="3200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2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Наибольшему пучению</a:t>
            </a:r>
            <a:r>
              <a:rPr 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подвержены грунты, содержащие </a:t>
            </a:r>
            <a:r>
              <a:rPr lang="ru-RU" sz="32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пыле­ватые и глинистые частицы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2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Крупнообломочные грунты</a:t>
            </a:r>
            <a:r>
              <a:rPr 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песчаным заполнителем, </a:t>
            </a:r>
            <a:r>
              <a:rPr lang="ru-RU" sz="32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пески гравелистые, крупные и средней крупности</a:t>
            </a:r>
            <a:r>
              <a:rPr 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относятся к </a:t>
            </a:r>
            <a:r>
              <a:rPr lang="ru-RU" sz="3200" b="1" i="1" u="sng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непучинистым</a:t>
            </a:r>
            <a:r>
              <a:rPr 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грунтам, </a:t>
            </a:r>
            <a:r>
              <a:rPr lang="ru-RU" sz="32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глубина заложения фундамен­тов в них не зависит от глубины промерзания</a:t>
            </a:r>
            <a:r>
              <a:rPr lang="ru-RU" sz="3200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любых условиях</a:t>
            </a:r>
            <a:r>
              <a:rPr 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i="1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849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688"/>
            <a:ext cx="9144000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5294F89-E393-4A76-AACE-A5D6DE22704A}"/>
              </a:ext>
            </a:extLst>
          </p:cNvPr>
          <p:cNvSpPr/>
          <p:nvPr/>
        </p:nvSpPr>
        <p:spPr>
          <a:xfrm>
            <a:off x="251520" y="188640"/>
            <a:ext cx="8496944" cy="645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9400" algn="just">
              <a:lnSpc>
                <a:spcPct val="94000"/>
              </a:lnSpc>
              <a:spcAft>
                <a:spcPts val="50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Расчетная глубина сезонного промерзания грунта</a:t>
            </a:r>
            <a:endParaRPr lang="ru-RU" sz="2800" b="1" i="1" u="sng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79400" algn="just">
              <a:spcAft>
                <a:spcPts val="500"/>
              </a:spcAft>
              <a:tabLst>
                <a:tab pos="5018405" algn="l"/>
              </a:tabLst>
            </a:pP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</a:t>
            </a:r>
            <a:r>
              <a:rPr lang="en-US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US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fn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                   (2.1)</a:t>
            </a:r>
          </a:p>
          <a:p>
            <a:pPr indent="279400" algn="just">
              <a:spcAft>
                <a:spcPts val="500"/>
              </a:spcAft>
              <a:tabLst>
                <a:tab pos="5018405" algn="l"/>
              </a:tabLst>
            </a:pPr>
            <a:endParaRPr lang="ru-RU" sz="12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39700" algn="just"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где </a:t>
            </a:r>
            <a:r>
              <a:rPr lang="en-US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коэффициент, учитывающий влияние теплового режима сооружения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принимаемый для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наружных фундаментов отаплива­емых сооружений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табл. 2.2, а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наружных и внутренних фундаментов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неотапливаемых сооружений — равным 1,1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кроме районов с отрицательной среднегодовой температурой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кото­рых расчетная глубина промерзания грунта определяется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тепло­техническим расчетам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</a:p>
          <a:p>
            <a:pPr indent="139700" algn="just">
              <a:spcAft>
                <a:spcPts val="0"/>
              </a:spcAft>
            </a:pPr>
            <a:r>
              <a:rPr lang="en-US" sz="2800" b="1" i="1" u="sng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df</a:t>
            </a:r>
            <a:r>
              <a:rPr lang="en-US" sz="2800" b="1" i="1" u="sng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 нормативная глубина сезонного про­мерзания грунта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м.</a:t>
            </a:r>
            <a:endParaRPr lang="ru-RU" sz="28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3255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5294F89-E393-4A76-AACE-A5D6DE22704A}"/>
              </a:ext>
            </a:extLst>
          </p:cNvPr>
          <p:cNvSpPr/>
          <p:nvPr/>
        </p:nvSpPr>
        <p:spPr>
          <a:xfrm>
            <a:off x="323528" y="476672"/>
            <a:ext cx="8496944" cy="5760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9400" algn="just">
              <a:spcAft>
                <a:spcPts val="50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30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Нормативная глубина сезонного промерзания грунта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df</a:t>
            </a:r>
            <a:r>
              <a:rPr lang="en-US" sz="30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0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устанав­ливается по данным многолетних наблюдений </a:t>
            </a:r>
            <a:r>
              <a:rPr lang="ru-RU" sz="30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(не менее 10 лет)</a:t>
            </a: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за фактическим промерзанием грунтов в районе предполагаемого строительства под открытой, лишенной снега поверхностью. </a:t>
            </a:r>
          </a:p>
          <a:p>
            <a:pPr indent="279400" algn="just">
              <a:spcAft>
                <a:spcPts val="500"/>
              </a:spcAft>
            </a:pP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</a:t>
            </a:r>
            <a:r>
              <a:rPr lang="en-US" sz="30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df</a:t>
            </a:r>
            <a:r>
              <a:rPr lang="en-US" sz="30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принимают среднюю из ежегодных максимальных глубин сезон­ного промерзания. </a:t>
            </a:r>
          </a:p>
          <a:p>
            <a:pPr indent="279400" algn="just">
              <a:spcAft>
                <a:spcPts val="500"/>
              </a:spcAft>
            </a:pP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отсутствии данных многолетних наблюде­ний нормативную глубину сезонного промерзания грунтов опреде­ляют на основе теплотехнических расчетов</a:t>
            </a: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30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9402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334842-4906-48D9-A672-7D8F5E1DF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2" y="783050"/>
            <a:ext cx="9073008" cy="403244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F192C14-FC6C-473B-B3A3-5D98F6BAEBDF}"/>
              </a:ext>
            </a:extLst>
          </p:cNvPr>
          <p:cNvSpPr/>
          <p:nvPr/>
        </p:nvSpPr>
        <p:spPr>
          <a:xfrm>
            <a:off x="66942" y="13609"/>
            <a:ext cx="87067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Таблица 2.1. Глубина заложении фундамента </a:t>
            </a:r>
            <a:r>
              <a:rPr lang="en-US" sz="2400" i="1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в зависимости от расчетной глубины промерзания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869ECCE-32F6-4D8B-918B-1F639F0511DF}"/>
              </a:ext>
            </a:extLst>
          </p:cNvPr>
          <p:cNvSpPr/>
          <p:nvPr/>
        </p:nvSpPr>
        <p:spPr>
          <a:xfrm>
            <a:off x="66942" y="4863717"/>
            <a:ext cx="9073008" cy="1961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1800">
              <a:lnSpc>
                <a:spcPct val="92000"/>
              </a:lnSpc>
              <a:spcAft>
                <a:spcPts val="0"/>
              </a:spcAft>
            </a:pPr>
            <a:r>
              <a:rPr lang="ru-RU" sz="2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2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убина заложения внутренних фундаментов отапливаемых зда­ний назначается независимо от глубины промерзания, если во время строительства и эксплуатации возле фундаментов исключено про</a:t>
            </a:r>
            <a:r>
              <a:rPr lang="ru-RU" sz="22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мерзание грунтов</a:t>
            </a:r>
            <a:r>
              <a:rPr lang="ru-RU" sz="2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неотапливаемых зданиях глубина заложения фундаментов для </a:t>
            </a:r>
            <a:r>
              <a:rPr lang="ru-RU" sz="2200" b="1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пучинистых</a:t>
            </a:r>
            <a:r>
              <a:rPr lang="ru-RU" sz="22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грунтов принимается не менее расчет­ной глубины промерзания.</a:t>
            </a:r>
            <a:endParaRPr lang="ru-RU" sz="2000" b="1" i="1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4304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58B0CC-2BFD-4682-9D69-653C02D52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26" y="509460"/>
            <a:ext cx="8944207" cy="378223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C9B7630-7A81-4852-AD1C-A9B311050448}"/>
              </a:ext>
            </a:extLst>
          </p:cNvPr>
          <p:cNvSpPr/>
          <p:nvPr/>
        </p:nvSpPr>
        <p:spPr>
          <a:xfrm>
            <a:off x="157126" y="47795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Таблица 2.2.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Значения коэффициента </a:t>
            </a:r>
            <a:r>
              <a:rPr lang="en-US" sz="2400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ru-RU" sz="24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0BEFF41-4F64-45E7-A8E2-092EADB06FFE}"/>
              </a:ext>
            </a:extLst>
          </p:cNvPr>
          <p:cNvSpPr/>
          <p:nvPr/>
        </p:nvSpPr>
        <p:spPr>
          <a:xfrm>
            <a:off x="172152" y="4291692"/>
            <a:ext cx="8720576" cy="2386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ctr">
              <a:lnSpc>
                <a:spcPct val="92000"/>
              </a:lnSpc>
              <a:spcAft>
                <a:spcPts val="0"/>
              </a:spcAft>
            </a:pPr>
            <a:r>
              <a:rPr lang="ru-RU" sz="22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2.1.3. Конструктивные особенности сооружения</a:t>
            </a:r>
          </a:p>
          <a:p>
            <a:pPr indent="444500" algn="just">
              <a:lnSpc>
                <a:spcPct val="92000"/>
              </a:lnSpc>
              <a:spcAft>
                <a:spcPts val="0"/>
              </a:spcAft>
            </a:pPr>
            <a:r>
              <a:rPr lang="ru-RU" sz="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indent="444500" algn="just">
              <a:lnSpc>
                <a:spcPct val="92000"/>
              </a:lnSpc>
              <a:spcAft>
                <a:spcPts val="0"/>
              </a:spcAft>
            </a:pPr>
            <a:r>
              <a:rPr lang="ru-RU" sz="2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Основными конструк­тивными особенностями</a:t>
            </a:r>
            <a:r>
              <a:rPr 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возводимого сооружения, влияющими на глубину заложения его фундамента, являются: </a:t>
            </a:r>
            <a:r>
              <a:rPr lang="ru-RU" sz="2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наличие и размеры подвальных помещений, приямков или фундаментов под оборудо­вание</a:t>
            </a:r>
            <a:r>
              <a:rPr 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ru-RU" sz="2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глубина заложения фундаментов примыкающих сооружений</a:t>
            </a:r>
            <a:r>
              <a:rPr 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ru-RU" sz="2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наличие и</a:t>
            </a:r>
            <a:r>
              <a:rPr 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глубина прокладки подземных коммуникаций</a:t>
            </a:r>
            <a:r>
              <a:rPr 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конструк­ций самого фундамента.</a:t>
            </a:r>
            <a:endParaRPr lang="ru-RU" sz="22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1967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B96A971-4E66-4CEF-A65B-92086E2367D8}"/>
              </a:ext>
            </a:extLst>
          </p:cNvPr>
          <p:cNvSpPr/>
          <p:nvPr/>
        </p:nvSpPr>
        <p:spPr>
          <a:xfrm>
            <a:off x="287524" y="184778"/>
            <a:ext cx="8568952" cy="6488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4000">
              <a:lnSpc>
                <a:spcPct val="95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1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зданиях с подвалом и полуподвалом</a:t>
            </a:r>
            <a:r>
              <a:rPr lang="ru-RU" sz="31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1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около приямков </a:t>
            </a:r>
            <a:r>
              <a:rPr lang="ru-RU" sz="31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или каналов, примыкаю­щих к фундаментам,</a:t>
            </a:r>
            <a:r>
              <a:rPr lang="ru-RU" sz="31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глуби­на заложения фундамента принимается на 0,2...0,5 м ниже отметки пола</a:t>
            </a:r>
            <a:r>
              <a:rPr lang="ru-RU" sz="31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этих помещениях</a:t>
            </a:r>
            <a:r>
              <a:rPr lang="ru-RU" sz="31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54000">
              <a:lnSpc>
                <a:spcPct val="95000"/>
              </a:lnSpc>
              <a:spcAft>
                <a:spcPts val="0"/>
              </a:spcAft>
            </a:pPr>
            <a:r>
              <a:rPr lang="ru-RU" sz="31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Предусма­тривается запас на высоту фундаментного блока или конструкции приямка (рис. 2.2,а)</a:t>
            </a:r>
            <a:r>
              <a:rPr lang="en-US" sz="31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</a:t>
            </a:r>
            <a:endParaRPr lang="ru-RU" sz="31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9400">
              <a:lnSpc>
                <a:spcPct val="95000"/>
              </a:lnSpc>
              <a:spcAft>
                <a:spcPts val="400"/>
              </a:spcAft>
            </a:pPr>
            <a:r>
              <a:rPr lang="ru-RU" sz="31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Фундаменты сооруже­ния или его отсека желательно закладывать на одном уровне</a:t>
            </a:r>
            <a:r>
              <a:rPr lang="ru-RU" sz="31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279400">
              <a:lnSpc>
                <a:spcPct val="95000"/>
              </a:lnSpc>
              <a:spcAft>
                <a:spcPts val="400"/>
              </a:spcAft>
            </a:pPr>
            <a:r>
              <a:rPr lang="ru-RU" sz="31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необходимо­сти заложения смежных от­секов </a:t>
            </a:r>
            <a:r>
              <a:rPr lang="ru-RU" sz="31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разных отметках </a:t>
            </a:r>
            <a:r>
              <a:rPr lang="ru-RU" sz="31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требуется выполнение сле­дующего условия: </a:t>
            </a:r>
            <a:endParaRPr lang="ru-RU" sz="3100" b="1" i="1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07949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B96A971-4E66-4CEF-A65B-92086E2367D8}"/>
              </a:ext>
            </a:extLst>
          </p:cNvPr>
          <p:cNvSpPr/>
          <p:nvPr/>
        </p:nvSpPr>
        <p:spPr>
          <a:xfrm>
            <a:off x="395536" y="188640"/>
            <a:ext cx="8352928" cy="6046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4000">
              <a:lnSpc>
                <a:spcPct val="95000"/>
              </a:lnSpc>
              <a:spcAft>
                <a:spcPts val="0"/>
              </a:spcAft>
            </a:pP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разность отметок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заложения расположенных рядом отдель­ных фундаментов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(или от­дельного и ленточного)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расстоянии в свету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между наиболее близки­ми точками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должна пре­вышать величину</a:t>
            </a:r>
            <a:r>
              <a:rPr lang="ru-RU" sz="2800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800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(рис. 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  <a:p>
            <a:pPr indent="279400">
              <a:lnSpc>
                <a:spcPct val="95000"/>
              </a:lnSpc>
              <a:spcAft>
                <a:spcPts val="400"/>
              </a:spcAft>
            </a:pPr>
            <a:endParaRPr lang="ru-RU" sz="28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9400">
              <a:spcAft>
                <a:spcPts val="0"/>
              </a:spcAft>
            </a:pP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l-GR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 ≤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a(tg</a:t>
            </a:r>
            <a:r>
              <a:rPr lang="en-US" sz="2800" b="1" i="1" dirty="0">
                <a:solidFill>
                  <a:srgbClr val="663300"/>
                </a:solidFill>
                <a:latin typeface="GreekC" panose="00000400000000000000" pitchFamily="2" charset="0"/>
                <a:ea typeface="Arial" panose="020B0604020202020204" pitchFamily="34" charset="0"/>
                <a:cs typeface="GreekC" panose="00000400000000000000" pitchFamily="2" charset="0"/>
              </a:rPr>
              <a:t>f</a:t>
            </a:r>
            <a:r>
              <a:rPr lang="en-US" sz="2800" b="1" i="1" baseline="-25000" dirty="0">
                <a:solidFill>
                  <a:srgbClr val="663300"/>
                </a:solidFill>
                <a:latin typeface="GreekC" panose="00000400000000000000" pitchFamily="2" charset="0"/>
                <a:ea typeface="Arial" panose="020B0604020202020204" pitchFamily="34" charset="0"/>
                <a:cs typeface="GreekC" panose="00000400000000000000" pitchFamily="2" charset="0"/>
              </a:rPr>
              <a:t>I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+</a:t>
            </a:r>
            <a:r>
              <a:rPr lang="en-US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p)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(2.2)</a:t>
            </a:r>
          </a:p>
          <a:p>
            <a:pPr indent="279400">
              <a:spcAft>
                <a:spcPts val="0"/>
              </a:spcAft>
            </a:pPr>
            <a:endParaRPr lang="en-US" sz="2800" dirty="0">
              <a:solidFill>
                <a:srgbClr val="6633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279400"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где: </a:t>
            </a:r>
            <a:r>
              <a:rPr lang="en-US" sz="2800" b="1" i="1" dirty="0" err="1">
                <a:solidFill>
                  <a:srgbClr val="663300"/>
                </a:solidFill>
                <a:latin typeface="GreekC" panose="00000400000000000000" pitchFamily="2" charset="0"/>
                <a:ea typeface="Arial" panose="020B0604020202020204" pitchFamily="34" charset="0"/>
                <a:cs typeface="GreekC" panose="00000400000000000000" pitchFamily="2" charset="0"/>
              </a:rPr>
              <a:t>f</a:t>
            </a:r>
            <a:r>
              <a:rPr lang="en-US" sz="2800" b="1" i="1" baseline="-25000" dirty="0" err="1">
                <a:solidFill>
                  <a:srgbClr val="663300"/>
                </a:solidFill>
                <a:latin typeface="GreekC" panose="00000400000000000000" pitchFamily="2" charset="0"/>
                <a:ea typeface="Arial" panose="020B0604020202020204" pitchFamily="34" charset="0"/>
                <a:cs typeface="GreekC" panose="00000400000000000000" pitchFamily="2" charset="0"/>
              </a:rPr>
              <a:t>I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расчетное значение угла внутреннего трения грунта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град; </a:t>
            </a:r>
          </a:p>
          <a:p>
            <a:pPr indent="279400"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</a:t>
            </a:r>
            <a:r>
              <a:rPr lang="en-US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расчетная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удельная сила сцепления грунта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кПа; </a:t>
            </a:r>
          </a:p>
          <a:p>
            <a:pPr indent="279400"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р</a:t>
            </a: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—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среднее давление под подошвой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расположенного выше фундамента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кПа.</a:t>
            </a:r>
            <a:endParaRPr lang="ru-RU" sz="28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9702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3D6AB4-A6DE-49C1-B4C1-920AF4EEB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7808765" cy="528493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56B77A3-93B9-4D59-BD77-2273C723422B}"/>
              </a:ext>
            </a:extLst>
          </p:cNvPr>
          <p:cNvSpPr/>
          <p:nvPr/>
        </p:nvSpPr>
        <p:spPr>
          <a:xfrm>
            <a:off x="0" y="5044365"/>
            <a:ext cx="9144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Рис. 2.2, а. Выбор глубины заложения фунда­мента в зависимости от конструктивных осо­бенностей сооружения:</a:t>
            </a:r>
            <a:endParaRPr lang="ru-RU" sz="22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а— здание с подвалом в разных уровнях и приямком; </a:t>
            </a:r>
            <a:r>
              <a:rPr lang="ru-RU" sz="2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 —</a:t>
            </a:r>
            <a:r>
              <a:rPr 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фундаментные плиты; </a:t>
            </a:r>
            <a:r>
              <a:rPr lang="ru-RU" sz="2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—</a:t>
            </a:r>
            <a:r>
              <a:rPr 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приямок; </a:t>
            </a:r>
            <a:r>
              <a:rPr lang="ru-RU" sz="2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—</a:t>
            </a:r>
            <a:r>
              <a:rPr 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трубопровод; </a:t>
            </a:r>
            <a:r>
              <a:rPr lang="ru-RU" sz="2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 — </a:t>
            </a:r>
            <a:r>
              <a:rPr 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стена здания; </a:t>
            </a:r>
            <a:r>
              <a:rPr lang="ru-RU" sz="2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 —</a:t>
            </a:r>
            <a:r>
              <a:rPr 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подвал; </a:t>
            </a:r>
          </a:p>
          <a:p>
            <a:pPr>
              <a:spcAft>
                <a:spcPts val="0"/>
              </a:spcAft>
            </a:pPr>
            <a:r>
              <a:rPr lang="ru-RU" sz="2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 —</a:t>
            </a:r>
            <a:r>
              <a:rPr lang="ru-RU" sz="2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ввод трубопро­вода</a:t>
            </a:r>
            <a:endParaRPr lang="ru-RU" sz="22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2406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Прямоугольник 2">
            <a:extLst>
              <a:ext uri="{FF2B5EF4-FFF2-40B4-BE49-F238E27FC236}">
                <a16:creationId xmlns:a16="http://schemas.microsoft.com/office/drawing/2014/main" id="{712FD4EB-96F2-4452-87F2-720953C9E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517433"/>
            <a:ext cx="8352928" cy="602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66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95000"/>
              </a:lnSpc>
            </a:pPr>
            <a:r>
              <a:rPr lang="ru-RU" alt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выполнении условия (2.2) </a:t>
            </a:r>
            <a:r>
              <a:rPr lang="ru-RU" alt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исключается ослабление основа­ния соседнего фундамента</a:t>
            </a:r>
            <a:r>
              <a:rPr lang="ru-RU" altLang="ru-RU" sz="29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опирание нового фундамента на насып­ной грунт ранее засыпанного котлована. </a:t>
            </a:r>
          </a:p>
          <a:p>
            <a:pPr algn="just">
              <a:lnSpc>
                <a:spcPct val="95000"/>
              </a:lnSpc>
            </a:pPr>
            <a:r>
              <a:rPr lang="ru-RU" altLang="ru-RU" sz="29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же условие распрост­раняется и на случай определения допустимой разности отметок заложения фундаментов сооружения и рядом расположенных кана­лов, тоннелей и пр.</a:t>
            </a:r>
          </a:p>
          <a:p>
            <a:pPr algn="just">
              <a:lnSpc>
                <a:spcPct val="95000"/>
              </a:lnSpc>
            </a:pPr>
            <a:r>
              <a:rPr lang="ru-RU" alt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Фундаменты проектируемого сооружения, непосредственно </a:t>
            </a:r>
            <a:r>
              <a:rPr lang="ru-RU" alt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при­мыкающие</a:t>
            </a:r>
            <a:r>
              <a:rPr lang="ru-RU" alt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фундаментам существующего, </a:t>
            </a:r>
            <a:r>
              <a:rPr lang="ru-RU" alt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закла­дывать на одном уровне</a:t>
            </a:r>
            <a:r>
              <a:rPr lang="ru-RU" altLang="ru-RU" sz="29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95000"/>
              </a:lnSpc>
            </a:pPr>
            <a:r>
              <a:rPr lang="ru-RU" alt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переходе на большую глубину зало­жения </a:t>
            </a:r>
            <a:r>
              <a:rPr lang="ru-RU" alt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 выполняться </a:t>
            </a:r>
            <a:r>
              <a:rPr lang="ru-RU" alt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условие (2.2). </a:t>
            </a:r>
          </a:p>
        </p:txBody>
      </p:sp>
    </p:spTree>
    <p:extLst>
      <p:ext uri="{BB962C8B-B14F-4D97-AF65-F5344CB8AC3E}">
        <p14:creationId xmlns:p14="http://schemas.microsoft.com/office/powerpoint/2010/main" val="24056524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Прямоугольник 2">
            <a:extLst>
              <a:ext uri="{FF2B5EF4-FFF2-40B4-BE49-F238E27FC236}">
                <a16:creationId xmlns:a16="http://schemas.microsoft.com/office/drawing/2014/main" id="{712FD4EB-96F2-4452-87F2-720953C9E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532" y="476672"/>
            <a:ext cx="8424936" cy="579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66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95000"/>
              </a:lnSpc>
            </a:pPr>
            <a:r>
              <a:rPr lang="ru-RU" alt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3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же оно не выполня­ется, необходимо проведение специальных мероприятий.</a:t>
            </a:r>
          </a:p>
          <a:p>
            <a:pPr algn="just">
              <a:lnSpc>
                <a:spcPct val="95000"/>
              </a:lnSpc>
            </a:pPr>
            <a:r>
              <a:rPr lang="ru-RU" alt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30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наличии коммуникаций</a:t>
            </a:r>
            <a:r>
              <a:rPr lang="ru-RU" alt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(трубы водопровода, канализации и т. д.) </a:t>
            </a:r>
            <a:r>
              <a:rPr lang="ru-RU" altLang="ru-RU" sz="30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подошва фундамента должна быть заложена ниже их ввода</a:t>
            </a:r>
            <a:r>
              <a:rPr lang="ru-RU" altLang="ru-RU" sz="3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95000"/>
              </a:lnSpc>
            </a:pPr>
            <a:r>
              <a:rPr lang="ru-RU" altLang="ru-RU" sz="3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условии трубы не подвержены дополнительному давлению от фундамента,</a:t>
            </a:r>
            <a:r>
              <a:rPr lang="ru-RU" altLang="ru-RU" sz="3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фундаменты не опираются на насыпной грунт траншей, вырытых для прокладки труб. </a:t>
            </a:r>
          </a:p>
          <a:p>
            <a:pPr algn="just">
              <a:lnSpc>
                <a:spcPct val="95000"/>
              </a:lnSpc>
            </a:pPr>
            <a:r>
              <a:rPr lang="ru-RU" altLang="ru-RU" sz="3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Кроме того, в случае аварии уменьшается зона замачивания грунта, а при необходимости замены труб не будут нарушены грунты основания.</a:t>
            </a:r>
          </a:p>
        </p:txBody>
      </p:sp>
    </p:spTree>
    <p:extLst>
      <p:ext uri="{BB962C8B-B14F-4D97-AF65-F5344CB8AC3E}">
        <p14:creationId xmlns:p14="http://schemas.microsoft.com/office/powerpoint/2010/main" val="8095018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2D5A478-BEC5-4F6A-BE28-65022620AAB6}"/>
              </a:ext>
            </a:extLst>
          </p:cNvPr>
          <p:cNvSpPr/>
          <p:nvPr/>
        </p:nvSpPr>
        <p:spPr>
          <a:xfrm>
            <a:off x="431540" y="476672"/>
            <a:ext cx="828092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65100">
              <a:spcAft>
                <a:spcPts val="0"/>
              </a:spcAft>
            </a:pPr>
            <a:r>
              <a:rPr lang="ru-RU" sz="3000" b="1" i="1" u="sng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Переход от одной отметки</a:t>
            </a:r>
            <a:r>
              <a:rPr lang="ru-RU" sz="30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заложения ленточного фундамента </a:t>
            </a:r>
            <a:r>
              <a:rPr lang="ru-RU" sz="3000" b="1" i="1" u="sng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другой осуществляется ступенями</a:t>
            </a:r>
            <a:r>
              <a:rPr lang="ru-RU" sz="3000" u="sng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165100">
              <a:spcAft>
                <a:spcPts val="0"/>
              </a:spcAft>
            </a:pPr>
            <a:r>
              <a:rPr lang="ru-RU" sz="3000" b="1" i="1" u="sng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Высота уступа</a:t>
            </a:r>
            <a:r>
              <a:rPr lang="ru-RU" sz="30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случае сборного фундамента принимается </a:t>
            </a:r>
            <a:r>
              <a:rPr lang="ru-RU" sz="3000" b="1" i="1" u="sng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равной высоте стенового блока</a:t>
            </a:r>
            <a:r>
              <a:rPr lang="ru-RU" sz="30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(рис. 2.2,б). </a:t>
            </a:r>
          </a:p>
          <a:p>
            <a:pPr indent="165100">
              <a:spcAft>
                <a:spcPts val="0"/>
              </a:spcAft>
            </a:pPr>
            <a:r>
              <a:rPr lang="ru-RU" sz="30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0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устройстве </a:t>
            </a:r>
            <a:r>
              <a:rPr lang="ru-RU" sz="3000" b="1" i="1" u="sng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монолитного ленточного фундамента</a:t>
            </a:r>
            <a:r>
              <a:rPr lang="ru-RU" sz="30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u="sng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соотношение между высотой и длиной уступа</a:t>
            </a:r>
            <a:r>
              <a:rPr lang="ru-RU" sz="30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принимается </a:t>
            </a:r>
          </a:p>
          <a:p>
            <a:pPr indent="165100">
              <a:spcAft>
                <a:spcPts val="0"/>
              </a:spcAft>
            </a:pP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000" b="1" i="1" u="sng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связных грунтах</a:t>
            </a:r>
            <a:r>
              <a:rPr lang="ru-RU" sz="30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равным </a:t>
            </a:r>
            <a:r>
              <a:rPr lang="ru-RU" sz="3000" b="1" i="1" u="sng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1:2</a:t>
            </a:r>
            <a:r>
              <a:rPr lang="ru-RU" sz="30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indent="165100">
              <a:spcAft>
                <a:spcPts val="0"/>
              </a:spcAft>
            </a:pPr>
            <a:r>
              <a:rPr lang="ru-RU" sz="30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000" b="1" i="1" u="sng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несвязных</a:t>
            </a:r>
            <a:r>
              <a:rPr lang="ru-RU" sz="30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3000" b="1" i="1" u="sng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1:3</a:t>
            </a:r>
            <a:r>
              <a:rPr lang="ru-RU" sz="30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indent="165100">
              <a:spcAft>
                <a:spcPts val="0"/>
              </a:spcAft>
            </a:pPr>
            <a:r>
              <a:rPr lang="ru-RU" sz="30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3000" b="1" i="1" u="sng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высоте уступа</a:t>
            </a:r>
            <a:r>
              <a:rPr lang="ru-RU" sz="30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не превышающей </a:t>
            </a:r>
            <a:r>
              <a:rPr lang="ru-RU" sz="3000" b="1" i="1" u="sng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0.5...0,6 м</a:t>
            </a:r>
            <a:r>
              <a:rPr lang="ru-RU" sz="30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9057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1268413"/>
            <a:ext cx="7772400" cy="4176811"/>
          </a:xfrm>
        </p:spPr>
        <p:txBody>
          <a:bodyPr anchor="ctr"/>
          <a:lstStyle/>
          <a:p>
            <a:pPr eaLnBrk="1" hangingPunct="1"/>
            <a:r>
              <a:rPr lang="en-US" altLang="ru-RU" sz="8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 </a:t>
            </a:r>
            <a:r>
              <a:rPr lang="ru-RU" altLang="ru-RU" sz="8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Ленточный</a:t>
            </a:r>
            <a:br>
              <a:rPr lang="ru-RU" altLang="ru-RU" sz="8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8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</a:t>
            </a:r>
          </a:p>
        </p:txBody>
      </p:sp>
    </p:spTree>
    <p:extLst>
      <p:ext uri="{BB962C8B-B14F-4D97-AF65-F5344CB8AC3E}">
        <p14:creationId xmlns:p14="http://schemas.microsoft.com/office/powerpoint/2010/main" val="3032391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749D3E-FBF9-4E0E-99BB-8CD910D68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0" y="30832"/>
            <a:ext cx="8849960" cy="534427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9C2CB77-E5F0-40B1-BC5C-2F272A621779}"/>
              </a:ext>
            </a:extLst>
          </p:cNvPr>
          <p:cNvSpPr/>
          <p:nvPr/>
        </p:nvSpPr>
        <p:spPr>
          <a:xfrm>
            <a:off x="147020" y="5157192"/>
            <a:ext cx="87728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Рис. 2.2, б. Изменение глубины заложения ленточного фундамента;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 —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фундаментные плиты; </a:t>
            </a:r>
            <a:r>
              <a:rPr lang="ru-RU" sz="24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 —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стена здания; </a:t>
            </a: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 — стеновые блоки</a:t>
            </a:r>
            <a:endParaRPr lang="ru-RU" sz="24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740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2D5A478-BEC5-4F6A-BE28-65022620AAB6}"/>
              </a:ext>
            </a:extLst>
          </p:cNvPr>
          <p:cNvSpPr/>
          <p:nvPr/>
        </p:nvSpPr>
        <p:spPr>
          <a:xfrm>
            <a:off x="323528" y="260648"/>
            <a:ext cx="842493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65100" algn="ctr"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b="1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2.2. 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формы и размеров подошвы фундаментов </a:t>
            </a:r>
          </a:p>
          <a:p>
            <a:pPr indent="165100" algn="just">
              <a:spcAft>
                <a:spcPts val="0"/>
              </a:spcAft>
            </a:pPr>
            <a:endParaRPr lang="ru-RU" sz="20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65100" algn="just"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подошвы фундамента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 многом определяется конфигурацией в плане возводимой надземной конструкции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indent="165100" algn="just"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Она может быть круг­лой, кольцевой, многоугольной квадратной, прямоугольной, ленточной. </a:t>
            </a:r>
          </a:p>
          <a:p>
            <a:pPr lvl="0" indent="165100"/>
            <a:r>
              <a:rPr lang="ru-RU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расчетах фундаментов мелкого заложения по второму пре­дельному состоянию (по деформациям) </a:t>
            </a:r>
            <a:r>
              <a:rPr lang="ru-RU" alt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площадь подошвы</a:t>
            </a:r>
            <a:r>
              <a:rPr lang="ru-RU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пред­варительно может быть определена из условия</a:t>
            </a:r>
          </a:p>
          <a:p>
            <a:pPr lvl="0" indent="165100"/>
            <a:endParaRPr lang="ru-RU" altLang="ru-RU" sz="12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165100"/>
            <a:r>
              <a:rPr lang="ru-RU" alt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alt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ru-RU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ru-RU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≤  R                   </a:t>
            </a:r>
            <a:r>
              <a:rPr lang="ru-RU" alt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.3) </a:t>
            </a:r>
            <a:endParaRPr lang="ru-RU" sz="28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66923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419531C-8056-4468-BE49-6D8CC25A95C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51520" y="208965"/>
            <a:ext cx="8568952" cy="61247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65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651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где </a:t>
            </a:r>
            <a:r>
              <a:rPr kumimoji="0" lang="en-US" altLang="ru-RU" sz="2800" b="1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0" lang="en-US" altLang="ru-RU" sz="2800" b="1" i="1" u="none" strike="noStrike" cap="none" normalizeH="0" baseline="-2500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kumimoji="0" lang="ru-RU" altLang="ru-RU" sz="2800" b="1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среднее давление по подошве фундамента от основного сочетания расчетных нагрузок</a:t>
            </a: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800" b="1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расчете по </a:t>
            </a:r>
            <a:r>
              <a:rPr lang="ru-RU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деформациям</a:t>
            </a:r>
            <a:r>
              <a:rPr lang="ru-RU" alt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определяемое по формуле (</a:t>
            </a:r>
            <a:r>
              <a:rPr lang="en-US" alt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.4)</a:t>
            </a: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endParaRPr kumimoji="0" lang="ru-RU" altLang="ru-RU" sz="28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alt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oII </a:t>
            </a:r>
            <a:r>
              <a:rPr lang="en-US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G</a:t>
            </a:r>
            <a:r>
              <a:rPr lang="en-US" alt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fII  </a:t>
            </a:r>
            <a:r>
              <a:rPr lang="en-US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G</a:t>
            </a:r>
            <a:r>
              <a:rPr lang="en-US" alt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gII</a:t>
            </a:r>
            <a:r>
              <a:rPr lang="en-US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)/A        </a:t>
            </a:r>
            <a:r>
              <a:rPr lang="ru-RU" alt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alt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endParaRPr kumimoji="0" lang="ru-RU" altLang="ru-RU" sz="28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где</a:t>
            </a:r>
            <a:r>
              <a:rPr lang="en-US" alt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oII </a:t>
            </a:r>
            <a:r>
              <a:rPr lang="en-US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расчетная нагрузка на отметке обреза фундамента</a:t>
            </a:r>
            <a:r>
              <a:rPr lang="ru-RU" alt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кН;</a:t>
            </a:r>
          </a:p>
          <a:p>
            <a:r>
              <a:rPr lang="ru-RU" alt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fII  </a:t>
            </a:r>
            <a:r>
              <a:rPr lang="en-US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вес фундамента</a:t>
            </a:r>
            <a:r>
              <a:rPr lang="ru-RU" alt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кН;</a:t>
            </a:r>
          </a:p>
          <a:p>
            <a:r>
              <a:rPr lang="en-US" alt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gII</a:t>
            </a:r>
            <a:r>
              <a:rPr lang="ru-RU" alt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вес грунта на уступах фундамента</a:t>
            </a:r>
            <a:r>
              <a:rPr lang="ru-RU" alt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кН;</a:t>
            </a:r>
          </a:p>
          <a:p>
            <a:r>
              <a:rPr lang="ru-RU" alt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ru-RU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- площадь подошвы фундамента</a:t>
            </a:r>
            <a:r>
              <a:rPr lang="ru-RU" alt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м</a:t>
            </a:r>
            <a:r>
              <a:rPr lang="ru-RU" altLang="ru-RU" sz="2800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alt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ru-RU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расчетное сопротивление грунта основания</a:t>
            </a:r>
            <a:r>
              <a:rPr lang="ru-RU" alt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определяемое по формуле (2.5)</a:t>
            </a:r>
            <a:endParaRPr kumimoji="0" lang="ru-RU" altLang="ru-RU" sz="2800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23DB25-A87E-4F82-A041-334BB785E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72" y="832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68683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63F9AC3-2727-423E-A8DE-F771D5BBC708}"/>
              </a:ext>
            </a:extLst>
          </p:cNvPr>
          <p:cNvSpPr/>
          <p:nvPr/>
        </p:nvSpPr>
        <p:spPr>
          <a:xfrm>
            <a:off x="467544" y="228123"/>
            <a:ext cx="8208912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65100" algn="ctr"/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2.2.1. Центрально нагруженный фундамент</a:t>
            </a:r>
          </a:p>
          <a:p>
            <a:pPr lvl="0" indent="165100"/>
            <a:endParaRPr lang="ru-RU" altLang="ru-RU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165100"/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ru-RU" altLang="ru-RU" sz="2800" b="1" i="1" u="sng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Центрально нагру­женным</a:t>
            </a:r>
            <a:r>
              <a:rPr kumimoji="0" lang="ru-RU" altLang="ru-RU" sz="2800" b="1" i="1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800" b="1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считают фундамент, у которого </a:t>
            </a:r>
            <a:r>
              <a:rPr kumimoji="0" lang="ru-RU" altLang="ru-RU" sz="2800" b="1" i="1" u="sng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равнодействующая внеш­них нагрузок</a:t>
            </a:r>
            <a:r>
              <a:rPr kumimoji="0" lang="ru-RU" altLang="ru-RU" sz="2800" b="1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проходит через </a:t>
            </a:r>
            <a:r>
              <a:rPr kumimoji="0" lang="ru-RU" altLang="ru-RU" sz="2800" b="1" i="1" u="sng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центр площади ею подошвы (рис. 2.3)</a:t>
            </a:r>
            <a:r>
              <a:rPr kumimoji="0" lang="ru-RU" altLang="ru-RU" sz="2800" b="0" i="0" u="sng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indent="165100"/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ru-RU" altLang="ru-RU" sz="2800" b="1" i="1" u="sng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Реактив­ное давление грунта</a:t>
            </a: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800" b="1" i="1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подошве жесткого центрально нагружен­ного фундамента принимается </a:t>
            </a:r>
            <a:r>
              <a:rPr kumimoji="0" lang="ru-RU" altLang="ru-RU" sz="2800" b="1" i="1" u="sng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равномерно распределенным интен­сивностью</a:t>
            </a:r>
            <a:r>
              <a:rPr kumimoji="0" lang="ru-RU" altLang="ru-RU" sz="2800" b="0" i="0" u="sng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ru-RU" sz="2800" b="1" i="1" u="sng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alt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предварительных расче­тах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 грунта и фундамента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объеме параллелепипеда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  (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 2.3), в основании которого лежит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неизвестная площадь подошвы А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определяется 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приближенно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формуле: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endParaRPr kumimoji="0" lang="ru-RU" altLang="ru-RU" sz="2800" b="1" i="1" u="none" strike="noStrike" cap="none" normalizeH="0" dirty="0">
              <a:ln>
                <a:noFill/>
              </a:ln>
              <a:solidFill>
                <a:srgbClr val="6633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5969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9A2033-E15A-42F6-9DD3-8D17EB5BA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0" y="188640"/>
            <a:ext cx="6630325" cy="505848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D598AE6-7DE8-4B26-9B6A-77C10F312672}"/>
              </a:ext>
            </a:extLst>
          </p:cNvPr>
          <p:cNvSpPr/>
          <p:nvPr/>
        </p:nvSpPr>
        <p:spPr>
          <a:xfrm>
            <a:off x="222416" y="5517232"/>
            <a:ext cx="818801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Рис. 2.3. Расчетная схема центрально нагруженного </a:t>
            </a:r>
          </a:p>
          <a:p>
            <a:pPr algn="ctr"/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фундамента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3479797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63F9AC3-2727-423E-A8DE-F771D5BBC708}"/>
              </a:ext>
            </a:extLst>
          </p:cNvPr>
          <p:cNvSpPr/>
          <p:nvPr/>
        </p:nvSpPr>
        <p:spPr>
          <a:xfrm>
            <a:off x="467544" y="404664"/>
            <a:ext cx="8208912" cy="5834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alt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ru-RU" sz="30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fII  </a:t>
            </a:r>
            <a:r>
              <a:rPr lang="en-US" alt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G</a:t>
            </a:r>
            <a:r>
              <a:rPr lang="en-US" altLang="ru-RU" sz="30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gII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30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000" b="1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30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</a:t>
            </a: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.5)</a:t>
            </a:r>
          </a:p>
          <a:p>
            <a:endParaRPr lang="ru-RU" sz="10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где   </a:t>
            </a:r>
            <a:r>
              <a:rPr lang="el-GR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ru-RU" sz="30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среднее значение удельного веса фундамента и грунта на его уступах</a:t>
            </a: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(принимаемое обычно равным) -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кН/м</a:t>
            </a:r>
            <a:r>
              <a:rPr lang="ru-RU" sz="3000" b="1" i="1" baseline="30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глубина заложения фундамента</a:t>
            </a: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</a:t>
            </a:r>
          </a:p>
          <a:p>
            <a:pPr indent="215900">
              <a:lnSpc>
                <a:spcPct val="95000"/>
              </a:lnSpc>
              <a:spcAft>
                <a:spcPts val="400"/>
              </a:spcAft>
            </a:pP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Приняв </a:t>
            </a:r>
            <a:r>
              <a:rPr lang="en-US" altLang="ru-RU" sz="30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ru-RU" sz="30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altLang="ru-RU" sz="30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en-US" sz="3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учтя (2.5), из уравнения (2.4)</a:t>
            </a:r>
            <a:r>
              <a:rPr lang="en-US" sz="3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получим фор­мулу для определения необходимой площади подошвы фундамента</a:t>
            </a:r>
          </a:p>
          <a:p>
            <a:pPr indent="215900">
              <a:lnSpc>
                <a:spcPct val="95000"/>
              </a:lnSpc>
              <a:spcAft>
                <a:spcPts val="400"/>
              </a:spcAft>
            </a:pPr>
            <a:endParaRPr lang="ru-RU" sz="10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15900">
              <a:lnSpc>
                <a:spcPct val="87000"/>
              </a:lnSpc>
              <a:spcAft>
                <a:spcPts val="1000"/>
              </a:spcAft>
              <a:tabLst>
                <a:tab pos="4021455" algn="l"/>
              </a:tabLst>
            </a:pP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А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=</a:t>
            </a:r>
            <a:r>
              <a:rPr lang="en-US" alt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30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ru-RU" sz="30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oII</a:t>
            </a:r>
            <a:r>
              <a:rPr lang="en-US" altLang="ru-RU" sz="30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cap="small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/(</a:t>
            </a:r>
            <a:r>
              <a:rPr lang="en-US" sz="3000" b="1" i="1" cap="small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el-GR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30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30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(2.6)</a:t>
            </a:r>
          </a:p>
          <a:p>
            <a:pPr indent="215900">
              <a:lnSpc>
                <a:spcPct val="87000"/>
              </a:lnSpc>
              <a:spcAft>
                <a:spcPts val="1000"/>
              </a:spcAft>
              <a:tabLst>
                <a:tab pos="4021455" algn="l"/>
              </a:tabLst>
            </a:pPr>
            <a:r>
              <a:rPr lang="ru-RU" sz="10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0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15900">
              <a:spcAft>
                <a:spcPts val="0"/>
              </a:spcAft>
            </a:pP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Рассчитав </a:t>
            </a:r>
            <a:r>
              <a:rPr lang="ru-RU" sz="30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площадь подошвы фундамента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находят его </a:t>
            </a:r>
            <a:r>
              <a:rPr lang="ru-RU" sz="30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ширину </a:t>
            </a:r>
            <a:r>
              <a:rPr lang="en-US" sz="30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ru-RU" altLang="ru-RU" sz="3000" b="1" i="1" u="none" strike="noStrike" cap="none" normalizeH="0" dirty="0">
              <a:ln>
                <a:noFill/>
              </a:ln>
              <a:solidFill>
                <a:srgbClr val="6633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55784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DEA6147E-97A2-420B-A41E-E38C8174071C}"/>
                  </a:ext>
                </a:extLst>
              </p:cNvPr>
              <p:cNvSpPr/>
              <p:nvPr/>
            </p:nvSpPr>
            <p:spPr>
              <a:xfrm>
                <a:off x="377534" y="332656"/>
                <a:ext cx="8226914" cy="58678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215900" algn="just">
                  <a:lnSpc>
                    <a:spcPct val="95000"/>
                  </a:lnSpc>
                  <a:spcAft>
                    <a:spcPts val="400"/>
                  </a:spcAft>
                </a:pPr>
                <a:r>
                  <a:rPr lang="ru-RU" sz="3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ru-RU" sz="30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ru-RU" sz="31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Ширину ленточного фундамента</a:t>
                </a:r>
                <a:r>
                  <a:rPr lang="ru-RU" sz="31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(для которого нагрузки определя­ют на 1 м длины), </a:t>
                </a:r>
                <a:r>
                  <a:rPr lang="ru-RU" sz="31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находят как </a:t>
                </a:r>
                <a:r>
                  <a:rPr lang="en-US" sz="31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 =</a:t>
                </a:r>
                <a:r>
                  <a:rPr lang="ru-RU" sz="31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1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sz="31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sz="31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31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ru-RU" sz="31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indent="215900">
                  <a:spcAft>
                    <a:spcPts val="0"/>
                  </a:spcAft>
                </a:pPr>
                <a:r>
                  <a:rPr lang="ru-RU" sz="31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ru-RU" sz="31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У</a:t>
                </a:r>
                <a:r>
                  <a:rPr lang="ru-RU" sz="31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1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фундаментов с прямоуголь­ной подошвой</a:t>
                </a:r>
                <a:r>
                  <a:rPr lang="ru-RU" sz="31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1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задаются</a:t>
                </a:r>
                <a:r>
                  <a:rPr lang="ru-RU" sz="31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1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отношением сторон </a:t>
                </a:r>
                <a:r>
                  <a:rPr lang="en-US" sz="31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ru-RU" sz="31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31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l/b</a:t>
                </a:r>
                <a:r>
                  <a:rPr lang="ru-RU" sz="31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ru-RU" sz="31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1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тогда</a:t>
                </a:r>
                <a:r>
                  <a:rPr lang="ru-RU" sz="31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1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ширина подошвы </a:t>
                </a:r>
                <a:r>
                  <a:rPr lang="en-US" sz="31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ru-RU" sz="3100" b="1" i="1" cap="small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ru-RU" sz="3100" b="1" i="1" cap="small" smtClean="0">
                        <a:solidFill>
                          <a:srgbClr val="663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√</m:t>
                    </m:r>
                    <m:r>
                      <a:rPr lang="en-US" sz="3100" b="1" i="1" cap="small" smtClean="0">
                        <a:solidFill>
                          <a:srgbClr val="663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</m:oMath>
                </a14:m>
                <a:r>
                  <a:rPr lang="en-US" sz="31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3100" b="1" i="1" cap="small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sz="31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n)</a:t>
                </a:r>
                <a:r>
                  <a:rPr lang="en-US" sz="3100" i="1" cap="small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ru-RU" sz="3100" cap="small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100" cap="small" dirty="0">
                  <a:solidFill>
                    <a:srgbClr val="6633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215900">
                  <a:spcAft>
                    <a:spcPts val="0"/>
                  </a:spcAft>
                </a:pPr>
                <a:r>
                  <a:rPr lang="ru-RU" sz="31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Для</a:t>
                </a:r>
                <a:r>
                  <a:rPr lang="ru-RU" sz="31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1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фундаментов с круглой подошвой диаметр </a:t>
                </a:r>
                <a:r>
                  <a:rPr lang="en-US" sz="31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 </a:t>
                </a:r>
                <a:r>
                  <a:rPr lang="ru-RU" sz="31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ru-RU" sz="3100" b="1" i="1" cap="small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3100" b="1" i="1" cap="small">
                        <a:solidFill>
                          <a:srgbClr val="663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√</m:t>
                    </m:r>
                  </m:oMath>
                </a14:m>
                <a:r>
                  <a:rPr lang="ru-RU" sz="31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А</a:t>
                </a:r>
                <a:r>
                  <a:rPr lang="en-US" sz="31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l-GR" sz="31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ru-RU" sz="31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indent="215900">
                  <a:spcAft>
                    <a:spcPts val="0"/>
                  </a:spcAft>
                </a:pPr>
                <a:r>
                  <a:rPr lang="ru-RU" sz="31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ru-RU" sz="31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После вычисления значения </a:t>
                </a:r>
                <a:r>
                  <a:rPr lang="en-US" sz="31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1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1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принимают размеры фундамента</a:t>
                </a:r>
                <a:r>
                  <a:rPr lang="ru-RU" sz="3100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(с учетом модульности и унификации конструкций) и </a:t>
                </a:r>
                <a:r>
                  <a:rPr lang="ru-RU" sz="31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проверяют давление по его подошве по формуле </a:t>
                </a:r>
                <a:r>
                  <a:rPr lang="ru-RU" sz="31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31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sz="31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.4).</a:t>
                </a:r>
                <a:endParaRPr lang="ru-RU" sz="3100" b="1" i="1" dirty="0">
                  <a:solidFill>
                    <a:srgbClr val="6633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DEA6147E-97A2-420B-A41E-E38C817407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534" y="332656"/>
                <a:ext cx="8226914" cy="5867888"/>
              </a:xfrm>
              <a:prstGeom prst="rect">
                <a:avLst/>
              </a:prstGeom>
              <a:blipFill>
                <a:blip r:embed="rId3"/>
                <a:stretch>
                  <a:fillRect l="-1853" t="-1871" r="-2817" b="-23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8173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EA6147E-97A2-420B-A41E-E38C8174071C}"/>
              </a:ext>
            </a:extLst>
          </p:cNvPr>
          <p:cNvSpPr/>
          <p:nvPr/>
        </p:nvSpPr>
        <p:spPr>
          <a:xfrm>
            <a:off x="395536" y="550135"/>
            <a:ext cx="8136904" cy="5757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15900" algn="just">
              <a:lnSpc>
                <a:spcPct val="95000"/>
              </a:lnSpc>
              <a:spcAft>
                <a:spcPts val="40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Найденная величина </a:t>
            </a:r>
            <a:r>
              <a:rPr lang="en-US" alt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ru-RU" sz="29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altLang="ru-RU" sz="29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должна не только удовлетворять условию (2.3), но и быть по возможности близка к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значению расчетного сопротивления грунта </a:t>
            </a:r>
            <a:r>
              <a:rPr lang="en-US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9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9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9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15900" algn="just">
              <a:lnSpc>
                <a:spcPct val="95000"/>
              </a:lnSpc>
              <a:spcAft>
                <a:spcPts val="400"/>
              </a:spcAft>
            </a:pPr>
            <a:r>
              <a:rPr lang="ru-RU" sz="29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Наиболее экономичное решение будет в случае их равенства.</a:t>
            </a:r>
          </a:p>
          <a:p>
            <a:pPr indent="215900" algn="just">
              <a:lnSpc>
                <a:spcPct val="95000"/>
              </a:lnSpc>
              <a:spcAft>
                <a:spcPts val="400"/>
              </a:spcAft>
            </a:pPr>
            <a:endParaRPr lang="ru-RU" sz="29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41300" algn="ctr">
              <a:lnSpc>
                <a:spcPct val="95000"/>
              </a:lnSpc>
              <a:spcAft>
                <a:spcPts val="0"/>
              </a:spcAft>
            </a:pPr>
            <a:r>
              <a:rPr lang="ru-RU" sz="29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2.2.2. Внецентренно нагруженный фундамент </a:t>
            </a:r>
          </a:p>
          <a:p>
            <a:pPr indent="241300" algn="ctr">
              <a:lnSpc>
                <a:spcPct val="95000"/>
              </a:lnSpc>
              <a:spcAft>
                <a:spcPts val="0"/>
              </a:spcAft>
            </a:pPr>
            <a:endParaRPr lang="ru-RU" sz="2900" b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41300" algn="just">
              <a:lnSpc>
                <a:spcPct val="95000"/>
              </a:lnSpc>
              <a:spcAft>
                <a:spcPts val="0"/>
              </a:spcAft>
            </a:pPr>
            <a:r>
              <a:rPr lang="ru-RU" sz="29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Внецентренно на­груженным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считают фундамент, у которого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равнодействующая внешних нагрузок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проходит через центр тяжести площади его подошвы</a:t>
            </a:r>
            <a:r>
              <a:rPr lang="ru-RU" sz="29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9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23397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7669736A-564F-4D5E-A07D-7B4726E73D39}"/>
                  </a:ext>
                </a:extLst>
              </p:cNvPr>
              <p:cNvSpPr/>
              <p:nvPr/>
            </p:nvSpPr>
            <p:spPr>
              <a:xfrm>
                <a:off x="395536" y="260648"/>
                <a:ext cx="8352928" cy="60914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241300">
                  <a:lnSpc>
                    <a:spcPct val="95000"/>
                  </a:lnSpc>
                  <a:spcAft>
                    <a:spcPts val="0"/>
                  </a:spcAft>
                </a:pP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Внецентренное нагружение фундамента является следствием пе­редачи на него </a:t>
                </a:r>
                <a:r>
                  <a:rPr lang="ru-RU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момента или горизонтальной составляющей нагруз­ки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либо результатом </a:t>
                </a:r>
                <a:r>
                  <a:rPr lang="ru-RU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одностороннего давления грунта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на его боко­вую поверхность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(как, например, у фундамента под наружную стену заглубленного помещения).</a:t>
                </a:r>
              </a:p>
              <a:p>
                <a:pPr indent="241300">
                  <a:lnSpc>
                    <a:spcPct val="95000"/>
                  </a:lnSpc>
                  <a:spcAft>
                    <a:spcPts val="1300"/>
                  </a:spcAft>
                </a:pP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При расчете </a:t>
                </a:r>
                <a:r>
                  <a:rPr lang="ru-RU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давление по подошве 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внецентренно нагруженного фундамента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принимают </a:t>
                </a:r>
                <a:r>
                  <a:rPr lang="ru-RU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изменяющимся по линейному закону</a:t>
                </a: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а его </a:t>
                </a:r>
                <a:r>
                  <a:rPr lang="ru-RU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краевые значения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при действии момента сил относительно одной из </a:t>
                </a:r>
                <a:r>
                  <a:rPr lang="ru-RU" sz="28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главных осей</a:t>
                </a:r>
                <a:r>
                  <a:rPr 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определяют по формуле (2.7).</a:t>
                </a:r>
              </a:p>
              <a:p>
                <a:pPr indent="241300" algn="just">
                  <a:lnSpc>
                    <a:spcPct val="95000"/>
                  </a:lnSpc>
                  <a:spcAft>
                    <a:spcPts val="1300"/>
                  </a:spcAft>
                </a:pPr>
                <a:r>
                  <a:rPr lang="en-US" sz="28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</a:t>
                </a:r>
                <a:r>
                  <a:rPr lang="en-US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baseline="-50000" smtClean="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baseline="-4000" smtClean="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𝒎𝒂𝒙</m:t>
                        </m:r>
                      </m:num>
                      <m:den>
                        <m:r>
                          <a:rPr lang="en-US" sz="2800" b="1" i="1" baseline="-50000" smtClean="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𝒎𝒊𝒏</m:t>
                        </m:r>
                      </m:den>
                    </m:f>
                  </m:oMath>
                </a14:m>
                <a:r>
                  <a:rPr lang="en-US" sz="2800" b="1" i="1" baseline="-50000" dirty="0">
                    <a:solidFill>
                      <a:srgbClr val="6633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800" b="1" i="1" dirty="0">
                    <a:solidFill>
                      <a:srgbClr val="6633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(</a:t>
                </a:r>
                <a:r>
                  <a:rPr lang="en-US" alt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ru-RU" sz="2800" b="1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II</a:t>
                </a:r>
                <a:r>
                  <a:rPr lang="ru-RU" altLang="ru-RU" sz="2800" b="1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ru-RU" alt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A)(1 ± 6e</a:t>
                </a:r>
                <a:r>
                  <a:rPr lang="ru-RU" alt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ru-RU" alt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ru-RU" sz="28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altLang="ru-RU" sz="28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</a:t>
                </a:r>
                <a:r>
                  <a:rPr lang="en-US" alt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(2.</a:t>
                </a:r>
                <a:r>
                  <a:rPr lang="ru-RU" alt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r>
                  <a:rPr lang="en-US" alt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ru-RU" sz="2800" i="1" dirty="0">
                  <a:solidFill>
                    <a:srgbClr val="6633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7669736A-564F-4D5E-A07D-7B4726E73D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260648"/>
                <a:ext cx="8352928" cy="6091476"/>
              </a:xfrm>
              <a:prstGeom prst="rect">
                <a:avLst/>
              </a:prstGeom>
              <a:blipFill>
                <a:blip r:embed="rId3"/>
                <a:stretch>
                  <a:fillRect l="-1533" t="-1401" r="-1022" b="-39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050591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8CEFBF9-1036-406B-A217-519EE3890F4A}"/>
              </a:ext>
            </a:extLst>
          </p:cNvPr>
          <p:cNvSpPr/>
          <p:nvPr/>
        </p:nvSpPr>
        <p:spPr>
          <a:xfrm>
            <a:off x="359532" y="428178"/>
            <a:ext cx="842493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en-US" alt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ru-RU" sz="32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3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32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суммарная вертикальная </a:t>
            </a:r>
            <a:r>
              <a:rPr 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нагрузка на основание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(включая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 фундамента и грунта на его уступах); </a:t>
            </a:r>
            <a:endParaRPr lang="en-US" sz="32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— площадь подошвы фундамента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sz="32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— эксцентриситет равнодействующей относительно </a:t>
            </a:r>
            <a:r>
              <a:rPr lang="ru-RU" sz="32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тяжести подошвы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sz="32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размер подошвы фундамента в </a:t>
            </a:r>
            <a:r>
              <a:rPr lang="ru-RU" sz="32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плоскости действия момента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32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Эпюра</a:t>
            </a:r>
            <a:r>
              <a:rPr 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давления грунта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рас­считанная по формуле (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.7)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мо­жет быть </a:t>
            </a:r>
            <a:r>
              <a:rPr lang="ru-RU" sz="32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однозначной и двузнач­ной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(как это показано на рис. 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sz="32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992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260648"/>
            <a:ext cx="8424936" cy="6381328"/>
          </a:xfrm>
        </p:spPr>
        <p:txBody>
          <a:bodyPr/>
          <a:lstStyle/>
          <a:p>
            <a:pPr eaLnBrk="1" hangingPunct="1"/>
            <a:r>
              <a:rPr lang="ru-RU" altLang="ru-RU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Ленточный фундамент</a:t>
            </a:r>
          </a:p>
          <a:p>
            <a:pPr eaLnBrk="1" hangingPunct="1"/>
            <a:r>
              <a:rPr lang="ru-RU" altLang="ru-RU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вид фундамента, который, несмотря на свою массивность, отличается довольно простой технологией возведения. </a:t>
            </a:r>
          </a:p>
          <a:p>
            <a:pPr eaLnBrk="1" hangingPunct="1"/>
            <a:r>
              <a:rPr lang="ru-RU" altLang="ru-RU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этот вид фундаментов очень часто используется в индивидуальном строительстве, хотя устройство ленточного фундамента – это достаточно трудоемкий и материалоёмкий процесс. </a:t>
            </a:r>
          </a:p>
          <a:p>
            <a:pPr eaLnBrk="1" hangingPunct="1"/>
            <a:r>
              <a:rPr lang="ru-RU" altLang="ru-RU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Подобный фундамент представляет собой полосу из железобетона, которая проходит по всему периметру возводимого здания. 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CE705C-9F28-48EC-BF11-D01574DD2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4248472" cy="681637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E5A57EA-30C2-4B19-8E2B-F7274806548C}"/>
              </a:ext>
            </a:extLst>
          </p:cNvPr>
          <p:cNvSpPr/>
          <p:nvPr/>
        </p:nvSpPr>
        <p:spPr>
          <a:xfrm>
            <a:off x="4427984" y="332656"/>
            <a:ext cx="453650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Aft>
                <a:spcPts val="0"/>
              </a:spcAft>
            </a:pP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Рис. 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Эпюры давлений под подошвой фундамента при действии внецентренной нагрузки</a:t>
            </a:r>
            <a:endParaRPr lang="ru-RU" sz="32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49067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8CEFBF9-1036-406B-A217-519EE3890F4A}"/>
              </a:ext>
            </a:extLst>
          </p:cNvPr>
          <p:cNvSpPr/>
          <p:nvPr/>
        </p:nvSpPr>
        <p:spPr>
          <a:xfrm>
            <a:off x="287524" y="612844"/>
            <a:ext cx="85689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0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Размеры по­дошвы фундамента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назначаются таким образом, чтобы </a:t>
            </a:r>
            <a:r>
              <a:rPr lang="ru-RU" sz="30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эпюра была однозначной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т. е. чтобы </a:t>
            </a:r>
            <a:r>
              <a:rPr lang="ru-RU" sz="30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было отрыва подошвы фундамента от основания</a:t>
            </a: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0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Исключение допускается:</a:t>
            </a:r>
          </a:p>
          <a:p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0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фундаментов в стесненных </a:t>
            </a:r>
            <a:r>
              <a:rPr lang="ru-RU" sz="30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</a:t>
            </a: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(когда отсутствует возможность развить их в нужном направлении), </a:t>
            </a:r>
          </a:p>
          <a:p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0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фундаментов, нагруженных знакопеременными момента­ми</a:t>
            </a: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(когда нельзя подобрать размеры и форму подошвы, по которой действовали бы толь­ко сжимающие напряжения).</a:t>
            </a:r>
            <a:endParaRPr lang="ru-RU" sz="30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46651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393C386-7C32-4E2C-A815-10004B76C2A8}"/>
              </a:ext>
            </a:extLst>
          </p:cNvPr>
          <p:cNvSpPr/>
          <p:nvPr/>
        </p:nvSpPr>
        <p:spPr>
          <a:xfrm>
            <a:off x="359532" y="188640"/>
            <a:ext cx="8424936" cy="622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Поскольку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внецентренном нагружении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относительно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центральных осей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ма­ксимальное давление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ru-RU" sz="29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ru-RU" sz="29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altLang="ru-RU" sz="29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9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основание действует только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краем фундамента</a:t>
            </a:r>
            <a:r>
              <a:rPr lang="ru-RU" sz="29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(при подборе раз­меров подошвы фундамента) </a:t>
            </a:r>
            <a:r>
              <a:rPr lang="en-US" altLang="ru-RU" sz="29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ru-RU" sz="29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29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допускается принимать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20% больше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расчетного сопротивления 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грунта</a:t>
            </a:r>
            <a:r>
              <a:rPr lang="ru-RU" sz="29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т. е.</a:t>
            </a:r>
          </a:p>
          <a:p>
            <a:endParaRPr lang="ru-RU" sz="12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altLang="ru-RU" sz="29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ru-RU" sz="29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alt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≤  </a:t>
            </a:r>
            <a:r>
              <a:rPr lang="ru-RU" alt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r>
              <a:rPr lang="en-US" alt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ru-RU" sz="29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(2.8)</a:t>
            </a:r>
          </a:p>
          <a:p>
            <a:endParaRPr lang="ru-RU" sz="29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9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Одновременно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давление</a:t>
            </a:r>
            <a:r>
              <a:rPr lang="ru-RU" sz="29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ru-RU" sz="29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ru-RU" sz="29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altLang="ru-RU" sz="29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9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9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9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подошве фундамента),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опре­деляемое как</a:t>
            </a:r>
            <a:r>
              <a:rPr lang="ru-RU" sz="29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ru-RU" sz="29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altLang="ru-RU" sz="29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ru-RU" sz="29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9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9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 удовлетворять условию (2.3)</a:t>
            </a:r>
            <a:r>
              <a:rPr lang="ru-RU" sz="29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2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54000" algn="just">
              <a:lnSpc>
                <a:spcPct val="95000"/>
              </a:lnSpc>
              <a:spcAft>
                <a:spcPts val="0"/>
              </a:spcAft>
            </a:pPr>
            <a:r>
              <a:rPr lang="ru-RU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en-US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≤  R</a:t>
            </a:r>
            <a:endParaRPr lang="ru-RU" sz="2800" b="1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99053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64FFB57D-3136-4C8C-B414-DC3A71AC3377}"/>
                  </a:ext>
                </a:extLst>
              </p:cNvPr>
              <p:cNvSpPr/>
              <p:nvPr/>
            </p:nvSpPr>
            <p:spPr>
              <a:xfrm>
                <a:off x="395536" y="764704"/>
                <a:ext cx="8424936" cy="57492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228600">
                  <a:lnSpc>
                    <a:spcPct val="95000"/>
                  </a:lnSpc>
                  <a:spcAft>
                    <a:spcPts val="800"/>
                  </a:spcAft>
                </a:pPr>
                <a:r>
                  <a:rPr lang="ru-RU" sz="28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</a:t>
                </a:r>
                <a:r>
                  <a:rPr lang="ru-RU" sz="32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В тех случаях, </a:t>
                </a:r>
                <a:r>
                  <a:rPr lang="ru-RU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когда</a:t>
                </a:r>
                <a:r>
                  <a:rPr lang="ru-RU" sz="32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точка приложения равнодействующей внеш­них сил </a:t>
                </a:r>
                <a:r>
                  <a:rPr lang="ru-RU" sz="32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смещена относительно обеих осей инерции</a:t>
                </a:r>
                <a:r>
                  <a:rPr lang="ru-RU" sz="3200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прямоугольной подошвы фундамента</a:t>
                </a:r>
                <a:r>
                  <a:rPr lang="ru-RU" sz="32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(как это показано на рис. 2.5а), </a:t>
                </a:r>
                <a:r>
                  <a:rPr lang="ru-RU" sz="32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давление</a:t>
                </a:r>
                <a:r>
                  <a:rPr lang="ru-RU" sz="32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ru-RU" sz="3200" b="1" i="1" baseline="30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baseline="-5000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3200" b="1" i="1" baseline="-5000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baseline="-400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𝒎𝒂𝒙</m:t>
                        </m:r>
                      </m:num>
                      <m:den>
                        <m:r>
                          <a:rPr lang="en-US" sz="3200" b="1" i="1" baseline="-5000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𝒎𝒊𝒏</m:t>
                        </m:r>
                      </m:den>
                    </m:f>
                  </m:oMath>
                </a14:m>
                <a:r>
                  <a:rPr lang="en-US" sz="32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ru-RU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под</a:t>
                </a:r>
                <a:endParaRPr lang="ru-RU" sz="3200" dirty="0">
                  <a:solidFill>
                    <a:srgbClr val="6633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indent="228600">
                  <a:lnSpc>
                    <a:spcPct val="95000"/>
                  </a:lnSpc>
                  <a:spcAft>
                    <a:spcPts val="800"/>
                  </a:spcAft>
                </a:pPr>
                <a:endParaRPr lang="ru-RU" sz="3200" dirty="0">
                  <a:solidFill>
                    <a:srgbClr val="6633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indent="228600">
                  <a:lnSpc>
                    <a:spcPct val="95000"/>
                  </a:lnSpc>
                  <a:spcAft>
                    <a:spcPts val="800"/>
                  </a:spcAft>
                </a:pPr>
                <a:r>
                  <a:rPr lang="ru-RU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ее </a:t>
                </a:r>
                <a:r>
                  <a:rPr lang="ru-RU" sz="3200" b="1" i="1" u="sng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угловыми точками</a:t>
                </a:r>
                <a:r>
                  <a:rPr lang="ru-RU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рассчитывается </a:t>
                </a:r>
                <a:r>
                  <a:rPr lang="ru-RU" sz="32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по формуле</a:t>
                </a:r>
              </a:p>
              <a:p>
                <a:pPr indent="228600">
                  <a:lnSpc>
                    <a:spcPct val="95000"/>
                  </a:lnSpc>
                  <a:spcAft>
                    <a:spcPts val="800"/>
                  </a:spcAft>
                </a:pPr>
                <a:endParaRPr lang="en-US" sz="1400" dirty="0">
                  <a:solidFill>
                    <a:srgbClr val="6633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95000"/>
                  </a:lnSpc>
                  <a:spcAft>
                    <a:spcPts val="0"/>
                  </a:spcAft>
                  <a:tabLst>
                    <a:tab pos="3980180" algn="l"/>
                  </a:tabLst>
                </a:pPr>
                <a:r>
                  <a:rPr lang="en-US" sz="3200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ru-RU" sz="3200" b="1" i="1" baseline="30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baseline="-5000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3200" b="1" i="1" baseline="-50000" smtClean="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baseline="-4000" smtClean="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en-US" sz="3200" b="1" i="1" baseline="-400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</m:num>
                      <m:den>
                        <m:r>
                          <a:rPr lang="en-US" sz="3200" b="1" i="1" baseline="-5000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𝒎𝒊𝒏</m:t>
                        </m:r>
                      </m:den>
                    </m:f>
                  </m:oMath>
                </a14:m>
                <a:r>
                  <a:rPr lang="en-US" sz="3200" b="1" i="1" baseline="-50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(</a:t>
                </a:r>
                <a:r>
                  <a:rPr lang="en-US" altLang="ru-RU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ru-RU" sz="3200" b="1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II</a:t>
                </a:r>
                <a:r>
                  <a:rPr lang="ru-RU" altLang="ru-RU" sz="3200" b="1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ru-RU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ru-RU" altLang="ru-RU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ru-RU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A)(1 </a:t>
                </a:r>
                <a:r>
                  <a:rPr lang="ru-RU" altLang="ru-RU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ru-RU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± </a:t>
                </a:r>
                <a:r>
                  <a:rPr lang="ru-RU" altLang="ru-RU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ru-RU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6e</a:t>
                </a:r>
                <a:r>
                  <a:rPr lang="en-US" altLang="ru-RU" sz="3200" b="1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ru-RU" altLang="ru-RU" sz="3200" b="1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ru-RU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/l</a:t>
                </a:r>
                <a:r>
                  <a:rPr lang="ru-RU" altLang="ru-RU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ru-RU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± </a:t>
                </a:r>
                <a:r>
                  <a:rPr lang="ru-RU" altLang="ru-RU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ru-RU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6e</a:t>
                </a:r>
                <a:r>
                  <a:rPr lang="en-US" altLang="ru-RU" sz="3200" b="1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ru-RU" altLang="ru-RU" sz="3200" b="1" i="1" baseline="-250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ru-RU" sz="3200" b="1" i="1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/b)        </a:t>
                </a:r>
                <a:r>
                  <a:rPr lang="en-US" altLang="ru-RU" sz="32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(2.</a:t>
                </a:r>
                <a:r>
                  <a:rPr lang="ru-RU" altLang="ru-RU" sz="32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altLang="ru-RU" sz="3200" dirty="0">
                    <a:solidFill>
                      <a:srgbClr val="6633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520700" indent="228600" algn="just">
                  <a:lnSpc>
                    <a:spcPct val="95000"/>
                  </a:lnSpc>
                  <a:spcAft>
                    <a:spcPts val="0"/>
                  </a:spcAft>
                  <a:tabLst>
                    <a:tab pos="3980180" algn="l"/>
                  </a:tabLst>
                </a:pPr>
                <a:endParaRPr lang="ru-RU" sz="3200" dirty="0">
                  <a:solidFill>
                    <a:srgbClr val="6633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520700" indent="228600" algn="just">
                  <a:lnSpc>
                    <a:spcPct val="95000"/>
                  </a:lnSpc>
                  <a:spcAft>
                    <a:spcPts val="0"/>
                  </a:spcAft>
                  <a:tabLst>
                    <a:tab pos="3980180" algn="l"/>
                  </a:tabLst>
                </a:pPr>
                <a:endParaRPr lang="ru-RU" sz="1000" dirty="0">
                  <a:solidFill>
                    <a:srgbClr val="6633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64FFB57D-3136-4C8C-B414-DC3A71AC33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764704"/>
                <a:ext cx="8424936" cy="5749266"/>
              </a:xfrm>
              <a:prstGeom prst="rect">
                <a:avLst/>
              </a:prstGeom>
              <a:blipFill>
                <a:blip r:embed="rId3"/>
                <a:stretch>
                  <a:fillRect l="-1881" t="-1907" r="-2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230406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372FF99-3D73-4ACA-B8A3-310378A5C5BB}"/>
              </a:ext>
            </a:extLst>
          </p:cNvPr>
          <p:cNvSpPr/>
          <p:nvPr/>
        </p:nvSpPr>
        <p:spPr>
          <a:xfrm>
            <a:off x="380985" y="5301208"/>
            <a:ext cx="8523648" cy="1220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4000"/>
              </a:lnSpc>
              <a:spcAft>
                <a:spcPts val="1900"/>
              </a:spcAft>
            </a:pPr>
            <a:r>
              <a:rPr lang="ru-RU" sz="26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Рис. 2.5</a:t>
            </a:r>
            <a:r>
              <a:rPr lang="en-US" sz="26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26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26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Внецентренное загружение фун­дамента относительно двух главных осей инерции </a:t>
            </a:r>
            <a:r>
              <a:rPr lang="ru-RU" sz="26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sz="26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смещение равнодействующей внешних сил; </a:t>
            </a:r>
            <a:endParaRPr lang="ru-RU" sz="26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 descr="Изображение выглядит как текст, небо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0BD52081-4DC9-4FA1-A7A3-791242278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963" y="180161"/>
            <a:ext cx="5749862" cy="497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0950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4FFB57D-3136-4C8C-B414-DC3A71AC3377}"/>
              </a:ext>
            </a:extLst>
          </p:cNvPr>
          <p:cNvSpPr/>
          <p:nvPr/>
        </p:nvSpPr>
        <p:spPr>
          <a:xfrm>
            <a:off x="467544" y="260648"/>
            <a:ext cx="8280920" cy="6223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95000"/>
              </a:lnSpc>
              <a:spcAft>
                <a:spcPts val="0"/>
              </a:spcAft>
              <a:tabLst>
                <a:tab pos="3980180" algn="l"/>
              </a:tabLst>
            </a:pP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Поскольку в этом случае </a:t>
            </a:r>
            <a:r>
              <a:rPr lang="ru-RU" sz="32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максимальное давление</a:t>
            </a:r>
            <a:r>
              <a:rPr lang="en-US" alt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ru-RU" sz="32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ru-RU" sz="3200" b="1" i="1" baseline="30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ru-RU" sz="32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3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32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действует то­лько в одной точке подошвы фундамента</a:t>
            </a:r>
            <a:r>
              <a:rPr 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допускается, чтобы его значение, найденное но формуле (2.9), удовлетворяло условию</a:t>
            </a:r>
          </a:p>
          <a:p>
            <a:pPr indent="228600">
              <a:lnSpc>
                <a:spcPct val="95000"/>
              </a:lnSpc>
              <a:spcAft>
                <a:spcPts val="0"/>
              </a:spcAft>
              <a:tabLst>
                <a:tab pos="3980180" algn="l"/>
              </a:tabLst>
            </a:pPr>
            <a:endParaRPr lang="ru-RU" sz="3200" b="1" i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alt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p</a:t>
            </a:r>
            <a:r>
              <a:rPr lang="en-US" altLang="ru-RU" sz="3200" b="1" i="1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ru-RU" sz="32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alt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≤  </a:t>
            </a:r>
            <a:r>
              <a:rPr lang="ru-RU" alt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</a:t>
            </a:r>
            <a:r>
              <a:rPr lang="en-US" alt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5R </a:t>
            </a:r>
            <a:r>
              <a:rPr lang="ru-RU" sz="3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(2.</a:t>
            </a: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endParaRPr lang="en-US" sz="32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lnSpc>
                <a:spcPct val="95000"/>
              </a:lnSpc>
              <a:spcAft>
                <a:spcPts val="0"/>
              </a:spcAft>
            </a:pPr>
            <a:r>
              <a:rPr lang="en-US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Одновременно проверяются и условия: </a:t>
            </a:r>
          </a:p>
          <a:p>
            <a:pPr indent="228600">
              <a:lnSpc>
                <a:spcPct val="95000"/>
              </a:lnSpc>
              <a:spcAft>
                <a:spcPts val="0"/>
              </a:spcAft>
            </a:pPr>
            <a:endParaRPr lang="ru-RU" sz="32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lnSpc>
                <a:spcPct val="95000"/>
              </a:lnSpc>
              <a:spcAft>
                <a:spcPts val="0"/>
              </a:spcAft>
            </a:pPr>
            <a:r>
              <a:rPr lang="ru-RU" altLang="ru-RU" sz="32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altLang="ru-RU" sz="32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ru-RU" sz="32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alt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≤  R</a:t>
            </a:r>
            <a:r>
              <a:rPr lang="ru-RU" alt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228600">
              <a:lnSpc>
                <a:spcPct val="95000"/>
              </a:lnSpc>
              <a:spcAft>
                <a:spcPts val="0"/>
              </a:spcAft>
            </a:pPr>
            <a:r>
              <a:rPr lang="ru-RU" sz="32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</a:p>
          <a:p>
            <a:pPr indent="228600">
              <a:lnSpc>
                <a:spcPct val="95000"/>
              </a:lnSpc>
              <a:spcAft>
                <a:spcPts val="0"/>
              </a:spcAft>
            </a:pPr>
            <a:r>
              <a:rPr lang="ru-RU" alt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altLang="ru-RU" sz="32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ru-RU" sz="32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alt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≤  </a:t>
            </a:r>
            <a:r>
              <a:rPr lang="ru-RU" alt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r>
              <a:rPr lang="en-US" altLang="ru-RU" sz="32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32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3263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E98A68-0197-4AF7-B490-2997560B39F9}"/>
              </a:ext>
            </a:extLst>
          </p:cNvPr>
          <p:cNvSpPr/>
          <p:nvPr/>
        </p:nvSpPr>
        <p:spPr>
          <a:xfrm>
            <a:off x="323528" y="297373"/>
            <a:ext cx="8208912" cy="6364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95000"/>
              </a:lnSpc>
              <a:spcAft>
                <a:spcPts val="0"/>
              </a:spcAft>
            </a:pPr>
            <a:r>
              <a:rPr lang="en-US" sz="29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Определение  размеров подошвы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внецентренно нагруженного фундамента</a:t>
            </a:r>
            <a:r>
              <a:rPr lang="ru-RU" sz="29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выполняют следующим образом</a:t>
            </a:r>
            <a:r>
              <a:rPr lang="ru-RU" sz="29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9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lnSpc>
                <a:spcPct val="95000"/>
              </a:lnSpc>
              <a:spcAft>
                <a:spcPts val="0"/>
              </a:spcAft>
            </a:pPr>
            <a:r>
              <a:rPr lang="en-US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Сначала принимаем, что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действующая нагрузка приложена центрально</a:t>
            </a:r>
            <a:r>
              <a:rPr lang="ru-RU" sz="29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подбираем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соответствующие размеры подошвы фундамента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из условия:</a:t>
            </a:r>
          </a:p>
          <a:p>
            <a:pPr indent="228600" algn="just">
              <a:lnSpc>
                <a:spcPct val="95000"/>
              </a:lnSpc>
              <a:spcAft>
                <a:spcPts val="0"/>
              </a:spcAft>
            </a:pPr>
            <a:endParaRPr lang="ru-RU" sz="12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95000"/>
              </a:lnSpc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</a:t>
            </a:r>
            <a:r>
              <a:rPr lang="en-US" altLang="ru-RU" sz="30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ru-RU" sz="30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alt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≤  R</a:t>
            </a:r>
            <a:r>
              <a:rPr lang="ru-RU" alt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pPr indent="228600" algn="just">
              <a:lnSpc>
                <a:spcPct val="95000"/>
              </a:lnSpc>
              <a:spcAft>
                <a:spcPts val="0"/>
              </a:spcAft>
            </a:pPr>
            <a:endParaRPr lang="ru-RU" sz="12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lnSpc>
                <a:spcPct val="95000"/>
              </a:lnSpc>
              <a:spcAft>
                <a:spcPts val="0"/>
              </a:spcAft>
            </a:pP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затем уточняем их расчетом на внецентренную нагрузку,</a:t>
            </a:r>
            <a:r>
              <a:rPr lang="ru-RU" sz="29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(со­блюдая изложенные выше требования) 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29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добиваемся удовлетворения условий</a:t>
            </a:r>
            <a:r>
              <a:rPr lang="ru-RU" sz="29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indent="228600" algn="just">
              <a:lnSpc>
                <a:spcPct val="95000"/>
              </a:lnSpc>
              <a:spcAft>
                <a:spcPts val="0"/>
              </a:spcAft>
            </a:pPr>
            <a:endParaRPr lang="ru-RU" sz="1200" b="1" i="1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lnSpc>
                <a:spcPct val="95000"/>
              </a:lnSpc>
              <a:spcAft>
                <a:spcPts val="0"/>
              </a:spcAft>
            </a:pP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altLang="ru-RU" sz="30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ru-RU" sz="30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alt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≤  </a:t>
            </a:r>
            <a:r>
              <a:rPr lang="ru-RU" alt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r>
              <a:rPr lang="en-US" alt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ru-RU" alt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  </a:t>
            </a:r>
            <a:r>
              <a:rPr lang="en-US" altLang="ru-RU" sz="30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ru-RU" sz="3000" b="1" i="1" baseline="30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ru-RU" sz="30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alt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≤  </a:t>
            </a:r>
            <a:r>
              <a:rPr lang="ru-RU" alt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</a:t>
            </a:r>
            <a:r>
              <a:rPr lang="en-US" altLang="ru-RU" sz="30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5R</a:t>
            </a:r>
            <a:r>
              <a:rPr lang="ru-RU" sz="30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endParaRPr lang="ru-RU" sz="30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96292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E98A68-0197-4AF7-B490-2997560B39F9}"/>
              </a:ext>
            </a:extLst>
          </p:cNvPr>
          <p:cNvSpPr/>
          <p:nvPr/>
        </p:nvSpPr>
        <p:spPr>
          <a:xfrm>
            <a:off x="395536" y="260648"/>
            <a:ext cx="8208912" cy="4216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95000"/>
              </a:lnSpc>
              <a:spcAft>
                <a:spcPts val="800"/>
              </a:spcAft>
            </a:pP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возможности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смещаем подошву фун­дамента в сторону эксцентриситета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так, чтобы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точка приложения равнодействующей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всех сил совпадала с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центром тяжести подошвы фундамента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(рис. 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б).</a:t>
            </a:r>
          </a:p>
          <a:p>
            <a:pPr indent="228600" algn="just">
              <a:lnSpc>
                <a:spcPct val="95000"/>
              </a:lnSpc>
              <a:spcAft>
                <a:spcPts val="800"/>
              </a:spcAft>
            </a:pPr>
            <a:endParaRPr lang="ru-RU" sz="16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95000"/>
              </a:lnSpc>
              <a:spcAft>
                <a:spcPts val="800"/>
              </a:spcAft>
            </a:pPr>
            <a:r>
              <a:rPr lang="ru-RU" altLang="ru-RU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2.3. Расчетное сопротивление грунта основания</a:t>
            </a:r>
            <a:endParaRPr lang="ru-RU" sz="2800" b="1" dirty="0">
              <a:solidFill>
                <a:srgbClr val="663300"/>
              </a:solidFill>
            </a:endParaRPr>
          </a:p>
          <a:p>
            <a:pPr indent="228600" algn="just">
              <a:lnSpc>
                <a:spcPct val="95000"/>
              </a:lnSpc>
              <a:spcAft>
                <a:spcPts val="800"/>
              </a:spcAft>
            </a:pPr>
            <a:endParaRPr lang="ru-RU" sz="14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lnSpc>
                <a:spcPct val="95000"/>
              </a:lnSpc>
              <a:spcAft>
                <a:spcPts val="800"/>
              </a:spcAft>
            </a:pPr>
            <a:r>
              <a:rPr lang="en-US" alt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alt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расчетное сопротивление грунта основания</a:t>
            </a:r>
            <a:r>
              <a:rPr lang="ru-RU" alt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определяется по формуле (2.11)</a:t>
            </a:r>
            <a:endParaRPr lang="ru-RU" sz="28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380CC47A-D4C6-4802-B701-D6D0C2E09A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8200715"/>
              </p:ext>
            </p:extLst>
          </p:nvPr>
        </p:nvGraphicFramePr>
        <p:xfrm>
          <a:off x="395536" y="4581128"/>
          <a:ext cx="8286501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9" name="Уравнение" r:id="rId4" imgW="3771720" imgH="393480" progId="Equation.3">
                  <p:embed/>
                </p:oleObj>
              </mc:Choice>
              <mc:Fallback>
                <p:oleObj name="Уравнение" r:id="rId4" imgW="3771720" imgH="393480" progId="Equation.3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ADA27780-6083-4B60-9813-DC38E5A335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4581128"/>
                        <a:ext cx="8286501" cy="8016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68A1D55-FB79-451C-AB32-1126AEA68BCD}"/>
              </a:ext>
            </a:extLst>
          </p:cNvPr>
          <p:cNvSpPr/>
          <p:nvPr/>
        </p:nvSpPr>
        <p:spPr>
          <a:xfrm>
            <a:off x="395536" y="5661248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где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800" b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800" b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коэффициенты условий работы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принимаемые по таблице 2.3;</a:t>
            </a:r>
          </a:p>
        </p:txBody>
      </p:sp>
    </p:spTree>
    <p:extLst>
      <p:ext uri="{BB962C8B-B14F-4D97-AF65-F5344CB8AC3E}">
        <p14:creationId xmlns:p14="http://schemas.microsoft.com/office/powerpoint/2010/main" val="37795884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372FF99-3D73-4ACA-B8A3-310378A5C5BB}"/>
              </a:ext>
            </a:extLst>
          </p:cNvPr>
          <p:cNvSpPr/>
          <p:nvPr/>
        </p:nvSpPr>
        <p:spPr>
          <a:xfrm>
            <a:off x="310176" y="5589240"/>
            <a:ext cx="8523648" cy="844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4000"/>
              </a:lnSpc>
              <a:spcAft>
                <a:spcPts val="1900"/>
              </a:spcAft>
            </a:pPr>
            <a:r>
              <a:rPr lang="ru-RU" sz="26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Рис. 2.5</a:t>
            </a:r>
            <a:r>
              <a:rPr lang="en-US" sz="26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26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</a:t>
            </a:r>
            <a:r>
              <a:rPr lang="ru-RU" sz="26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Внецентренное загружение фун­дамента</a:t>
            </a:r>
            <a:r>
              <a:rPr lang="en-US" sz="26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sz="26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устройство несимметричного фунда­мента</a:t>
            </a:r>
            <a:endParaRPr lang="ru-RU" sz="2600" dirty="0">
              <a:solidFill>
                <a:srgbClr val="66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 descr="Изображение выглядит как лодка, объект, небо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94450D3-5333-4811-B499-0094A972E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88640"/>
            <a:ext cx="4103389" cy="522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5640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92DBF43-06D6-49B8-8D78-06358072B76A}"/>
              </a:ext>
            </a:extLst>
          </p:cNvPr>
          <p:cNvSpPr/>
          <p:nvPr/>
        </p:nvSpPr>
        <p:spPr>
          <a:xfrm>
            <a:off x="323528" y="151179"/>
            <a:ext cx="849694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коэффициент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принимаемый равным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1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если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прочностные характеристики грунта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определены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непосредственными испытаниями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pPr indent="180340">
              <a:spcAft>
                <a:spcPts val="0"/>
              </a:spcAft>
            </a:pP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1,1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если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приняты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ru-RU" sz="2800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таблицам СНиП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indent="180340"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коэффициенты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(принимаемые по таблице 2.4);</a:t>
            </a:r>
          </a:p>
          <a:p>
            <a:pPr indent="180340"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коэффициент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принимаемый равным </a:t>
            </a:r>
            <a:r>
              <a:rPr lang="en-US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1 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&lt; 10 м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b="1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sz="2800" b="1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</a:t>
            </a:r>
            <a:r>
              <a:rPr lang="en-US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</a:t>
            </a:r>
            <a:r>
              <a:rPr lang="ru-RU" sz="2800" b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+ 0,2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при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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 м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</a:t>
            </a:r>
            <a:r>
              <a:rPr lang="ru-RU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8 м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</a:p>
          <a:p>
            <a:pPr indent="180340">
              <a:spcAft>
                <a:spcPts val="0"/>
              </a:spcAft>
            </a:pPr>
            <a:r>
              <a:rPr lang="ru-RU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</a:t>
            </a:r>
            <a:r>
              <a:rPr lang="en-US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ширина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подошвы фундамента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(при бетонной или щебеночной подготовке толщиной </a:t>
            </a:r>
            <a:r>
              <a:rPr lang="en-US" sz="2800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8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допускается увеличивать </a:t>
            </a:r>
            <a:r>
              <a:rPr lang="en-US" sz="2800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2</a:t>
            </a:r>
            <a:r>
              <a:rPr lang="en-US" sz="2800" i="1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800" i="1" baseline="-25000" dirty="0" err="1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</a:p>
          <a:p>
            <a:pPr indent="180340">
              <a:spcAft>
                <a:spcPts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</a:t>
            </a:r>
            <a:r>
              <a:rPr lang="en-US" sz="2800" b="1" i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800" b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baseline="-25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осредненное расчетное значение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удельного веса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грунтов, </a:t>
            </a:r>
            <a:r>
              <a:rPr lang="ru-RU" sz="2800" b="1" i="1" u="sng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залегающих ниже подошвы фундамента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кН/м</a:t>
            </a:r>
            <a:r>
              <a:rPr lang="ru-RU" sz="2800" b="1" i="1" baseline="300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dirty="0">
              <a:solidFill>
                <a:srgbClr val="66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607382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11700</TotalTime>
  <Words>12425</Words>
  <Application>Microsoft Office PowerPoint</Application>
  <PresentationFormat>Экран (4:3)</PresentationFormat>
  <Paragraphs>1829</Paragraphs>
  <Slides>196</Slides>
  <Notes>167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196</vt:i4>
      </vt:variant>
    </vt:vector>
  </HeadingPairs>
  <TitlesOfParts>
    <vt:vector size="206" baseType="lpstr">
      <vt:lpstr>Arial</vt:lpstr>
      <vt:lpstr>Calibri</vt:lpstr>
      <vt:lpstr>Cambria Math</vt:lpstr>
      <vt:lpstr>Courier New</vt:lpstr>
      <vt:lpstr>Georgia</vt:lpstr>
      <vt:lpstr>GreekC</vt:lpstr>
      <vt:lpstr>Symbol</vt:lpstr>
      <vt:lpstr>Times New Roman</vt:lpstr>
      <vt:lpstr>Оформление по умолчанию</vt:lpstr>
      <vt:lpstr>Уравнение</vt:lpstr>
      <vt:lpstr>Основания  и фундаменты </vt:lpstr>
      <vt:lpstr>Презентация PowerPoint</vt:lpstr>
      <vt:lpstr>Презентация PowerPoint</vt:lpstr>
      <vt:lpstr>Презентация PowerPoint</vt:lpstr>
      <vt:lpstr>Презентация PowerPoint</vt:lpstr>
      <vt:lpstr>1. Фундаменты  мелкого  заложения </vt:lpstr>
      <vt:lpstr>Презентация PowerPoint</vt:lpstr>
      <vt:lpstr>1.1. Ленточный фундамент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1.2. Столбчатый фундамент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1.3. Сплошной (плитный) фундамент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Дом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Иван</dc:creator>
  <cp:lastModifiedBy>Vladislav Torgashev</cp:lastModifiedBy>
  <cp:revision>583</cp:revision>
  <dcterms:created xsi:type="dcterms:W3CDTF">2011-02-16T17:59:14Z</dcterms:created>
  <dcterms:modified xsi:type="dcterms:W3CDTF">2018-10-04T04:40:37Z</dcterms:modified>
</cp:coreProperties>
</file>