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86" r:id="rId4"/>
    <p:sldId id="291" r:id="rId5"/>
    <p:sldId id="287" r:id="rId6"/>
    <p:sldId id="288" r:id="rId7"/>
    <p:sldId id="292" r:id="rId8"/>
    <p:sldId id="293" r:id="rId9"/>
    <p:sldId id="294" r:id="rId10"/>
    <p:sldId id="290" r:id="rId11"/>
    <p:sldId id="295" r:id="rId12"/>
    <p:sldId id="299" r:id="rId13"/>
    <p:sldId id="285" r:id="rId14"/>
    <p:sldId id="298" r:id="rId15"/>
    <p:sldId id="268" r:id="rId16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00"/>
    <a:srgbClr val="994827"/>
    <a:srgbClr val="006600"/>
    <a:srgbClr val="008000"/>
    <a:srgbClr val="800080"/>
    <a:srgbClr val="A50021"/>
    <a:srgbClr val="3366FF"/>
    <a:srgbClr val="FFFF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84" y="-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1;&#1077;&#1082;&#1094;&#1080;&#1080;\&#1050;&#1055;&#1056;&#1057;&#1044;&#1052;\&#1051;&#1072;&#1073;%203%20&#1085;&#1086;&#1074;&#1072;&#1103;\&#1056;&#1072;&#1089;&#1095;&#1077;&#1090;%203%20&#1083;&#1088;.xlsx" TargetMode="External"/><Relationship Id="rId1" Type="http://schemas.openxmlformats.org/officeDocument/2006/relationships/image" Target="../media/image18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569685039370079"/>
          <c:y val="6.6884816967972452E-2"/>
          <c:w val="0.66459470691163602"/>
          <c:h val="0.8189682831702112"/>
        </c:manualLayout>
      </c:layout>
      <c:scatterChart>
        <c:scatterStyle val="smoothMarker"/>
        <c:varyColors val="0"/>
        <c:ser>
          <c:idx val="0"/>
          <c:order val="0"/>
          <c:tx>
            <c:strRef>
              <c:f>Расчет!$B$56:$C$56</c:f>
              <c:strCache>
                <c:ptCount val="1"/>
                <c:pt idx="0">
                  <c:v>Д3-115А ДЗ-110В</c:v>
                </c:pt>
              </c:strCache>
            </c:strRef>
          </c:tx>
          <c:marker>
            <c:symbol val="none"/>
          </c:marker>
          <c:xVal>
            <c:numRef>
              <c:f>Расчет!$G$18:$P$18</c:f>
              <c:numCache>
                <c:formatCode>General</c:formatCode>
                <c:ptCount val="10"/>
                <c:pt idx="0">
                  <c:v>100</c:v>
                </c:pt>
                <c:pt idx="1">
                  <c:v>300</c:v>
                </c:pt>
                <c:pt idx="2">
                  <c:v>500</c:v>
                </c:pt>
                <c:pt idx="3">
                  <c:v>700</c:v>
                </c:pt>
                <c:pt idx="4">
                  <c:v>900</c:v>
                </c:pt>
                <c:pt idx="5">
                  <c:v>1100</c:v>
                </c:pt>
                <c:pt idx="6">
                  <c:v>1300</c:v>
                </c:pt>
                <c:pt idx="7">
                  <c:v>1500</c:v>
                </c:pt>
                <c:pt idx="8">
                  <c:v>1700</c:v>
                </c:pt>
                <c:pt idx="9">
                  <c:v>1900</c:v>
                </c:pt>
              </c:numCache>
            </c:numRef>
          </c:xVal>
          <c:yVal>
            <c:numRef>
              <c:f>Расчет!$E$50:$N$50</c:f>
              <c:numCache>
                <c:formatCode>0.0</c:formatCode>
                <c:ptCount val="10"/>
                <c:pt idx="0">
                  <c:v>34.190882525276997</c:v>
                </c:pt>
                <c:pt idx="1">
                  <c:v>38.145463739333408</c:v>
                </c:pt>
                <c:pt idx="2">
                  <c:v>42.100044953389855</c:v>
                </c:pt>
                <c:pt idx="3">
                  <c:v>46.054626167446216</c:v>
                </c:pt>
                <c:pt idx="4">
                  <c:v>50.009207381502726</c:v>
                </c:pt>
                <c:pt idx="5">
                  <c:v>72.972737904685587</c:v>
                </c:pt>
                <c:pt idx="6">
                  <c:v>78.273559532037908</c:v>
                </c:pt>
                <c:pt idx="7">
                  <c:v>83.574381159390114</c:v>
                </c:pt>
                <c:pt idx="8">
                  <c:v>88.875202786742378</c:v>
                </c:pt>
                <c:pt idx="9">
                  <c:v>94.17602441409457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Расчет!$B$57:$C$57</c:f>
              <c:strCache>
                <c:ptCount val="1"/>
                <c:pt idx="0">
                  <c:v>ДЗ-87-1А Д3-171.1</c:v>
                </c:pt>
              </c:strCache>
            </c:strRef>
          </c:tx>
          <c:marker>
            <c:symbol val="none"/>
          </c:marker>
          <c:xVal>
            <c:numRef>
              <c:f>Расчет!$G$18:$P$18</c:f>
              <c:numCache>
                <c:formatCode>General</c:formatCode>
                <c:ptCount val="10"/>
                <c:pt idx="0">
                  <c:v>100</c:v>
                </c:pt>
                <c:pt idx="1">
                  <c:v>300</c:v>
                </c:pt>
                <c:pt idx="2">
                  <c:v>500</c:v>
                </c:pt>
                <c:pt idx="3">
                  <c:v>700</c:v>
                </c:pt>
                <c:pt idx="4">
                  <c:v>900</c:v>
                </c:pt>
                <c:pt idx="5">
                  <c:v>1100</c:v>
                </c:pt>
                <c:pt idx="6">
                  <c:v>1300</c:v>
                </c:pt>
                <c:pt idx="7">
                  <c:v>1500</c:v>
                </c:pt>
                <c:pt idx="8">
                  <c:v>1700</c:v>
                </c:pt>
                <c:pt idx="9">
                  <c:v>1900</c:v>
                </c:pt>
              </c:numCache>
            </c:numRef>
          </c:xVal>
          <c:yVal>
            <c:numRef>
              <c:f>Расчет!$E$51:$N$51</c:f>
              <c:numCache>
                <c:formatCode>0.0</c:formatCode>
                <c:ptCount val="10"/>
                <c:pt idx="0">
                  <c:v>38.229169430308318</c:v>
                </c:pt>
                <c:pt idx="1">
                  <c:v>54.037962083171962</c:v>
                </c:pt>
                <c:pt idx="2">
                  <c:v>90.967447823512884</c:v>
                </c:pt>
                <c:pt idx="3">
                  <c:v>111.51887827223553</c:v>
                </c:pt>
                <c:pt idx="4">
                  <c:v>162.67627740015377</c:v>
                </c:pt>
                <c:pt idx="5">
                  <c:v>187.97034564473557</c:v>
                </c:pt>
                <c:pt idx="6">
                  <c:v>213.26441388931732</c:v>
                </c:pt>
                <c:pt idx="7">
                  <c:v>283.39236420067169</c:v>
                </c:pt>
                <c:pt idx="8">
                  <c:v>313.42907024111236</c:v>
                </c:pt>
                <c:pt idx="9">
                  <c:v>397.7849339400442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Расчет!$B$58:$C$58</c:f>
              <c:strCache>
                <c:ptCount val="1"/>
                <c:pt idx="0">
                  <c:v>631G CAT Д3-158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Расчет!$G$18:$P$18</c:f>
              <c:numCache>
                <c:formatCode>General</c:formatCode>
                <c:ptCount val="10"/>
                <c:pt idx="0">
                  <c:v>100</c:v>
                </c:pt>
                <c:pt idx="1">
                  <c:v>300</c:v>
                </c:pt>
                <c:pt idx="2">
                  <c:v>500</c:v>
                </c:pt>
                <c:pt idx="3">
                  <c:v>700</c:v>
                </c:pt>
                <c:pt idx="4">
                  <c:v>900</c:v>
                </c:pt>
                <c:pt idx="5">
                  <c:v>1100</c:v>
                </c:pt>
                <c:pt idx="6">
                  <c:v>1300</c:v>
                </c:pt>
                <c:pt idx="7">
                  <c:v>1500</c:v>
                </c:pt>
                <c:pt idx="8">
                  <c:v>1700</c:v>
                </c:pt>
                <c:pt idx="9">
                  <c:v>1900</c:v>
                </c:pt>
              </c:numCache>
            </c:numRef>
          </c:xVal>
          <c:yVal>
            <c:numRef>
              <c:f>Расчет!$E$52:$N$52</c:f>
              <c:numCache>
                <c:formatCode>0.0</c:formatCode>
                <c:ptCount val="10"/>
                <c:pt idx="0">
                  <c:v>26.532471535469277</c:v>
                </c:pt>
                <c:pt idx="1">
                  <c:v>29.776564113408643</c:v>
                </c:pt>
                <c:pt idx="2">
                  <c:v>33.020656691347945</c:v>
                </c:pt>
                <c:pt idx="3">
                  <c:v>48.39530429257713</c:v>
                </c:pt>
                <c:pt idx="4">
                  <c:v>52.661991270084251</c:v>
                </c:pt>
                <c:pt idx="5">
                  <c:v>56.928678247591442</c:v>
                </c:pt>
                <c:pt idx="6">
                  <c:v>61.195365225098563</c:v>
                </c:pt>
                <c:pt idx="7">
                  <c:v>81.682984824166766</c:v>
                </c:pt>
                <c:pt idx="8">
                  <c:v>86.972266201241865</c:v>
                </c:pt>
                <c:pt idx="9">
                  <c:v>92.261547578316836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0250880"/>
        <c:axId val="70247552"/>
      </c:scatterChart>
      <c:valAx>
        <c:axId val="70250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0247552"/>
        <c:crosses val="autoZero"/>
        <c:crossBetween val="midCat"/>
      </c:valAx>
      <c:valAx>
        <c:axId val="70247552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crossAx val="70250880"/>
        <c:crosses val="autoZero"/>
        <c:crossBetween val="midCat"/>
      </c:valAx>
      <c:spPr>
        <a:blipFill>
          <a:blip xmlns:r="http://schemas.openxmlformats.org/officeDocument/2006/relationships" r:embed="rId1"/>
          <a:tile tx="0" ty="0" sx="100000" sy="100000" flip="none" algn="tl"/>
        </a:blipFill>
      </c:spPr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ru-RU"/>
          </a:p>
        </c:txPr>
      </c:legendEntry>
      <c:layout>
        <c:manualLayout>
          <c:xMode val="edge"/>
          <c:yMode val="edge"/>
          <c:x val="0.79640389492557362"/>
          <c:y val="0.29991758265915774"/>
          <c:w val="0.19529735079150223"/>
          <c:h val="0.29187383138845768"/>
        </c:manualLayout>
      </c:layout>
      <c:overlay val="0"/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81A11-72F6-422E-97CB-3FE28C1FA1B1}" type="datetimeFigureOut">
              <a:rPr lang="ru-RU" smtClean="0"/>
              <a:t>13.10.2015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EF6BFE-551C-47E2-8B93-5F85935DBA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32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EF6BFE-551C-47E2-8B93-5F85935DBA6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125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475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71B568-DB44-49C7-B0F2-66016F864EDB}" type="slidenum">
              <a:rPr lang="ru-RU" smtClean="0"/>
              <a:pPr/>
              <a:t>14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FEC86-0F05-4D6E-95F1-08FFDE6E34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0D34D-DD7E-4310-B247-07ADDA6B3D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C2A4F-391A-418B-9040-A040272D0F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4C197-723D-48AA-9A5A-77C6775AF7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F34DC-CF64-442C-A40B-65F4CF71FC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7CD2F-0F2E-4E55-913C-3BF020C5DD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907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3943350"/>
            <a:ext cx="8229600" cy="21907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7F95BB3-405F-485F-8245-3869AD24EDF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228600"/>
            <a:ext cx="74914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500188" y="1524000"/>
            <a:ext cx="7491412" cy="47148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F1E6E-C64C-4B91-A034-22DB74186D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heel spokes="2"/>
    <p:sndAc>
      <p:stSnd>
        <p:snd r:embed="rId1" name="whoosh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01662-5B55-405C-BF33-60F2231AB1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65761-717D-4C1F-B74F-8D7AA88B5A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1581F-399C-4F53-9B7B-2E08C4617E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75959-3032-4683-B594-6DB9224DEF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9C856-6B8B-4598-809F-2EFDAE503A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C33F5-B83B-4234-992D-8FE11D5119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5CC86-2F7A-4B66-B342-7E847321FA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3A37-7030-4DA8-A101-18469DBBA1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96AB94">
                <a:alpha val="59000"/>
              </a:srgbClr>
            </a:gs>
            <a:gs pos="17000">
              <a:srgbClr val="D4DEFF"/>
            </a:gs>
            <a:gs pos="47000">
              <a:srgbClr val="D4DEFF"/>
            </a:gs>
            <a:gs pos="100000">
              <a:srgbClr val="8488C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27EE271A-737F-430B-A48A-7357A92494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4" r:id="rId15"/>
    <p:sldLayoutId id="2147483665" r:id="rId1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5" Type="http://schemas.openxmlformats.org/officeDocument/2006/relationships/chart" Target="../charts/chart1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67744" y="620688"/>
            <a:ext cx="4383087" cy="1017587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b="1" i="1" dirty="0" smtClean="0">
                <a:solidFill>
                  <a:schemeClr val="accent2">
                    <a:lumMod val="75000"/>
                  </a:schemeClr>
                </a:solidFill>
              </a:rPr>
              <a:t>Методические указания к практической работе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2132856"/>
            <a:ext cx="7715303" cy="1571642"/>
          </a:xfrm>
        </p:spPr>
        <p:txBody>
          <a:bodyPr/>
          <a:lstStyle/>
          <a:p>
            <a:r>
              <a:rPr lang="ru-RU" sz="36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"</a:t>
            </a:r>
            <a:r>
              <a:rPr lang="ru-RU" sz="28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Выбор скреперов, формирование и сопоставление комплектов скрепер – толкач в эксплуатации</a:t>
            </a:r>
            <a:r>
              <a:rPr lang="ru-RU" sz="3600" b="1" dirty="0" smtClean="0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"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z="4400" b="1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z="4400" b="1" dirty="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ru-RU" sz="4000" b="1" dirty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 advClick="0"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28596" y="714356"/>
            <a:ext cx="8286808" cy="100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ru-RU" sz="4000" kern="0" dirty="0" smtClean="0">
                <a:solidFill>
                  <a:schemeClr val="tx2"/>
                </a:solidFill>
                <a:latin typeface="Comic Sans MS" pitchFamily="66" charset="0"/>
              </a:rPr>
              <a:t>Эксплуатационная часовая производительность комплекта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42910" y="0"/>
            <a:ext cx="8229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Методические указания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428728" y="500042"/>
            <a:ext cx="6286544" cy="1588"/>
          </a:xfrm>
          <a:prstGeom prst="straightConnector1">
            <a:avLst/>
          </a:prstGeom>
          <a:ln w="38100">
            <a:solidFill>
              <a:srgbClr val="7030A0"/>
            </a:solidFill>
            <a:headEnd type="arrow"/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1876425" y="2071688"/>
          <a:ext cx="5637213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20" name="Формула" r:id="rId3" imgW="1726920" imgH="469800" progId="Equation.3">
                  <p:embed/>
                </p:oleObj>
              </mc:Choice>
              <mc:Fallback>
                <p:oleObj name="Формула" r:id="rId3" imgW="1726920" imgH="469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425" y="2071688"/>
                        <a:ext cx="5637213" cy="153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000100" y="3929066"/>
            <a:ext cx="7786742" cy="2286016"/>
          </a:xfrm>
        </p:spPr>
        <p:txBody>
          <a:bodyPr/>
          <a:lstStyle/>
          <a:p>
            <a:pPr>
              <a:spcBef>
                <a:spcPts val="0"/>
              </a:spcBef>
              <a:buFont typeface="Wingdings" pitchFamily="2" charset="2"/>
              <a:buChar char="§"/>
            </a:pPr>
            <a:r>
              <a:rPr lang="ru-RU" sz="1800" dirty="0" smtClean="0">
                <a:cs typeface="Arial" pitchFamily="34" charset="0"/>
              </a:rPr>
              <a:t>К</a:t>
            </a:r>
            <a:r>
              <a:rPr lang="ru-RU" sz="1800" baseline="-25000" dirty="0" smtClean="0">
                <a:cs typeface="Arial" pitchFamily="34" charset="0"/>
              </a:rPr>
              <a:t>пр.вероят</a:t>
            </a:r>
            <a:r>
              <a:rPr lang="ru-RU" sz="1800" dirty="0" smtClean="0">
                <a:cs typeface="Arial" pitchFamily="34" charset="0"/>
              </a:rPr>
              <a:t> – коэффициент простоев машин из-за неравномерности  поступления скреперов на участок набора ( учет вероятностного характера взаимодействия машин в комплекте);</a:t>
            </a:r>
            <a:endParaRPr lang="ru-RU" sz="1800" dirty="0"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ru-RU" sz="1800" dirty="0" err="1" smtClean="0">
                <a:cs typeface="Arial" pitchFamily="34" charset="0"/>
              </a:rPr>
              <a:t>К</a:t>
            </a:r>
            <a:r>
              <a:rPr lang="ru-RU" sz="1800" baseline="-25000" dirty="0" err="1" smtClean="0">
                <a:cs typeface="Arial" pitchFamily="34" charset="0"/>
              </a:rPr>
              <a:t>в</a:t>
            </a:r>
            <a:r>
              <a:rPr lang="ru-RU" sz="1800" dirty="0" smtClean="0">
                <a:cs typeface="Arial" pitchFamily="34" charset="0"/>
              </a:rPr>
              <a:t> – коэффициент внутрисменного использования комплекта машин по времени; </a:t>
            </a:r>
          </a:p>
          <a:p>
            <a:pPr>
              <a:spcBef>
                <a:spcPts val="0"/>
              </a:spcBef>
            </a:pPr>
            <a:r>
              <a:rPr lang="ru-RU" sz="1800" dirty="0" smtClean="0"/>
              <a:t>В расчетах принимаем - К</a:t>
            </a:r>
            <a:r>
              <a:rPr lang="ru-RU" sz="1800" baseline="-25000" dirty="0" smtClean="0"/>
              <a:t>пр.вероят</a:t>
            </a:r>
            <a:r>
              <a:rPr lang="ru-RU" sz="1800" dirty="0" smtClean="0"/>
              <a:t> </a:t>
            </a:r>
            <a:r>
              <a:rPr lang="ru-RU" sz="1800" dirty="0" smtClean="0">
                <a:cs typeface="Arial" pitchFamily="34" charset="0"/>
              </a:rPr>
              <a:t>= 0,85, </a:t>
            </a:r>
            <a:r>
              <a:rPr lang="ru-RU" sz="1800" dirty="0" err="1" smtClean="0">
                <a:cs typeface="Arial" pitchFamily="34" charset="0"/>
              </a:rPr>
              <a:t>К</a:t>
            </a:r>
            <a:r>
              <a:rPr lang="ru-RU" sz="1800" baseline="-25000" dirty="0" err="1" smtClean="0">
                <a:cs typeface="Arial" pitchFamily="34" charset="0"/>
              </a:rPr>
              <a:t>в</a:t>
            </a:r>
            <a:r>
              <a:rPr lang="ru-RU" sz="1800" dirty="0" smtClean="0">
                <a:cs typeface="Arial" pitchFamily="34" charset="0"/>
              </a:rPr>
              <a:t> =0,7.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95BB3-405F-485F-8245-3869AD24EDFB}" type="slidenum">
              <a:rPr lang="ru-RU" smtClean="0"/>
              <a:pPr/>
              <a:t>10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500034" y="571480"/>
            <a:ext cx="835824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ru-RU" sz="2400" kern="0" dirty="0" smtClean="0">
                <a:solidFill>
                  <a:schemeClr val="tx2"/>
                </a:solidFill>
                <a:latin typeface="Comic Sans MS" pitchFamily="66" charset="0"/>
              </a:rPr>
              <a:t>Эксплуатационные затраты на разработку и транспортирование на заданное расстояние 1 м</a:t>
            </a:r>
            <a:r>
              <a:rPr lang="ru-RU" sz="2400" kern="0" baseline="30000" dirty="0" smtClean="0">
                <a:solidFill>
                  <a:schemeClr val="tx2"/>
                </a:solidFill>
                <a:latin typeface="Comic Sans MS" pitchFamily="66" charset="0"/>
              </a:rPr>
              <a:t>3</a:t>
            </a:r>
            <a:r>
              <a:rPr lang="ru-RU" sz="2400" kern="0" dirty="0" smtClean="0">
                <a:solidFill>
                  <a:schemeClr val="tx2"/>
                </a:solidFill>
                <a:latin typeface="Comic Sans MS" pitchFamily="66" charset="0"/>
              </a:rPr>
              <a:t> грунта комплектом скреперов с толкачом ( удельной себестоимости работы )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42910" y="0"/>
            <a:ext cx="8229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Методические указания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428728" y="500042"/>
            <a:ext cx="6286544" cy="1588"/>
          </a:xfrm>
          <a:prstGeom prst="straightConnector1">
            <a:avLst/>
          </a:prstGeom>
          <a:ln w="38100">
            <a:solidFill>
              <a:srgbClr val="7030A0"/>
            </a:solidFill>
            <a:headEnd type="arrow"/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1428728" y="2357430"/>
          <a:ext cx="5857916" cy="1381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0" name="Формула" r:id="rId3" imgW="2260440" imgH="533160" progId="Equation.3">
                  <p:embed/>
                </p:oleObj>
              </mc:Choice>
              <mc:Fallback>
                <p:oleObj name="Формула" r:id="rId3" imgW="2260440" imgH="5331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2357430"/>
                        <a:ext cx="5857916" cy="13812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1000100" y="3929066"/>
            <a:ext cx="7786742" cy="1643074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1800" dirty="0" err="1" smtClean="0"/>
              <a:t>С</a:t>
            </a:r>
            <a:r>
              <a:rPr lang="ru-RU" sz="1800" baseline="-25000" dirty="0" err="1" smtClean="0"/>
              <a:t>мч</a:t>
            </a:r>
            <a:r>
              <a:rPr lang="ru-RU" sz="1800" baseline="30000" dirty="0" err="1" smtClean="0"/>
              <a:t>скр</a:t>
            </a:r>
            <a:r>
              <a:rPr lang="ru-RU" sz="1800" dirty="0" smtClean="0"/>
              <a:t> – стоимость машино-часа одного </a:t>
            </a:r>
            <a:r>
              <a:rPr lang="ru-RU" sz="1800" dirty="0" smtClean="0"/>
              <a:t>скрепера, руб.;</a:t>
            </a:r>
            <a:endParaRPr lang="ru-RU" sz="1800" dirty="0" smtClean="0"/>
          </a:p>
          <a:p>
            <a:pPr algn="just" eaLnBrk="1" hangingPunct="1">
              <a:buFont typeface="Wingdings" pitchFamily="2" charset="2"/>
              <a:buNone/>
            </a:pPr>
            <a:r>
              <a:rPr lang="en-US" sz="1800" dirty="0" smtClean="0"/>
              <a:t>m</a:t>
            </a:r>
            <a:r>
              <a:rPr lang="ru-RU" sz="1800" baseline="-25000" dirty="0" smtClean="0"/>
              <a:t>факт</a:t>
            </a:r>
            <a:r>
              <a:rPr lang="ru-RU" sz="1800" dirty="0" smtClean="0"/>
              <a:t> - количество скреперов, работающих в сбалансированном комплекте с </a:t>
            </a:r>
            <a:r>
              <a:rPr lang="ru-RU" sz="1800" dirty="0" smtClean="0"/>
              <a:t>толкачом, ед.;</a:t>
            </a:r>
            <a:endParaRPr lang="ru-RU" sz="1800" dirty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1800" dirty="0" err="1" smtClean="0"/>
              <a:t>С</a:t>
            </a:r>
            <a:r>
              <a:rPr lang="ru-RU" sz="1800" baseline="-25000" dirty="0" err="1" smtClean="0"/>
              <a:t>м.ч</a:t>
            </a:r>
            <a:r>
              <a:rPr lang="ru-RU" sz="1800" baseline="30000" dirty="0" err="1" smtClean="0"/>
              <a:t>т</a:t>
            </a:r>
            <a:r>
              <a:rPr lang="ru-RU" sz="1800" dirty="0" smtClean="0"/>
              <a:t> – стоимость машино-часа </a:t>
            </a:r>
            <a:r>
              <a:rPr lang="ru-RU" sz="1800" dirty="0" smtClean="0"/>
              <a:t>толкача, руб.</a:t>
            </a:r>
            <a:endParaRPr lang="ru-RU" sz="1800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95BB3-405F-485F-8245-3869AD24EDF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79C856-6B8B-4598-809F-2EFDAE503A3E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500034" y="785794"/>
            <a:ext cx="807249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ru-RU" sz="2400" kern="0" dirty="0" smtClean="0">
                <a:solidFill>
                  <a:schemeClr val="tx2"/>
                </a:solidFill>
                <a:latin typeface="Comic Sans MS" pitchFamily="66" charset="0"/>
              </a:rPr>
              <a:t>Удельная стоимость перебазирования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42910" y="0"/>
            <a:ext cx="8229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Методические указания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1428728" y="500042"/>
            <a:ext cx="6286544" cy="1588"/>
          </a:xfrm>
          <a:prstGeom prst="straightConnector1">
            <a:avLst/>
          </a:prstGeom>
          <a:ln w="38100">
            <a:solidFill>
              <a:srgbClr val="7030A0"/>
            </a:solidFill>
            <a:headEnd type="arrow"/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2285984" y="1500174"/>
          <a:ext cx="4489460" cy="1115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58" name="Формула" r:id="rId3" imgW="2197080" imgH="545760" progId="Equation.3">
                  <p:embed/>
                </p:oleObj>
              </mc:Choice>
              <mc:Fallback>
                <p:oleObj name="Формула" r:id="rId3" imgW="2197080" imgH="5457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84" y="1500174"/>
                        <a:ext cx="4489460" cy="111547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928662" y="2571744"/>
            <a:ext cx="7786742" cy="114300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sz="2000" kern="0" smtClean="0">
                <a:cs typeface="Arial" pitchFamily="34" charset="0"/>
              </a:rPr>
              <a:t>V</a:t>
            </a:r>
            <a:r>
              <a:rPr lang="ru-RU" sz="2000" kern="0" baseline="-25000" smtClean="0">
                <a:cs typeface="Arial" pitchFamily="34" charset="0"/>
              </a:rPr>
              <a:t>об</a:t>
            </a:r>
            <a:r>
              <a:rPr lang="ru-RU" sz="2000" kern="0" smtClean="0">
                <a:cs typeface="Arial" pitchFamily="34" charset="0"/>
              </a:rPr>
              <a:t> – объем работы на объекте;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kern="0" smtClean="0"/>
              <a:t>С</a:t>
            </a:r>
            <a:r>
              <a:rPr lang="ru-RU" sz="2000" kern="0" baseline="-25000" smtClean="0"/>
              <a:t>пб</a:t>
            </a:r>
            <a:r>
              <a:rPr lang="ru-RU" sz="2000" kern="0" baseline="30000" smtClean="0"/>
              <a:t>т</a:t>
            </a:r>
            <a:r>
              <a:rPr lang="ru-RU" sz="2000" kern="0" smtClean="0"/>
              <a:t> - </a:t>
            </a:r>
            <a:r>
              <a:rPr lang="ru-RU" sz="2000" kern="0" smtClean="0">
                <a:cs typeface="Arial" pitchFamily="34" charset="0"/>
              </a:rPr>
              <a:t>стоимость перебазирования бульдозера-толкача;</a:t>
            </a:r>
            <a:endParaRPr lang="ru-RU" sz="2000" kern="0" smtClean="0"/>
          </a:p>
          <a:p>
            <a:pPr eaLnBrk="1" hangingPunct="1">
              <a:buFont typeface="Wingdings" pitchFamily="2" charset="2"/>
              <a:buNone/>
            </a:pPr>
            <a:r>
              <a:rPr lang="ru-RU" sz="2000" kern="0" smtClean="0"/>
              <a:t>С</a:t>
            </a:r>
            <a:r>
              <a:rPr lang="ru-RU" sz="2000" kern="0" baseline="-25000" smtClean="0"/>
              <a:t>пб</a:t>
            </a:r>
            <a:r>
              <a:rPr lang="ru-RU" sz="2000" kern="0" baseline="30000" smtClean="0"/>
              <a:t>скр</a:t>
            </a:r>
            <a:r>
              <a:rPr lang="ru-RU" sz="2000" kern="0" smtClean="0"/>
              <a:t> - с</a:t>
            </a:r>
            <a:r>
              <a:rPr lang="ru-RU" sz="2000" kern="0" smtClean="0">
                <a:cs typeface="Arial" pitchFamily="34" charset="0"/>
              </a:rPr>
              <a:t>тоимость перебазирования скрепера</a:t>
            </a:r>
            <a:endParaRPr lang="ru-RU" sz="2000" kern="0" dirty="0" smtClean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42910" y="3643314"/>
            <a:ext cx="807249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ru-RU" sz="2400" kern="0" dirty="0" smtClean="0">
                <a:solidFill>
                  <a:schemeClr val="tx2"/>
                </a:solidFill>
                <a:latin typeface="Comic Sans MS" pitchFamily="66" charset="0"/>
              </a:rPr>
              <a:t>Полная себестоимость единицы продукции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2428860" y="4286256"/>
          <a:ext cx="3503613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59" name="Формула" r:id="rId5" imgW="1714320" imgH="279360" progId="Equation.3">
                  <p:embed/>
                </p:oleObj>
              </mc:Choice>
              <mc:Fallback>
                <p:oleObj name="Формула" r:id="rId5" imgW="171432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60" y="4286256"/>
                        <a:ext cx="3503613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500034" y="4714884"/>
            <a:ext cx="807249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ru-RU" sz="2400" kern="0" dirty="0" smtClean="0">
                <a:solidFill>
                  <a:schemeClr val="tx2"/>
                </a:solidFill>
                <a:latin typeface="Comic Sans MS" pitchFamily="66" charset="0"/>
              </a:rPr>
              <a:t>Число смен работы комплекта на объекте</a:t>
            </a:r>
          </a:p>
        </p:txBody>
      </p:sp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2928926" y="5286388"/>
          <a:ext cx="2751137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60" name="Формула" r:id="rId7" imgW="1346040" imgH="279360" progId="Equation.3">
                  <p:embed/>
                </p:oleObj>
              </mc:Choice>
              <mc:Fallback>
                <p:oleObj name="Формула" r:id="rId7" imgW="134604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26" y="5286388"/>
                        <a:ext cx="2751137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5"/>
          <p:cNvSpPr txBox="1">
            <a:spLocks noChangeArrowheads="1"/>
          </p:cNvSpPr>
          <p:nvPr/>
        </p:nvSpPr>
        <p:spPr>
          <a:xfrm>
            <a:off x="928662" y="5857892"/>
            <a:ext cx="7786742" cy="78581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en-US" sz="2000" kern="0" smtClean="0">
                <a:cs typeface="Arial" pitchFamily="34" charset="0"/>
              </a:rPr>
              <a:t>k</a:t>
            </a:r>
            <a:r>
              <a:rPr lang="ru-RU" sz="2000" kern="0" baseline="-25000" smtClean="0">
                <a:cs typeface="Arial" pitchFamily="34" charset="0"/>
              </a:rPr>
              <a:t>см</a:t>
            </a:r>
            <a:r>
              <a:rPr lang="ru-RU" sz="2000" kern="0" smtClean="0">
                <a:cs typeface="Arial" pitchFamily="34" charset="0"/>
              </a:rPr>
              <a:t> – коэффициент, учитывающий сменную организацию работ, принимается в расчетах – 0,138 1/час.</a:t>
            </a:r>
            <a:endParaRPr lang="ru-RU" sz="2000" kern="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817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404664"/>
            <a:ext cx="2400300" cy="439737"/>
          </a:xfr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1"/>
            <a:tileRect/>
          </a:gradFill>
        </p:spPr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</a:t>
            </a:r>
            <a:endParaRPr lang="ru-RU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95536" y="1268761"/>
            <a:ext cx="8401050" cy="2016223"/>
          </a:xfrm>
        </p:spPr>
        <p:txBody>
          <a:bodyPr/>
          <a:lstStyle/>
          <a:p>
            <a:pPr algn="just">
              <a:defRPr/>
            </a:pPr>
            <a:r>
              <a:rPr lang="ru-RU" sz="2000" dirty="0" smtClean="0"/>
              <a:t>Рассчитать в соответствии с предложенным вариантом параметры рабочего цикла, производительность и себестоимости работы комплектов.</a:t>
            </a:r>
          </a:p>
          <a:p>
            <a:pPr algn="just">
              <a:defRPr/>
            </a:pPr>
            <a:r>
              <a:rPr lang="ru-RU" sz="2000" dirty="0" smtClean="0"/>
              <a:t>Сделать выводы по рациональному выбору комплектов в  проделанной работе.</a:t>
            </a:r>
          </a:p>
          <a:p>
            <a:pPr>
              <a:defRPr/>
            </a:pPr>
            <a:endParaRPr lang="ru-RU" b="1" i="1" baseline="-250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7CD2F-0F2E-4E55-913C-3BF020C5DDE7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071670" y="260648"/>
            <a:ext cx="5929354" cy="720080"/>
          </a:xfrm>
        </p:spPr>
        <p:txBody>
          <a:bodyPr/>
          <a:lstStyle/>
          <a:p>
            <a:pPr algn="ctr" eaLnBrk="1" hangingPunct="1"/>
            <a:r>
              <a:rPr lang="ru-RU" sz="2400" dirty="0" smtClean="0">
                <a:solidFill>
                  <a:srgbClr val="663300"/>
                </a:solidFill>
              </a:rPr>
              <a:t>Результат (пример оформления отчета)</a:t>
            </a:r>
            <a:r>
              <a:rPr lang="ru-RU" dirty="0" smtClean="0">
                <a:solidFill>
                  <a:srgbClr val="663300"/>
                </a:solidFill>
              </a:rPr>
              <a:t/>
            </a:r>
            <a:br>
              <a:rPr lang="ru-RU" dirty="0" smtClean="0">
                <a:solidFill>
                  <a:srgbClr val="663300"/>
                </a:solidFill>
              </a:rPr>
            </a:br>
            <a:r>
              <a:rPr lang="ru-RU" sz="1800" dirty="0" smtClean="0">
                <a:solidFill>
                  <a:srgbClr val="663300"/>
                </a:solidFill>
              </a:rPr>
              <a:t>Полная  себестоимость, руб./м</a:t>
            </a:r>
            <a:r>
              <a:rPr lang="ru-RU" sz="1800" baseline="30000" dirty="0" smtClean="0">
                <a:solidFill>
                  <a:srgbClr val="663300"/>
                </a:solidFill>
              </a:rPr>
              <a:t>3</a:t>
            </a:r>
            <a:r>
              <a:rPr lang="ru-RU" dirty="0" smtClean="0">
                <a:solidFill>
                  <a:srgbClr val="663300"/>
                </a:solidFill>
              </a:rPr>
              <a:t/>
            </a:r>
            <a:br>
              <a:rPr lang="ru-RU" dirty="0" smtClean="0">
                <a:solidFill>
                  <a:srgbClr val="663300"/>
                </a:solidFill>
              </a:rPr>
            </a:br>
            <a:endParaRPr lang="ru-RU" dirty="0" smtClean="0">
              <a:solidFill>
                <a:srgbClr val="66330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70068669"/>
              </p:ext>
            </p:extLst>
          </p:nvPr>
        </p:nvGraphicFramePr>
        <p:xfrm>
          <a:off x="500034" y="785794"/>
          <a:ext cx="8429687" cy="300039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785817"/>
                <a:gridCol w="857256"/>
                <a:gridCol w="357190"/>
                <a:gridCol w="729652"/>
                <a:gridCol w="633308"/>
                <a:gridCol w="633308"/>
                <a:gridCol w="633308"/>
                <a:gridCol w="633308"/>
                <a:gridCol w="633308"/>
                <a:gridCol w="633308"/>
                <a:gridCol w="633308"/>
                <a:gridCol w="633308"/>
                <a:gridCol w="633308"/>
              </a:tblGrid>
              <a:tr h="8182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скрепер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толкач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latin typeface="Arial Cyr"/>
                        </a:rPr>
                        <a:t>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Arial Cyr"/>
                        </a:rPr>
                        <a:t>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Arial Cyr"/>
                        </a:rPr>
                        <a:t>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Arial Cyr"/>
                        </a:rPr>
                        <a:t>500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Arial Cyr"/>
                        </a:rPr>
                        <a:t>700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Arial Cyr"/>
                        </a:rPr>
                        <a:t>900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Arial Cyr"/>
                        </a:rPr>
                        <a:t>1100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Arial Cyr"/>
                        </a:rPr>
                        <a:t>1300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Arial Cyr"/>
                        </a:rPr>
                        <a:t>1500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Arial Cyr"/>
                        </a:rPr>
                        <a:t>1700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Arial Cyr"/>
                        </a:rPr>
                        <a:t>1900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</a:tr>
              <a:tr h="7273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Комплект</a:t>
                      </a:r>
                      <a:r>
                        <a:rPr lang="ru-RU" sz="1200" b="1" i="0" u="none" strike="noStrike" baseline="0" dirty="0" smtClean="0">
                          <a:latin typeface="Arial Cyr"/>
                        </a:rPr>
                        <a:t> 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ДЗ-110В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latin typeface="Arial Cyr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34,2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38,1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42,1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46,1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50,0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73,0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78,3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83,6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88,9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94,2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</a:tr>
              <a:tr h="7273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ДЗ-87-1А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Д3-171.1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latin typeface="Arial Cyr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38,2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54,0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91,0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111,5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162,7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188,0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213,3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283,4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313,4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397,8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</a:tr>
              <a:tr h="7273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 smtClean="0">
                          <a:latin typeface="Arial Cyr"/>
                        </a:rPr>
                        <a:t>631G CAT</a:t>
                      </a:r>
                      <a:endParaRPr lang="en-US" sz="1200" b="1" i="0" u="none" strike="noStrike" dirty="0">
                        <a:latin typeface="Arial Cyr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 smtClean="0">
                          <a:latin typeface="Arial Cyr"/>
                        </a:rPr>
                        <a:t>Д3-158</a:t>
                      </a:r>
                      <a:endParaRPr lang="ru-RU" sz="1200" b="1" i="0" u="none" strike="noStrike" dirty="0">
                        <a:latin typeface="Arial Cyr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900" b="1" i="0" u="none" strike="noStrike">
                        <a:latin typeface="Arial Cyr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latin typeface="Arial Cyr"/>
                        </a:rPr>
                        <a:t>26,5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29,8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33,0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48,4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52,7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56,9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61,2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81,7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87,0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latin typeface="Arial Cyr"/>
                        </a:rPr>
                        <a:t>92,3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blipFill dpi="0" rotWithShape="1">
                      <a:blip r:embed="rId4">
                        <a:alphaModFix amt="25000"/>
                      </a:blip>
                      <a:srcRect/>
                      <a:stretch>
                        <a:fillRect/>
                      </a:stretch>
                    </a:blipFill>
                  </a:tcPr>
                </a:tc>
              </a:tr>
            </a:tbl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500034" y="3786190"/>
          <a:ext cx="8429684" cy="3071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9F1E6E-C64C-4B91-A034-22DB74186D8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ransition>
    <p:wheel spokes="2"/>
    <p:sndAc>
      <p:stSnd>
        <p:snd r:embed="rId3" name="whoosh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548680"/>
            <a:ext cx="4471988" cy="439737"/>
          </a:xfrm>
          <a:gradFill flip="none" rotWithShape="1">
            <a:gsLst>
              <a:gs pos="0">
                <a:schemeClr val="accent2">
                  <a:lumMod val="40000"/>
                  <a:lumOff val="60000"/>
                </a:schemeClr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1"/>
            <a:tileRect/>
          </a:gradFill>
        </p:spPr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Отчет по работе</a:t>
            </a:r>
            <a:endParaRPr lang="ru-RU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625" y="1643063"/>
            <a:ext cx="8401050" cy="3442121"/>
          </a:xfrm>
        </p:spPr>
        <p:txBody>
          <a:bodyPr/>
          <a:lstStyle/>
          <a:p>
            <a:pPr>
              <a:defRPr/>
            </a:pPr>
            <a:r>
              <a:rPr lang="ru-RU" sz="2400" dirty="0" smtClean="0"/>
              <a:t>Отчет по работе должен состоять из:</a:t>
            </a:r>
          </a:p>
          <a:p>
            <a:pPr lvl="1">
              <a:defRPr/>
            </a:pPr>
            <a:r>
              <a:rPr lang="ru-RU" sz="2000" dirty="0" smtClean="0"/>
              <a:t>Титульного листа ;</a:t>
            </a:r>
          </a:p>
          <a:p>
            <a:pPr lvl="1">
              <a:defRPr/>
            </a:pPr>
            <a:r>
              <a:rPr lang="ru-RU" sz="2000" dirty="0" smtClean="0"/>
              <a:t>Варианта задания;</a:t>
            </a:r>
          </a:p>
          <a:p>
            <a:pPr lvl="1">
              <a:defRPr/>
            </a:pPr>
            <a:r>
              <a:rPr lang="ru-RU" sz="2000" dirty="0" smtClean="0"/>
              <a:t>Методических указаний;</a:t>
            </a:r>
          </a:p>
          <a:p>
            <a:pPr lvl="1">
              <a:defRPr/>
            </a:pPr>
            <a:r>
              <a:rPr lang="ru-RU" sz="2000" dirty="0" smtClean="0"/>
              <a:t>Результатов выполнения задания.  </a:t>
            </a:r>
            <a:endParaRPr lang="ru-RU" dirty="0" smtClean="0"/>
          </a:p>
          <a:p>
            <a:pPr>
              <a:defRPr/>
            </a:pPr>
            <a:r>
              <a:rPr lang="ru-RU" sz="2400" dirty="0" smtClean="0"/>
              <a:t>Отчет должен быть представлен в виде:</a:t>
            </a:r>
          </a:p>
          <a:p>
            <a:pPr lvl="1">
              <a:defRPr/>
            </a:pPr>
            <a:r>
              <a:rPr lang="ru-RU" sz="2000" dirty="0" smtClean="0"/>
              <a:t>Текстового документа, отпечатанного из файла </a:t>
            </a:r>
            <a:r>
              <a:rPr lang="en-US" sz="2000" dirty="0" smtClean="0"/>
              <a:t>Microsoft Word</a:t>
            </a:r>
            <a:r>
              <a:rPr lang="ru-RU" sz="2000" dirty="0" smtClean="0"/>
              <a:t> (наличие электронного варианта);</a:t>
            </a:r>
            <a:endParaRPr lang="en-US" sz="2000" dirty="0" smtClean="0"/>
          </a:p>
          <a:p>
            <a:pPr marL="457200" lvl="1" indent="0">
              <a:buNone/>
              <a:defRPr/>
            </a:pPr>
            <a:endParaRPr lang="ru-RU" sz="2000" dirty="0" smtClean="0"/>
          </a:p>
          <a:p>
            <a:pPr lvl="1">
              <a:buFontTx/>
              <a:buNone/>
              <a:defRPr/>
            </a:pPr>
            <a:endParaRPr lang="ru-RU" b="1" i="1" baseline="-25000" dirty="0" smtClean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7CD2F-0F2E-4E55-913C-3BF020C5DDE7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28625"/>
            <a:ext cx="8401080" cy="614362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sz="3600" b="1" dirty="0" smtClean="0">
                <a:solidFill>
                  <a:schemeClr val="accent1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Цель работы:</a:t>
            </a:r>
            <a:r>
              <a:rPr lang="ru-RU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Изучение устройства, назначения и принципа действия скреперов различных типов и выработка навыков решения  конкретных задач по оптимальному подбору скреперов и формированию комплектов «скрепер- толкач» для работы в заданных условиях эксплуатации. Определение производительности комплектов, сопоставление и выбор комплектов.</a:t>
            </a:r>
          </a:p>
          <a:p>
            <a:pPr marL="609600" indent="-609600" eaLnBrk="1" hangingPunct="1">
              <a:defRPr/>
            </a:pPr>
            <a:endParaRPr lang="ru-RU" sz="2800" b="1" dirty="0" smtClean="0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D4C197-723D-48AA-9A5A-77C6775AF77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28596" y="714356"/>
            <a:ext cx="8286808" cy="100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ru-RU" sz="4400" kern="0" dirty="0" smtClean="0">
                <a:solidFill>
                  <a:schemeClr val="tx2"/>
                </a:solidFill>
                <a:latin typeface="Comic Sans MS" pitchFamily="66" charset="0"/>
              </a:rPr>
              <a:t>Продолжительность цикла </a:t>
            </a:r>
            <a:r>
              <a:rPr lang="ru-RU" sz="3200" kern="0" dirty="0" smtClean="0">
                <a:solidFill>
                  <a:schemeClr val="tx2"/>
                </a:solidFill>
                <a:latin typeface="Comic Sans MS" pitchFamily="66" charset="0"/>
              </a:rPr>
              <a:t>рабочего процесса скрепера</a:t>
            </a:r>
            <a:endParaRPr lang="ru-RU" sz="4400" kern="0" dirty="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42910" y="0"/>
            <a:ext cx="8229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Методические указания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428728" y="500042"/>
            <a:ext cx="6286544" cy="1588"/>
          </a:xfrm>
          <a:prstGeom prst="straightConnector1">
            <a:avLst/>
          </a:prstGeom>
          <a:ln w="38100">
            <a:solidFill>
              <a:srgbClr val="7030A0"/>
            </a:solidFill>
            <a:headEnd type="arrow"/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1071538" y="1857364"/>
          <a:ext cx="7175517" cy="1390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4" name="Формула" r:id="rId3" imgW="1612800" imgH="241200" progId="Equation.3">
                  <p:embed/>
                </p:oleObj>
              </mc:Choice>
              <mc:Fallback>
                <p:oleObj name="Формула" r:id="rId3" imgW="161280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1857364"/>
                        <a:ext cx="7175517" cy="1390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714348" y="3429000"/>
            <a:ext cx="8001056" cy="292895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1800" dirty="0" smtClean="0"/>
              <a:t>t</a:t>
            </a:r>
            <a:r>
              <a:rPr lang="en-US" sz="1800" baseline="-25000" dirty="0" smtClean="0"/>
              <a:t>1</a:t>
            </a:r>
            <a:r>
              <a:rPr lang="en-US" sz="1800" dirty="0" smtClean="0"/>
              <a:t> – </a:t>
            </a:r>
            <a:r>
              <a:rPr lang="ru-RU" sz="1800" dirty="0" smtClean="0"/>
              <a:t>продолжительность набора грунта (загрузки ковша),с;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 smtClean="0"/>
              <a:t>t</a:t>
            </a:r>
            <a:r>
              <a:rPr lang="ru-RU" sz="1800" baseline="-25000" dirty="0" smtClean="0"/>
              <a:t>2</a:t>
            </a:r>
            <a:r>
              <a:rPr lang="en-US" sz="1800" dirty="0" smtClean="0"/>
              <a:t> – </a:t>
            </a:r>
            <a:r>
              <a:rPr lang="ru-RU" sz="1800" dirty="0" smtClean="0"/>
              <a:t>продолжительность движения груженного скрепера, с;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 smtClean="0"/>
              <a:t>t</a:t>
            </a:r>
            <a:r>
              <a:rPr lang="en-US" sz="1800" baseline="-25000" dirty="0" smtClean="0"/>
              <a:t>3</a:t>
            </a:r>
            <a:r>
              <a:rPr lang="en-US" sz="1800" dirty="0" smtClean="0"/>
              <a:t> – </a:t>
            </a:r>
            <a:r>
              <a:rPr lang="ru-RU" sz="1800" dirty="0" smtClean="0"/>
              <a:t>продолжительность разгрузки, с;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 smtClean="0"/>
              <a:t>t</a:t>
            </a:r>
            <a:r>
              <a:rPr lang="en-US" sz="1800" baseline="-25000" dirty="0" smtClean="0"/>
              <a:t>4</a:t>
            </a:r>
            <a:r>
              <a:rPr lang="en-US" sz="1800" dirty="0" smtClean="0"/>
              <a:t> – </a:t>
            </a:r>
            <a:r>
              <a:rPr lang="ru-RU" sz="1800" dirty="0" smtClean="0"/>
              <a:t>продолжительность движения порожнего скрепера, с;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US" sz="1800" dirty="0" smtClean="0"/>
              <a:t>t</a:t>
            </a:r>
            <a:r>
              <a:rPr lang="en-US" sz="1800" baseline="-25000" dirty="0" smtClean="0"/>
              <a:t>5</a:t>
            </a:r>
            <a:r>
              <a:rPr lang="en-US" sz="1800" dirty="0" smtClean="0"/>
              <a:t> – </a:t>
            </a:r>
            <a:r>
              <a:rPr lang="ru-RU" sz="1800" dirty="0" smtClean="0"/>
              <a:t>время на повороты, маневры, въезд и выезд в карьере, с; </a:t>
            </a:r>
            <a:r>
              <a:rPr lang="en-US" sz="1800" dirty="0" smtClean="0"/>
              <a:t>t</a:t>
            </a:r>
            <a:r>
              <a:rPr lang="en-US" sz="1800" baseline="-25000" dirty="0" smtClean="0"/>
              <a:t>6</a:t>
            </a:r>
            <a:r>
              <a:rPr lang="en-US" sz="1800" dirty="0" smtClean="0"/>
              <a:t> - </a:t>
            </a:r>
            <a:r>
              <a:rPr lang="ru-RU" sz="1800" dirty="0" smtClean="0"/>
              <a:t>время на повороты, маневры, въезд и выезд</a:t>
            </a:r>
            <a:r>
              <a:rPr lang="en-US" sz="1800" dirty="0" smtClean="0"/>
              <a:t> </a:t>
            </a:r>
            <a:r>
              <a:rPr lang="ru-RU" sz="1800" dirty="0" smtClean="0"/>
              <a:t>на насыпи, с.</a:t>
            </a:r>
            <a:endParaRPr lang="ru-RU" sz="1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95BB3-405F-485F-8245-3869AD24EDFB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28596" y="714356"/>
            <a:ext cx="8286808" cy="100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ru-RU" sz="4400" kern="0" dirty="0" smtClean="0">
                <a:solidFill>
                  <a:schemeClr val="tx2"/>
                </a:solidFill>
                <a:latin typeface="Comic Sans MS" pitchFamily="66" charset="0"/>
              </a:rPr>
              <a:t>Продолжительность цикла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42910" y="0"/>
            <a:ext cx="8229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Методические указания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428728" y="500042"/>
            <a:ext cx="6286544" cy="1588"/>
          </a:xfrm>
          <a:prstGeom prst="straightConnector1">
            <a:avLst/>
          </a:prstGeom>
          <a:ln w="38100">
            <a:solidFill>
              <a:srgbClr val="7030A0"/>
            </a:solidFill>
            <a:headEnd type="arrow"/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52" y="1643050"/>
            <a:ext cx="6643734" cy="642942"/>
          </a:xfrm>
        </p:spPr>
        <p:txBody>
          <a:bodyPr/>
          <a:lstStyle/>
          <a:p>
            <a:r>
              <a:rPr lang="ru-RU" sz="3200" dirty="0"/>
              <a:t>Длина участка </a:t>
            </a:r>
            <a:r>
              <a:rPr lang="ru-RU" sz="3200" dirty="0" smtClean="0"/>
              <a:t>набора грунта</a:t>
            </a:r>
            <a:endParaRPr lang="ru-RU" sz="3200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2757488" y="2322513"/>
          <a:ext cx="3595687" cy="127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44" name="Формула" r:id="rId3" imgW="1257120" imgH="444240" progId="Equation.3">
                  <p:embed/>
                </p:oleObj>
              </mc:Choice>
              <mc:Fallback>
                <p:oleObj name="Формула" r:id="rId3" imgW="1257120" imgH="4442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8" y="2322513"/>
                        <a:ext cx="3595687" cy="127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285852" y="3857628"/>
            <a:ext cx="7286676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q - </a:t>
            </a:r>
            <a:r>
              <a:rPr lang="ru-RU" dirty="0" smtClean="0"/>
              <a:t>вместимость </a:t>
            </a:r>
            <a:r>
              <a:rPr lang="ru-RU" dirty="0" smtClean="0"/>
              <a:t>ковша, м</a:t>
            </a:r>
            <a:r>
              <a:rPr lang="ru-RU" baseline="30000" dirty="0" smtClean="0"/>
              <a:t>3</a:t>
            </a:r>
            <a:r>
              <a:rPr lang="ru-RU" dirty="0" smtClean="0"/>
              <a:t>;</a:t>
            </a:r>
            <a:endParaRPr 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err="1" smtClean="0">
                <a:cs typeface="Arial" pitchFamily="34" charset="0"/>
              </a:rPr>
              <a:t>К</a:t>
            </a:r>
            <a:r>
              <a:rPr lang="ru-RU" baseline="-25000" dirty="0" err="1" smtClean="0">
                <a:cs typeface="Arial" pitchFamily="34" charset="0"/>
              </a:rPr>
              <a:t>н</a:t>
            </a:r>
            <a:r>
              <a:rPr lang="ru-RU" baseline="-25000" dirty="0" smtClean="0">
                <a:cs typeface="Arial" pitchFamily="34" charset="0"/>
              </a:rPr>
              <a:t> </a:t>
            </a:r>
            <a:r>
              <a:rPr lang="ru-RU" dirty="0" smtClean="0">
                <a:cs typeface="Arial" pitchFamily="34" charset="0"/>
              </a:rPr>
              <a:t>- к</a:t>
            </a:r>
            <a:r>
              <a:rPr lang="ru-RU" dirty="0" smtClean="0"/>
              <a:t>оэффициент наполнения ковша скрепера;</a:t>
            </a:r>
            <a:endParaRPr lang="ru-RU" dirty="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err="1" smtClean="0">
                <a:cs typeface="Arial" pitchFamily="34" charset="0"/>
              </a:rPr>
              <a:t>К</a:t>
            </a:r>
            <a:r>
              <a:rPr lang="ru-RU" baseline="-25000" dirty="0" err="1" smtClean="0">
                <a:cs typeface="Arial" pitchFamily="34" charset="0"/>
              </a:rPr>
              <a:t>п</a:t>
            </a:r>
            <a:r>
              <a:rPr lang="ru-RU" dirty="0" smtClean="0">
                <a:cs typeface="Arial" pitchFamily="34" charset="0"/>
              </a:rPr>
              <a:t> - к</a:t>
            </a:r>
            <a:r>
              <a:rPr lang="ru-RU" dirty="0" smtClean="0"/>
              <a:t>оэффициент потерь грунта при наборе;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dirty="0" smtClean="0">
                <a:cs typeface="Arial" pitchFamily="34" charset="0"/>
              </a:rPr>
              <a:t>К</a:t>
            </a:r>
            <a:r>
              <a:rPr lang="en-US" baseline="-25000" dirty="0" err="1" smtClean="0">
                <a:cs typeface="Arial" pitchFamily="34" charset="0"/>
              </a:rPr>
              <a:t>px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ru-RU" dirty="0" smtClean="0">
                <a:cs typeface="Arial" pitchFamily="34" charset="0"/>
              </a:rPr>
              <a:t>-</a:t>
            </a:r>
            <a:r>
              <a:rPr lang="ru-RU" dirty="0" smtClean="0"/>
              <a:t> коэффициент разрыхления грунта в ковше;</a:t>
            </a:r>
            <a:endParaRPr lang="ru-RU" dirty="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b </a:t>
            </a:r>
            <a:r>
              <a:rPr lang="ru-RU" dirty="0" smtClean="0"/>
              <a:t>-</a:t>
            </a:r>
            <a:r>
              <a:rPr lang="ru-RU" dirty="0" smtClean="0">
                <a:cs typeface="Arial" pitchFamily="34" charset="0"/>
              </a:rPr>
              <a:t> ширина </a:t>
            </a:r>
            <a:r>
              <a:rPr lang="ru-RU" dirty="0" smtClean="0">
                <a:cs typeface="Arial" pitchFamily="34" charset="0"/>
              </a:rPr>
              <a:t>ковша, м;</a:t>
            </a:r>
            <a:endParaRPr lang="ru-RU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/>
              <a:t>h </a:t>
            </a:r>
            <a:r>
              <a:rPr lang="ru-RU" dirty="0" smtClean="0"/>
              <a:t>-</a:t>
            </a:r>
            <a:r>
              <a:rPr lang="ru-RU" dirty="0" smtClean="0">
                <a:cs typeface="Arial" pitchFamily="34" charset="0"/>
              </a:rPr>
              <a:t> глубина копания при </a:t>
            </a:r>
            <a:r>
              <a:rPr lang="ru-RU" dirty="0" smtClean="0">
                <a:cs typeface="Arial" pitchFamily="34" charset="0"/>
              </a:rPr>
              <a:t>наборе, м.</a:t>
            </a:r>
            <a:endParaRPr lang="ru-RU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95BB3-405F-485F-8245-3869AD24EDF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28596" y="714356"/>
            <a:ext cx="8286808" cy="100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ru-RU" sz="4400" kern="0" dirty="0" smtClean="0">
                <a:solidFill>
                  <a:schemeClr val="tx2"/>
                </a:solidFill>
                <a:latin typeface="Comic Sans MS" pitchFamily="66" charset="0"/>
              </a:rPr>
              <a:t>Продолжительность цикла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42910" y="0"/>
            <a:ext cx="8229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Методические указания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428728" y="500042"/>
            <a:ext cx="6286544" cy="1588"/>
          </a:xfrm>
          <a:prstGeom prst="straightConnector1">
            <a:avLst/>
          </a:prstGeom>
          <a:ln w="38100">
            <a:solidFill>
              <a:srgbClr val="7030A0"/>
            </a:solidFill>
            <a:headEnd type="arrow"/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571472" y="1714488"/>
            <a:ext cx="822960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Время, затрачиваемое на набор грунта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3059113" y="2714625"/>
          <a:ext cx="2943225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49" name="Формула" r:id="rId3" imgW="952200" imgH="431640" progId="Equation.3">
                  <p:embed/>
                </p:oleObj>
              </mc:Choice>
              <mc:Fallback>
                <p:oleObj name="Формула" r:id="rId3" imgW="95220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714625"/>
                        <a:ext cx="2943225" cy="1333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071670" y="4286256"/>
            <a:ext cx="56436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 </a:t>
            </a:r>
            <a:r>
              <a:rPr lang="en-US" sz="2000" dirty="0" smtClean="0"/>
              <a:t>V</a:t>
            </a:r>
            <a:r>
              <a:rPr lang="ru-RU" sz="2000" baseline="-25000" dirty="0" err="1" smtClean="0"/>
              <a:t>наб</a:t>
            </a:r>
            <a:r>
              <a:rPr lang="en-US" sz="2000" dirty="0" smtClean="0"/>
              <a:t> – </a:t>
            </a:r>
            <a:r>
              <a:rPr lang="ru-RU" sz="2000" dirty="0" smtClean="0"/>
              <a:t>скорость набора грунта в </a:t>
            </a:r>
            <a:r>
              <a:rPr lang="ru-RU" sz="2000" dirty="0" smtClean="0"/>
              <a:t>ковш, км/ч.</a:t>
            </a:r>
            <a:endParaRPr lang="ru-RU" sz="2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95BB3-405F-485F-8245-3869AD24EDF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28596" y="714356"/>
            <a:ext cx="8286808" cy="100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ru-RU" sz="4400" kern="0" dirty="0" smtClean="0">
                <a:solidFill>
                  <a:schemeClr val="tx2"/>
                </a:solidFill>
                <a:latin typeface="Comic Sans MS" pitchFamily="66" charset="0"/>
              </a:rPr>
              <a:t>Продолжительность цикла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42910" y="0"/>
            <a:ext cx="8229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Методические указания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428728" y="500042"/>
            <a:ext cx="6286544" cy="1588"/>
          </a:xfrm>
          <a:prstGeom prst="straightConnector1">
            <a:avLst/>
          </a:prstGeom>
          <a:ln w="38100">
            <a:solidFill>
              <a:srgbClr val="7030A0"/>
            </a:solidFill>
            <a:headEnd type="arrow"/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1571612"/>
            <a:ext cx="7000924" cy="642942"/>
          </a:xfrm>
        </p:spPr>
        <p:txBody>
          <a:bodyPr/>
          <a:lstStyle/>
          <a:p>
            <a:r>
              <a:rPr lang="ru-RU" sz="2800" dirty="0" smtClean="0"/>
              <a:t>Скорость движения груженого скрепера</a:t>
            </a:r>
            <a:endParaRPr lang="ru-RU" sz="28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650025" y="4143380"/>
            <a:ext cx="821537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ru-RU" sz="2400" dirty="0" smtClean="0"/>
              <a:t>Продолжительность движения груженого скрепера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502445" y="5589240"/>
            <a:ext cx="69294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L – </a:t>
            </a:r>
            <a:r>
              <a:rPr lang="ru-RU" sz="2000" dirty="0" smtClean="0"/>
              <a:t>заданная дальность транспортирования ( </a:t>
            </a:r>
            <a:r>
              <a:rPr lang="en-US" sz="2000" dirty="0" smtClean="0">
                <a:cs typeface="Arial" pitchFamily="34" charset="0"/>
              </a:rPr>
              <a:t>L = </a:t>
            </a:r>
            <a:r>
              <a:rPr lang="en-US" i="1" dirty="0" err="1" smtClean="0">
                <a:cs typeface="Arial" pitchFamily="34" charset="0"/>
              </a:rPr>
              <a:t>var</a:t>
            </a:r>
            <a:r>
              <a:rPr lang="ru-RU" sz="2000" dirty="0" smtClean="0">
                <a:cs typeface="Arial" pitchFamily="34" charset="0"/>
              </a:rPr>
              <a:t>)</a:t>
            </a:r>
            <a:r>
              <a:rPr lang="ru-RU" sz="2000" dirty="0" smtClean="0"/>
              <a:t>.</a:t>
            </a:r>
          </a:p>
        </p:txBody>
      </p:sp>
      <p:graphicFrame>
        <p:nvGraphicFramePr>
          <p:cNvPr id="573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8908661"/>
              </p:ext>
            </p:extLst>
          </p:nvPr>
        </p:nvGraphicFramePr>
        <p:xfrm>
          <a:off x="2699792" y="2204864"/>
          <a:ext cx="3889375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8" name="Формула" r:id="rId3" imgW="1193760" imgH="241200" progId="Equation.3">
                  <p:embed/>
                </p:oleObj>
              </mc:Choice>
              <mc:Fallback>
                <p:oleObj name="Формула" r:id="rId3" imgW="119376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2204864"/>
                        <a:ext cx="3889375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777682"/>
              </p:ext>
            </p:extLst>
          </p:nvPr>
        </p:nvGraphicFramePr>
        <p:xfrm>
          <a:off x="3347864" y="4653136"/>
          <a:ext cx="2000264" cy="10602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9" name="Формула" r:id="rId5" imgW="838080" imgH="444240" progId="Equation.3">
                  <p:embed/>
                </p:oleObj>
              </mc:Choice>
              <mc:Fallback>
                <p:oleObj name="Формула" r:id="rId5" imgW="83808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653136"/>
                        <a:ext cx="2000264" cy="10602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904859" y="2924944"/>
            <a:ext cx="76438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/>
              <a:t>V</a:t>
            </a:r>
            <a:r>
              <a:rPr lang="ru-RU" baseline="-25000" dirty="0" smtClean="0"/>
              <a:t>мах</a:t>
            </a:r>
            <a:r>
              <a:rPr lang="en-US" dirty="0" smtClean="0"/>
              <a:t> – </a:t>
            </a:r>
            <a:r>
              <a:rPr lang="ru-RU" dirty="0" smtClean="0"/>
              <a:t>наибольшая скорость движения скрепера;</a:t>
            </a:r>
          </a:p>
          <a:p>
            <a:pPr algn="just"/>
            <a:r>
              <a:rPr lang="en-US" dirty="0" err="1" smtClean="0"/>
              <a:t>K</a:t>
            </a:r>
            <a:r>
              <a:rPr lang="en-US" baseline="-25000" dirty="0" err="1" smtClean="0"/>
              <a:t>v</a:t>
            </a:r>
            <a:r>
              <a:rPr lang="en-US" baseline="-25000" dirty="0" smtClean="0"/>
              <a:t>,</a:t>
            </a:r>
            <a:r>
              <a:rPr lang="ru-RU" baseline="-25000" dirty="0" err="1" smtClean="0"/>
              <a:t>гр</a:t>
            </a:r>
            <a:r>
              <a:rPr lang="ru-RU" dirty="0" smtClean="0"/>
              <a:t>,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v</a:t>
            </a:r>
            <a:r>
              <a:rPr lang="en-US" baseline="-25000" dirty="0" smtClean="0"/>
              <a:t>,</a:t>
            </a:r>
            <a:r>
              <a:rPr lang="ru-RU" baseline="-25000" dirty="0" smtClean="0"/>
              <a:t>пор </a:t>
            </a:r>
            <a:r>
              <a:rPr lang="ru-RU" dirty="0" smtClean="0"/>
              <a:t>– коэффициенты, учитывающие потери скорости, </a:t>
            </a:r>
            <a:r>
              <a:rPr lang="en-US" dirty="0" err="1"/>
              <a:t>K</a:t>
            </a:r>
            <a:r>
              <a:rPr lang="en-US" baseline="-25000" dirty="0" err="1"/>
              <a:t>v</a:t>
            </a:r>
            <a:r>
              <a:rPr lang="en-US" baseline="-25000" dirty="0"/>
              <a:t>,</a:t>
            </a:r>
            <a:r>
              <a:rPr lang="ru-RU" baseline="-25000" dirty="0" err="1"/>
              <a:t>гр</a:t>
            </a:r>
            <a:r>
              <a:rPr lang="ru-RU" dirty="0" smtClean="0"/>
              <a:t> = 0,6÷0,8; </a:t>
            </a:r>
            <a:r>
              <a:rPr lang="en-US" dirty="0" err="1"/>
              <a:t>K</a:t>
            </a:r>
            <a:r>
              <a:rPr lang="en-US" baseline="-25000" dirty="0" err="1"/>
              <a:t>v</a:t>
            </a:r>
            <a:r>
              <a:rPr lang="en-US" baseline="-25000" dirty="0"/>
              <a:t>,</a:t>
            </a:r>
            <a:r>
              <a:rPr lang="ru-RU" baseline="-25000" dirty="0" smtClean="0"/>
              <a:t>пор</a:t>
            </a:r>
            <a:r>
              <a:rPr lang="ru-RU" dirty="0" smtClean="0"/>
              <a:t>. </a:t>
            </a:r>
            <a:r>
              <a:rPr lang="ru-RU" dirty="0"/>
              <a:t>= 0,8÷0,95 (меньшие значения для прицепных к гусеничным тракторам)</a:t>
            </a:r>
            <a:endParaRPr lang="ru-RU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95BB3-405F-485F-8245-3869AD24EDF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28596" y="714356"/>
            <a:ext cx="8286808" cy="100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ru-RU" sz="4400" kern="0" dirty="0" smtClean="0">
                <a:solidFill>
                  <a:schemeClr val="tx2"/>
                </a:solidFill>
                <a:latin typeface="Comic Sans MS" pitchFamily="66" charset="0"/>
              </a:rPr>
              <a:t>Продолжительность цикла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42910" y="0"/>
            <a:ext cx="8229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Методические указания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428728" y="500042"/>
            <a:ext cx="6286544" cy="1588"/>
          </a:xfrm>
          <a:prstGeom prst="straightConnector1">
            <a:avLst/>
          </a:prstGeom>
          <a:ln w="38100">
            <a:solidFill>
              <a:srgbClr val="7030A0"/>
            </a:solidFill>
            <a:headEnd type="arrow"/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52" y="1643050"/>
            <a:ext cx="6643734" cy="642942"/>
          </a:xfrm>
        </p:spPr>
        <p:txBody>
          <a:bodyPr/>
          <a:lstStyle/>
          <a:p>
            <a:r>
              <a:rPr lang="ru-RU" sz="3200" dirty="0" smtClean="0"/>
              <a:t>Путь разгрузки грунта</a:t>
            </a:r>
            <a:endParaRPr lang="ru-RU" sz="32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500166" y="3571876"/>
            <a:ext cx="7032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h</a:t>
            </a:r>
            <a:r>
              <a:rPr lang="ru-RU" sz="2000" baseline="-25000" dirty="0" err="1" smtClean="0"/>
              <a:t>отс</a:t>
            </a:r>
            <a:r>
              <a:rPr lang="ru-RU" sz="2000" baseline="-25000" dirty="0" smtClean="0"/>
              <a:t> </a:t>
            </a:r>
            <a:r>
              <a:rPr lang="ru-RU" sz="2000" dirty="0" smtClean="0"/>
              <a:t>- толщина отсыпаемого при разгрузке слоя </a:t>
            </a:r>
            <a:r>
              <a:rPr lang="ru-RU" sz="2000" dirty="0" smtClean="0"/>
              <a:t>грунта, м.</a:t>
            </a:r>
            <a:endParaRPr lang="ru-RU" sz="2000" dirty="0" smtClean="0"/>
          </a:p>
        </p:txBody>
      </p:sp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3011488" y="2139950"/>
          <a:ext cx="3433762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6" name="Формула" r:id="rId3" imgW="1054080" imgH="419040" progId="Equation.3">
                  <p:embed/>
                </p:oleObj>
              </mc:Choice>
              <mc:Fallback>
                <p:oleObj name="Формула" r:id="rId3" imgW="1054080" imgH="4190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2139950"/>
                        <a:ext cx="3433762" cy="1365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642910" y="3857628"/>
            <a:ext cx="822960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Время, затрачиваемое на отсыпку грунта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6565" name="Object 2"/>
          <p:cNvGraphicFramePr>
            <a:graphicFrameLocks noChangeAspect="1"/>
          </p:cNvGraphicFramePr>
          <p:nvPr/>
        </p:nvGraphicFramePr>
        <p:xfrm>
          <a:off x="3214678" y="4429132"/>
          <a:ext cx="2836871" cy="1279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77" name="Формула" r:id="rId5" imgW="1041120" imgH="469800" progId="Equation.3">
                  <p:embed/>
                </p:oleObj>
              </mc:Choice>
              <mc:Fallback>
                <p:oleObj name="Формула" r:id="rId5" imgW="1041120" imgH="469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4429132"/>
                        <a:ext cx="2836871" cy="12797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285852" y="5715016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 smtClean="0"/>
              <a:t>V</a:t>
            </a:r>
            <a:r>
              <a:rPr lang="ru-RU" sz="2000" baseline="-25000" dirty="0" err="1" smtClean="0"/>
              <a:t>разгр</a:t>
            </a:r>
            <a:r>
              <a:rPr lang="ru-RU" sz="2000" baseline="-25000" dirty="0" smtClean="0"/>
              <a:t> </a:t>
            </a:r>
            <a:r>
              <a:rPr lang="ru-RU" sz="2000" dirty="0" smtClean="0"/>
              <a:t>– скорость движения скрепера при </a:t>
            </a:r>
            <a:r>
              <a:rPr lang="ru-RU" sz="2000" dirty="0" smtClean="0"/>
              <a:t>разгрузке, км/ч.</a:t>
            </a:r>
            <a:endParaRPr lang="ru-RU" sz="2000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95BB3-405F-485F-8245-3869AD24EDFB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28596" y="714356"/>
            <a:ext cx="8286808" cy="100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ru-RU" sz="4400" kern="0" dirty="0" smtClean="0">
                <a:solidFill>
                  <a:schemeClr val="tx2"/>
                </a:solidFill>
                <a:latin typeface="Comic Sans MS" pitchFamily="66" charset="0"/>
              </a:rPr>
              <a:t>Продолжительность цикла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42910" y="0"/>
            <a:ext cx="8229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Методические указания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428728" y="500042"/>
            <a:ext cx="6286544" cy="1588"/>
          </a:xfrm>
          <a:prstGeom prst="straightConnector1">
            <a:avLst/>
          </a:prstGeom>
          <a:ln w="38100">
            <a:solidFill>
              <a:srgbClr val="7030A0"/>
            </a:solidFill>
            <a:headEnd type="arrow"/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071538" y="1571612"/>
            <a:ext cx="7000924" cy="642942"/>
          </a:xfrm>
        </p:spPr>
        <p:txBody>
          <a:bodyPr/>
          <a:lstStyle/>
          <a:p>
            <a:r>
              <a:rPr lang="ru-RU" sz="2800" dirty="0" smtClean="0"/>
              <a:t>Скорость движения порожнего скрепера</a:t>
            </a:r>
            <a:endParaRPr lang="ru-RU" sz="2800" dirty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571472" y="3429000"/>
            <a:ext cx="821537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ru-RU" sz="2400" dirty="0" smtClean="0"/>
              <a:t>Продолжительность движения порожнего скрепера</a:t>
            </a:r>
            <a:endParaRPr kumimoji="0" lang="ru-RU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2578100" y="2428875"/>
          <a:ext cx="4303713" cy="785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8" name="Формула" r:id="rId3" imgW="1320480" imgH="241200" progId="Equation.3">
                  <p:embed/>
                </p:oleObj>
              </mc:Choice>
              <mc:Fallback>
                <p:oleObj name="Формула" r:id="rId3" imgW="1320480" imgH="241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8100" y="2428875"/>
                        <a:ext cx="4303713" cy="785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1" name="Object 7"/>
          <p:cNvGraphicFramePr>
            <a:graphicFrameLocks noChangeAspect="1"/>
          </p:cNvGraphicFramePr>
          <p:nvPr/>
        </p:nvGraphicFramePr>
        <p:xfrm>
          <a:off x="3357554" y="4286256"/>
          <a:ext cx="2314582" cy="12268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9" name="Формула" r:id="rId5" imgW="838080" imgH="444240" progId="Equation.3">
                  <p:embed/>
                </p:oleObj>
              </mc:Choice>
              <mc:Fallback>
                <p:oleObj name="Формула" r:id="rId5" imgW="838080" imgH="444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54" y="4286256"/>
                        <a:ext cx="2314582" cy="12268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95BB3-405F-485F-8245-3869AD24EDF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28596" y="714356"/>
            <a:ext cx="8286808" cy="100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>
              <a:defRPr/>
            </a:pPr>
            <a:r>
              <a:rPr lang="ru-RU" sz="4400" kern="0" dirty="0" smtClean="0">
                <a:solidFill>
                  <a:schemeClr val="tx2"/>
                </a:solidFill>
                <a:latin typeface="Comic Sans MS" pitchFamily="66" charset="0"/>
              </a:rPr>
              <a:t>Продолжительность цикла </a:t>
            </a:r>
            <a:r>
              <a:rPr lang="ru-RU" sz="3200" kern="0" dirty="0" smtClean="0">
                <a:solidFill>
                  <a:schemeClr val="tx2"/>
                </a:solidFill>
                <a:latin typeface="Comic Sans MS" pitchFamily="66" charset="0"/>
              </a:rPr>
              <a:t>бульдозера-толкача</a:t>
            </a:r>
            <a:endParaRPr lang="ru-RU" sz="4400" kern="0" dirty="0" smtClean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42910" y="0"/>
            <a:ext cx="822960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Методические указания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428728" y="500042"/>
            <a:ext cx="6286544" cy="1588"/>
          </a:xfrm>
          <a:prstGeom prst="straightConnector1">
            <a:avLst/>
          </a:prstGeom>
          <a:ln w="38100">
            <a:solidFill>
              <a:srgbClr val="7030A0"/>
            </a:solidFill>
            <a:headEnd type="arrow"/>
            <a:tailEnd type="arrow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2282824" y="2000250"/>
          <a:ext cx="4218002" cy="1138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2" name="Формула" r:id="rId3" imgW="1041120" imgH="241200" progId="Equation.3">
                  <p:embed/>
                </p:oleObj>
              </mc:Choice>
              <mc:Fallback>
                <p:oleObj name="Формула" r:id="rId3" imgW="1041120" imgH="241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2824" y="2000250"/>
                        <a:ext cx="4218002" cy="1138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571472" y="3357562"/>
            <a:ext cx="8286808" cy="1000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defRPr/>
            </a:pPr>
            <a:r>
              <a:rPr lang="ru-RU" sz="2800" kern="0" dirty="0" smtClean="0">
                <a:solidFill>
                  <a:schemeClr val="tx2"/>
                </a:solidFill>
                <a:latin typeface="Comic Sans MS" pitchFamily="66" charset="0"/>
              </a:rPr>
              <a:t>Количество скреперов, работающих в сбалансированном комплекте с толкачом</a:t>
            </a:r>
          </a:p>
        </p:txBody>
      </p:sp>
      <p:graphicFrame>
        <p:nvGraphicFramePr>
          <p:cNvPr id="68611" name="Object 7"/>
          <p:cNvGraphicFramePr>
            <a:graphicFrameLocks noChangeAspect="1"/>
          </p:cNvGraphicFramePr>
          <p:nvPr/>
        </p:nvGraphicFramePr>
        <p:xfrm>
          <a:off x="3571868" y="4286256"/>
          <a:ext cx="1871910" cy="1214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3" name="Формула" r:id="rId5" imgW="723600" imgH="469800" progId="Equation.3">
                  <p:embed/>
                </p:oleObj>
              </mc:Choice>
              <mc:Fallback>
                <p:oleObj name="Формула" r:id="rId5" imgW="723600" imgH="469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68" y="4286256"/>
                        <a:ext cx="1871910" cy="121444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714348" y="5715016"/>
            <a:ext cx="8143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 smtClean="0"/>
              <a:t>m</a:t>
            </a:r>
            <a:r>
              <a:rPr lang="ru-RU" sz="2000" baseline="-25000" dirty="0" smtClean="0"/>
              <a:t>факт</a:t>
            </a:r>
            <a:r>
              <a:rPr lang="ru-RU" sz="2000" dirty="0" smtClean="0"/>
              <a:t> получаем округлением </a:t>
            </a:r>
            <a:r>
              <a:rPr lang="en-US" sz="2000" dirty="0" smtClean="0"/>
              <a:t>m</a:t>
            </a:r>
            <a:r>
              <a:rPr lang="ru-RU" sz="2000" baseline="-25000" dirty="0" err="1" smtClean="0"/>
              <a:t>расч</a:t>
            </a:r>
            <a:r>
              <a:rPr lang="en-US" sz="2000" baseline="-25000" dirty="0" smtClean="0"/>
              <a:t>  </a:t>
            </a:r>
            <a:r>
              <a:rPr lang="ru-RU" sz="2000" dirty="0" smtClean="0"/>
              <a:t>до целого в большую сторону.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95BB3-405F-485F-8245-3869AD24EDF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650</Words>
  <Application>Microsoft Office PowerPoint</Application>
  <PresentationFormat>Экран (4:3)</PresentationFormat>
  <Paragraphs>140</Paragraphs>
  <Slides>15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Оформление по умолчанию</vt:lpstr>
      <vt:lpstr>Формула</vt:lpstr>
      <vt:lpstr>Методические указания к практической работе</vt:lpstr>
      <vt:lpstr>Презентация PowerPoint</vt:lpstr>
      <vt:lpstr>Презентация PowerPoint</vt:lpstr>
      <vt:lpstr>Длина участка набора грунта</vt:lpstr>
      <vt:lpstr>Презентация PowerPoint</vt:lpstr>
      <vt:lpstr>Скорость движения груженого скрепера</vt:lpstr>
      <vt:lpstr>Путь разгрузки грунта</vt:lpstr>
      <vt:lpstr>Скорость движения порожнего скрепера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</vt:lpstr>
      <vt:lpstr>Результат (пример оформления отчета) Полная  себестоимость, руб./м3 </vt:lpstr>
      <vt:lpstr>Отчет по работе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Лабораторная работа №2</dc:title>
  <dc:creator>hp</dc:creator>
  <cp:lastModifiedBy>LexII</cp:lastModifiedBy>
  <cp:revision>96</cp:revision>
  <cp:lastPrinted>2013-01-25T03:10:16Z</cp:lastPrinted>
  <dcterms:created xsi:type="dcterms:W3CDTF">2005-10-11T15:45:50Z</dcterms:created>
  <dcterms:modified xsi:type="dcterms:W3CDTF">2015-10-13T14:04:54Z</dcterms:modified>
</cp:coreProperties>
</file>