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66"/>
  </p:notesMasterIdLst>
  <p:handoutMasterIdLst>
    <p:handoutMasterId r:id="rId67"/>
  </p:handoutMasterIdLst>
  <p:sldIdLst>
    <p:sldId id="512" r:id="rId2"/>
    <p:sldId id="286" r:id="rId3"/>
    <p:sldId id="288" r:id="rId4"/>
    <p:sldId id="281" r:id="rId5"/>
    <p:sldId id="282" r:id="rId6"/>
    <p:sldId id="289" r:id="rId7"/>
    <p:sldId id="284" r:id="rId8"/>
    <p:sldId id="287" r:id="rId9"/>
    <p:sldId id="290" r:id="rId10"/>
    <p:sldId id="291" r:id="rId11"/>
    <p:sldId id="513" r:id="rId12"/>
    <p:sldId id="514" r:id="rId13"/>
    <p:sldId id="515" r:id="rId14"/>
    <p:sldId id="516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524" r:id="rId23"/>
    <p:sldId id="561" r:id="rId24"/>
    <p:sldId id="562" r:id="rId25"/>
    <p:sldId id="563" r:id="rId26"/>
    <p:sldId id="564" r:id="rId27"/>
    <p:sldId id="525" r:id="rId28"/>
    <p:sldId id="526" r:id="rId29"/>
    <p:sldId id="527" r:id="rId30"/>
    <p:sldId id="528" r:id="rId31"/>
    <p:sldId id="529" r:id="rId32"/>
    <p:sldId id="530" r:id="rId33"/>
    <p:sldId id="531" r:id="rId34"/>
    <p:sldId id="532" r:id="rId35"/>
    <p:sldId id="533" r:id="rId36"/>
    <p:sldId id="534" r:id="rId37"/>
    <p:sldId id="535" r:id="rId38"/>
    <p:sldId id="566" r:id="rId39"/>
    <p:sldId id="536" r:id="rId40"/>
    <p:sldId id="537" r:id="rId41"/>
    <p:sldId id="538" r:id="rId42"/>
    <p:sldId id="539" r:id="rId43"/>
    <p:sldId id="540" r:id="rId44"/>
    <p:sldId id="557" r:id="rId45"/>
    <p:sldId id="559" r:id="rId46"/>
    <p:sldId id="541" r:id="rId47"/>
    <p:sldId id="565" r:id="rId48"/>
    <p:sldId id="542" r:id="rId49"/>
    <p:sldId id="543" r:id="rId50"/>
    <p:sldId id="544" r:id="rId51"/>
    <p:sldId id="545" r:id="rId52"/>
    <p:sldId id="546" r:id="rId53"/>
    <p:sldId id="547" r:id="rId54"/>
    <p:sldId id="548" r:id="rId55"/>
    <p:sldId id="560" r:id="rId56"/>
    <p:sldId id="549" r:id="rId57"/>
    <p:sldId id="550" r:id="rId58"/>
    <p:sldId id="551" r:id="rId59"/>
    <p:sldId id="552" r:id="rId60"/>
    <p:sldId id="553" r:id="rId61"/>
    <p:sldId id="554" r:id="rId62"/>
    <p:sldId id="555" r:id="rId63"/>
    <p:sldId id="556" r:id="rId64"/>
    <p:sldId id="558" r:id="rId65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89520" autoAdjust="0"/>
  </p:normalViewPr>
  <p:slideViewPr>
    <p:cSldViewPr>
      <p:cViewPr>
        <p:scale>
          <a:sx n="66" d="100"/>
          <a:sy n="66" d="100"/>
        </p:scale>
        <p:origin x="-2202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>
              <a:defRPr sz="1200"/>
            </a:lvl1pPr>
          </a:lstStyle>
          <a:p>
            <a:fld id="{B66264F4-2962-476B-96F1-A0F1DFEB25BF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>
              <a:defRPr sz="1200"/>
            </a:lvl1pPr>
          </a:lstStyle>
          <a:p>
            <a:fld id="{C0675F5C-6B49-44ED-96D5-D7B872207D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00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>
              <a:defRPr sz="1200"/>
            </a:lvl1pPr>
          </a:lstStyle>
          <a:p>
            <a:fld id="{D73BA218-EE9D-468D-96B5-660AF142DFC0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15" tIns="45158" rIns="90315" bIns="45158" rtlCol="0" anchor="ctr"/>
          <a:lstStyle/>
          <a:p>
            <a:r>
              <a:rPr lang="ru-RU" dirty="0" err="1"/>
              <a:t>Иклический</a:t>
            </a:r>
            <a:r>
              <a:rPr lang="ru-RU" dirty="0"/>
              <a:t> </a:t>
            </a: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2"/>
          </a:xfrm>
          <a:prstGeom prst="rect">
            <a:avLst/>
          </a:prstGeom>
        </p:spPr>
        <p:txBody>
          <a:bodyPr vert="horz" lIns="90315" tIns="45158" rIns="90315" bIns="4515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>
              <a:defRPr sz="1200"/>
            </a:lvl1pPr>
          </a:lstStyle>
          <a:p>
            <a:fld id="{E1625780-15B6-410D-BDF5-306E416BE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5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8E98E-D166-4EC7-8BEF-CBE202C4E79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73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25780-15B6-410D-BDF5-306E416BE75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36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0AF9-093B-4CBD-956B-B5CCE0729292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2DD0-C078-4AD6-B5B4-7BB85FC34F23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2DBA1-9AE1-4F97-85CB-4A7A3097EDCE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B95C-94EF-466B-A796-466E73FF3E0C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87F1-6374-48E0-BDA1-B7C3674983CC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B412-D6AA-4C76-8A90-E6889A036473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6DD6-2D9B-47E8-AAAA-7A6176F78A50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567F-EAFB-43F8-9694-1264B2A72574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5FF2-A3F9-4EB6-8836-C344066F168E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0C61-62F4-4DD7-BA96-D699CD7F540E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06BA-2C7D-4075-A1F0-528B5FB079AB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73C1DA-7CBA-4311-8F8F-2CC39BE2A4D8}" type="datetime1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4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" y="6113"/>
            <a:ext cx="9144001" cy="6858000"/>
          </a:xfrm>
          <a:prstGeom prst="rect">
            <a:avLst/>
          </a:prstGeom>
        </p:spPr>
      </p:pic>
      <p:pic>
        <p:nvPicPr>
          <p:cNvPr id="7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182" y="-29566"/>
            <a:ext cx="1426830" cy="136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89C5540-AFEC-4F1D-B336-6985123D43CB}"/>
              </a:ext>
            </a:extLst>
          </p:cNvPr>
          <p:cNvSpPr/>
          <p:nvPr/>
        </p:nvSpPr>
        <p:spPr>
          <a:xfrm>
            <a:off x="1165837" y="1613118"/>
            <a:ext cx="6812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Механизация строительства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1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827584" y="476672"/>
                <a:ext cx="7632848" cy="4737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dirty="0">
                    <a:solidFill>
                      <a:srgbClr val="FF0000"/>
                    </a:solidFill>
                  </a:rPr>
                  <a:t>Часовая производительность машины циклического действия</a:t>
                </a:r>
                <a:endParaRPr lang="ru-RU" i="1" dirty="0" smtClean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к−р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Т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ц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dirty="0"/>
                  <a:t> (м³/ч) или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к−р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𝑉</m:t>
                    </m:r>
                    <m:r>
                      <a:rPr lang="ru-RU" i="1">
                        <a:latin typeface="Cambria Math"/>
                      </a:rPr>
                      <m:t>∙</m:t>
                    </m:r>
                    <m:f>
                      <m:fPr>
                        <m:type m:val="lin"/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Т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ц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dirty="0"/>
                  <a:t> (т/ч</a:t>
                </a:r>
                <a:r>
                  <a:rPr lang="ru-RU" dirty="0" smtClean="0"/>
                  <a:t>),</a:t>
                </a:r>
                <a:endParaRPr lang="ru-RU" dirty="0"/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ru-RU" dirty="0" smtClean="0"/>
                  <a:t>V </a:t>
                </a:r>
                <a:r>
                  <a:rPr lang="ru-RU" dirty="0"/>
                  <a:t>– расчетный объем материала, перерабатываемый за один цикл работы, м³;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</a:t>
                </a:r>
                <a:r>
                  <a:rPr lang="ru-RU" dirty="0" err="1" smtClean="0"/>
                  <a:t>Т</a:t>
                </a:r>
                <a:r>
                  <a:rPr lang="ru-RU" baseline="-25000" dirty="0" err="1" smtClean="0"/>
                  <a:t>ц</a:t>
                </a:r>
                <a:r>
                  <a:rPr lang="ru-RU" dirty="0" smtClean="0"/>
                  <a:t> </a:t>
                </a:r>
                <a:r>
                  <a:rPr lang="ru-RU" dirty="0"/>
                  <a:t>– продолжительность рабочего цикла машины, ч;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ρ </a:t>
                </a:r>
                <a:r>
                  <a:rPr lang="ru-RU" dirty="0"/>
                  <a:t>– плотность (объемная масса) материала, </a:t>
                </a:r>
                <a:r>
                  <a:rPr lang="ru-RU" dirty="0" smtClean="0"/>
                  <a:t>т/м³;</a:t>
                </a:r>
                <a:endParaRPr lang="ru-RU" dirty="0"/>
              </a:p>
              <a:p>
                <a:pPr algn="just">
                  <a:lnSpc>
                    <a:spcPct val="150000"/>
                  </a:lnSpc>
                </a:pPr>
                <a:r>
                  <a:rPr lang="ru-RU" dirty="0">
                    <a:solidFill>
                      <a:srgbClr val="FF0000"/>
                    </a:solidFill>
                  </a:rPr>
                  <a:t>То же, для машин непрерывного действия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к−р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=3600∙</m:t>
                    </m:r>
                    <m:r>
                      <a:rPr lang="ru-RU" i="1">
                        <a:latin typeface="Cambria Math"/>
                      </a:rPr>
                      <m:t>𝜐</m:t>
                    </m:r>
                  </m:oMath>
                </a14:m>
                <a:r>
                  <a:rPr lang="ru-RU" dirty="0"/>
                  <a:t> (м²/ч) или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к−р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=3600</m:t>
                    </m:r>
                    <m:r>
                      <a:rPr lang="en-US" i="1">
                        <a:latin typeface="Cambria Math"/>
                      </a:rPr>
                      <m:t>𝐹</m:t>
                    </m:r>
                    <m:r>
                      <a:rPr lang="ru-RU" i="1">
                        <a:latin typeface="Cambria Math"/>
                      </a:rPr>
                      <m:t>𝜐</m:t>
                    </m:r>
                  </m:oMath>
                </a14:m>
                <a:r>
                  <a:rPr lang="ru-RU" dirty="0"/>
                  <a:t> (м³/ч</a:t>
                </a:r>
                <a:r>
                  <a:rPr lang="ru-RU" dirty="0" smtClean="0"/>
                  <a:t>),</a:t>
                </a:r>
                <a:endParaRPr lang="ru-RU" dirty="0"/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 В </a:t>
                </a:r>
                <a:r>
                  <a:rPr lang="ru-RU" dirty="0"/>
                  <a:t>– ширина захвата материала рабочим органом машины, м;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ν – </a:t>
                </a:r>
                <a:r>
                  <a:rPr lang="ru-RU" dirty="0"/>
                  <a:t>расчетная рабочая скорость перемещения машины, м/с;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</a:t>
                </a:r>
                <a:r>
                  <a:rPr lang="en-US" dirty="0" smtClean="0"/>
                  <a:t>F </a:t>
                </a:r>
                <a:r>
                  <a:rPr lang="en-US" dirty="0"/>
                  <a:t>– расчетное сечение потока материала, м².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76672"/>
                <a:ext cx="7632848" cy="4737451"/>
              </a:xfrm>
              <a:prstGeom prst="rect">
                <a:avLst/>
              </a:prstGeom>
              <a:blipFill rotWithShape="1">
                <a:blip r:embed="rId3"/>
                <a:stretch>
                  <a:fillRect l="-719" r="-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109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836712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rgbClr val="FF0000"/>
                </a:solidFill>
              </a:rPr>
              <a:t>Техническая производительность</a:t>
            </a:r>
            <a:r>
              <a:rPr lang="en-US" dirty="0"/>
              <a:t> представляет собой максимально возможную производительность с учетом потерь и изменения структуры материала (разрыхление, уплотнение), снижения эффективной мощности и рабочих скоростей при выполнении технологических операций, а также степени использования рабочего оборудования (перекрытие проходов машины, технологические перерывы в работе, коэффициент наполнения емкостей и др.).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23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826088" y="332656"/>
                <a:ext cx="7778360" cy="55310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RU" dirty="0">
                    <a:solidFill>
                      <a:srgbClr val="FF0000"/>
                    </a:solidFill>
                  </a:rPr>
                  <a:t>Для машин циклического действия</a:t>
                </a:r>
                <a:r>
                  <a:rPr lang="ru-RU" dirty="0"/>
                  <a:t>, грузоподъемных, погрузочно-разгрузочных, транспортных и землеройных часовая производительность в самом общем виде может быть представлена как: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т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=60</m:t>
                    </m:r>
                    <m:r>
                      <a:rPr lang="en-US" i="1">
                        <a:latin typeface="Cambria Math"/>
                      </a:rPr>
                      <m:t>𝐺𝑛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г</m:t>
                        </m:r>
                      </m:sub>
                    </m:sSub>
                  </m:oMath>
                </a14:m>
                <a:r>
                  <a:rPr lang="ru-RU" dirty="0"/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en-US" dirty="0" smtClean="0"/>
                  <a:t>G</a:t>
                </a:r>
                <a:r>
                  <a:rPr lang="ru-RU" dirty="0" smtClean="0"/>
                  <a:t> </a:t>
                </a:r>
                <a:r>
                  <a:rPr lang="ru-RU" dirty="0"/>
                  <a:t>– грузоподъемность погрузочных, транспортных машин, т;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</a:t>
                </a:r>
                <a:r>
                  <a:rPr lang="en-US" dirty="0" smtClean="0"/>
                  <a:t>n</a:t>
                </a:r>
                <a:r>
                  <a:rPr lang="ru-RU" dirty="0" smtClean="0"/>
                  <a:t> </a:t>
                </a:r>
                <a:r>
                  <a:rPr lang="ru-RU" dirty="0"/>
                  <a:t>– число циклов погрузки (транспортирования) в минуту;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</a:t>
                </a:r>
                <a:r>
                  <a:rPr lang="en-US" dirty="0" smtClean="0"/>
                  <a:t>k</a:t>
                </a:r>
                <a:r>
                  <a:rPr lang="ru-RU" baseline="-25000" dirty="0"/>
                  <a:t>г</a:t>
                </a:r>
                <a:r>
                  <a:rPr lang="ru-RU" dirty="0"/>
                  <a:t> – коэффициент использования грузоподъемности погрузочных, транспортных машин;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/>
                  <a:t>или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т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=60</m:t>
                    </m:r>
                    <m:r>
                      <a:rPr lang="en-US" i="1">
                        <a:latin typeface="Cambria Math"/>
                      </a:rPr>
                      <m:t>𝑞𝑛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ru-RU" dirty="0"/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en-US" dirty="0" smtClean="0"/>
                  <a:t>q</a:t>
                </a:r>
                <a:r>
                  <a:rPr lang="ru-RU" dirty="0" smtClean="0"/>
                  <a:t> </a:t>
                </a:r>
                <a:r>
                  <a:rPr lang="ru-RU" dirty="0"/>
                  <a:t>– вместимость ковша, кузова, м³;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</a:t>
                </a:r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q</a:t>
                </a:r>
                <a:r>
                  <a:rPr lang="en-US" dirty="0" smtClean="0"/>
                  <a:t> </a:t>
                </a:r>
                <a:r>
                  <a:rPr lang="en-US" dirty="0"/>
                  <a:t>– коэффициент использования вместимости ковша.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88" y="332656"/>
                <a:ext cx="7778360" cy="5531066"/>
              </a:xfrm>
              <a:prstGeom prst="rect">
                <a:avLst/>
              </a:prstGeom>
              <a:blipFill rotWithShape="1">
                <a:blip r:embed="rId2"/>
                <a:stretch>
                  <a:fillRect l="-706" r="-7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5358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899592" y="449467"/>
                <a:ext cx="7560840" cy="5152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RU" dirty="0">
                    <a:solidFill>
                      <a:srgbClr val="FF0000"/>
                    </a:solidFill>
                  </a:rPr>
                  <a:t>Для машин непрерывного действия</a:t>
                </a:r>
                <a:r>
                  <a:rPr lang="ru-RU" dirty="0"/>
                  <a:t> (многоковшовых экскаваторов) часовая техническая производительность может быть определена по формуле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т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=60</m:t>
                    </m:r>
                    <m:r>
                      <a:rPr lang="en-US" i="1">
                        <a:latin typeface="Cambria Math"/>
                      </a:rPr>
                      <m:t>𝑞𝑍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р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ru-RU" dirty="0" smtClean="0"/>
                  <a:t>,</a:t>
                </a:r>
                <a:endParaRPr lang="ru-RU" dirty="0"/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en-US" dirty="0" smtClean="0"/>
                  <a:t>Z</a:t>
                </a:r>
                <a:r>
                  <a:rPr lang="ru-RU" dirty="0" smtClean="0"/>
                  <a:t> </a:t>
                </a:r>
                <a:r>
                  <a:rPr lang="ru-RU" dirty="0"/>
                  <a:t>– число ковшей на роторе, цепи,...;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</a:t>
                </a:r>
                <a:r>
                  <a:rPr lang="en-US" dirty="0" smtClean="0"/>
                  <a:t>n</a:t>
                </a:r>
                <a:r>
                  <a:rPr lang="ru-RU" baseline="-25000" dirty="0"/>
                  <a:t>р</a:t>
                </a:r>
                <a:r>
                  <a:rPr lang="ru-RU" dirty="0"/>
                  <a:t> – частота вращения ротора, цепи,... в минуту.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/>
                  <a:t>Также техническую производительность можно определить как произведение </a:t>
                </a:r>
                <a:r>
                  <a:rPr lang="ru-RU" dirty="0" err="1"/>
                  <a:t>П</a:t>
                </a:r>
                <a:r>
                  <a:rPr lang="ru-RU" baseline="-25000" dirty="0" err="1"/>
                  <a:t>к</a:t>
                </a:r>
                <a:r>
                  <a:rPr lang="ru-RU" baseline="-25000" dirty="0"/>
                  <a:t>-р</a:t>
                </a:r>
                <a:r>
                  <a:rPr lang="ru-RU" dirty="0"/>
                  <a:t> и рядя коэффициентов, учитывающих соответствующие потери: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т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к−р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∙…∙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ru-RU" dirty="0"/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dirty="0" smtClean="0"/>
                  <a:t>где</a:t>
                </a:r>
                <a:r>
                  <a:rPr lang="ru-RU" dirty="0" smtClean="0"/>
                  <a:t> </a:t>
                </a:r>
                <a:r>
                  <a:rPr lang="en-US" dirty="0" smtClean="0"/>
                  <a:t>k</a:t>
                </a:r>
                <a:r>
                  <a:rPr lang="en-US" baseline="-25000" dirty="0" smtClean="0"/>
                  <a:t>1…n</a:t>
                </a:r>
                <a:r>
                  <a:rPr lang="en-US" dirty="0" smtClean="0"/>
                  <a:t> </a:t>
                </a:r>
                <a:r>
                  <a:rPr lang="en-US" dirty="0"/>
                  <a:t>– коэффициенты (разрыхления грунта, наполнения ковша грунтом и т. д.).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49467"/>
                <a:ext cx="7560840" cy="5152949"/>
              </a:xfrm>
              <a:prstGeom prst="rect">
                <a:avLst/>
              </a:prstGeom>
              <a:blipFill rotWithShape="1">
                <a:blip r:embed="rId2"/>
                <a:stretch>
                  <a:fillRect l="-726" r="-6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618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899592" y="474345"/>
                <a:ext cx="7632848" cy="5078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RU" i="1" dirty="0">
                    <a:solidFill>
                      <a:srgbClr val="FF0000"/>
                    </a:solidFill>
                  </a:rPr>
                  <a:t>Эксплуатационная производительность</a:t>
                </a:r>
                <a:r>
                  <a:rPr lang="ru-RU" dirty="0"/>
                  <a:t> – производительность, учитывающая конструктивные свойства машины, технологические и организационные факторы (техническое обслуживание, перебазировка), условия строительства, параметры объекта, режим работы и др. Эта производительность используется для разработки проектов производства работ (ППР) и формирования оптимальных комплектов машин.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/>
                  <a:t>Сменная эксплуатационная производительность определяется выражением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э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Т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см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П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т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в</m:t>
                        </m:r>
                      </m:sub>
                    </m:sSub>
                  </m:oMath>
                </a14:m>
                <a:r>
                  <a:rPr lang="ru-RU" dirty="0"/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 Т</a:t>
                </a:r>
                <a:r>
                  <a:rPr lang="ru-RU" baseline="-25000" dirty="0" smtClean="0"/>
                  <a:t>см</a:t>
                </a:r>
                <a:r>
                  <a:rPr lang="ru-RU" dirty="0" smtClean="0"/>
                  <a:t> </a:t>
                </a:r>
                <a:r>
                  <a:rPr lang="ru-RU" dirty="0"/>
                  <a:t>– продолжительность рабочей смены, ч;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</a:t>
                </a:r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в</a:t>
                </a:r>
                <a:r>
                  <a:rPr lang="en-US" dirty="0" smtClean="0"/>
                  <a:t> </a:t>
                </a:r>
                <a:r>
                  <a:rPr lang="en-US" dirty="0"/>
                  <a:t>&lt; 1 – коэффициент использования машины в течение смены.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74345"/>
                <a:ext cx="7632848" cy="5078313"/>
              </a:xfrm>
              <a:prstGeom prst="rect">
                <a:avLst/>
              </a:prstGeom>
              <a:blipFill rotWithShape="1">
                <a:blip r:embed="rId2"/>
                <a:stretch>
                  <a:fillRect l="-719" r="-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43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611560" y="620688"/>
                <a:ext cx="7920880" cy="41126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RU" dirty="0"/>
                  <a:t>В самом общем случае </a:t>
                </a:r>
                <a:r>
                  <a:rPr lang="ru-RU" dirty="0" err="1"/>
                  <a:t>k</a:t>
                </a:r>
                <a:r>
                  <a:rPr lang="ru-RU" baseline="-25000" dirty="0" err="1"/>
                  <a:t>в</a:t>
                </a:r>
                <a:r>
                  <a:rPr lang="ru-RU" dirty="0"/>
                  <a:t> может быть выражен, как отношение рабочего времени к суммарным затратам времени: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в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р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п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пм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по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dirty="0"/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ru-RU" dirty="0" err="1" smtClean="0"/>
                  <a:t>t</a:t>
                </a:r>
                <a:r>
                  <a:rPr lang="ru-RU" baseline="-25000" dirty="0" err="1" smtClean="0"/>
                  <a:t>p</a:t>
                </a:r>
                <a:r>
                  <a:rPr lang="ru-RU" dirty="0" smtClean="0"/>
                  <a:t> </a:t>
                </a:r>
                <a:r>
                  <a:rPr lang="ru-RU" dirty="0"/>
                  <a:t>– чистое время работы машины;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</a:t>
                </a:r>
                <a:r>
                  <a:rPr lang="ru-RU" dirty="0" err="1" smtClean="0"/>
                  <a:t>t</a:t>
                </a:r>
                <a:r>
                  <a:rPr lang="ru-RU" baseline="-25000" dirty="0" err="1" smtClean="0"/>
                  <a:t>п</a:t>
                </a:r>
                <a:r>
                  <a:rPr lang="ru-RU" dirty="0" smtClean="0"/>
                  <a:t> </a:t>
                </a:r>
                <a:r>
                  <a:rPr lang="ru-RU" dirty="0"/>
                  <a:t>– продолжительность всех перерывов (организованных, технологических, конструктивно-технологических и метеорологических);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</a:t>
                </a:r>
                <a:r>
                  <a:rPr lang="ru-RU" dirty="0" err="1" smtClean="0"/>
                  <a:t>t</a:t>
                </a:r>
                <a:r>
                  <a:rPr lang="ru-RU" baseline="-25000" dirty="0" err="1" smtClean="0"/>
                  <a:t>пм</a:t>
                </a:r>
                <a:r>
                  <a:rPr lang="ru-RU" dirty="0" smtClean="0"/>
                  <a:t> </a:t>
                </a:r>
                <a:r>
                  <a:rPr lang="ru-RU" dirty="0"/>
                  <a:t>– продолжительность холостых переездов машины;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</a:t>
                </a:r>
                <a:r>
                  <a:rPr lang="en-US" dirty="0" err="1" smtClean="0"/>
                  <a:t>t</a:t>
                </a:r>
                <a:r>
                  <a:rPr lang="en-US" baseline="-25000" dirty="0" err="1" smtClean="0"/>
                  <a:t>по</a:t>
                </a:r>
                <a:r>
                  <a:rPr lang="en-US" dirty="0"/>
                  <a:t>– затраты времени на подготовительные операции.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20688"/>
                <a:ext cx="7920880" cy="4112601"/>
              </a:xfrm>
              <a:prstGeom prst="rect">
                <a:avLst/>
              </a:prstGeom>
              <a:blipFill rotWithShape="1">
                <a:blip r:embed="rId2"/>
                <a:stretch>
                  <a:fillRect l="-615" r="-615" b="-1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871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55576" y="598418"/>
                <a:ext cx="7776864" cy="5121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RU" i="1" dirty="0">
                    <a:solidFill>
                      <a:srgbClr val="FF0000"/>
                    </a:solidFill>
                  </a:rPr>
                  <a:t>Приведенные затраты</a:t>
                </a:r>
                <a:r>
                  <a:rPr lang="ru-RU" dirty="0"/>
                  <a:t> – это затраты, которые учитывают одновременно себестоимость механизированных работ и капитальные вложения в средства механизации: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о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С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о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Е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н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∙К∙</m:t>
                    </m:r>
                    <m:f>
                      <m:fPr>
                        <m:type m:val="lin"/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Т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Т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г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dirty="0"/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ru-RU" dirty="0" smtClean="0"/>
                  <a:t>С</a:t>
                </a:r>
                <a:r>
                  <a:rPr lang="ru-RU" baseline="-25000" dirty="0" smtClean="0"/>
                  <a:t>о</a:t>
                </a:r>
                <a:r>
                  <a:rPr lang="ru-RU" dirty="0" smtClean="0"/>
                  <a:t> </a:t>
                </a:r>
                <a:r>
                  <a:rPr lang="ru-RU" dirty="0"/>
                  <a:t>– себестоимость механизированных работ, выполняемых на конкретном объекте строительства, руб.;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 </a:t>
                </a:r>
                <a:r>
                  <a:rPr lang="ru-RU" dirty="0" err="1" smtClean="0"/>
                  <a:t>Е</a:t>
                </a:r>
                <a:r>
                  <a:rPr lang="ru-RU" baseline="-25000" dirty="0" err="1" smtClean="0"/>
                  <a:t>н</a:t>
                </a:r>
                <a:r>
                  <a:rPr lang="ru-RU" dirty="0" smtClean="0"/>
                  <a:t> </a:t>
                </a:r>
                <a:r>
                  <a:rPr lang="ru-RU" dirty="0"/>
                  <a:t>– нормативный коэффициент эффективности капитальных вложений, </a:t>
                </a:r>
                <a:r>
                  <a:rPr lang="ru-RU" dirty="0" err="1"/>
                  <a:t>Е</a:t>
                </a:r>
                <a:r>
                  <a:rPr lang="ru-RU" baseline="-25000" dirty="0" err="1"/>
                  <a:t>н</a:t>
                </a:r>
                <a:r>
                  <a:rPr lang="ru-RU" dirty="0"/>
                  <a:t>=0,15;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 К </a:t>
                </a:r>
                <a:r>
                  <a:rPr lang="ru-RU" dirty="0"/>
                  <a:t>– капитальные вложения в средства механизации, руб.;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 Т</a:t>
                </a:r>
                <a:r>
                  <a:rPr lang="ru-RU" baseline="-25000" dirty="0" smtClean="0"/>
                  <a:t>о</a:t>
                </a:r>
                <a:r>
                  <a:rPr lang="ru-RU" dirty="0" smtClean="0"/>
                  <a:t> </a:t>
                </a:r>
                <a:r>
                  <a:rPr lang="ru-RU" dirty="0"/>
                  <a:t>– время работы машины на объекте, ч.;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 </a:t>
                </a:r>
                <a:r>
                  <a:rPr lang="en-US" dirty="0" err="1" smtClean="0"/>
                  <a:t>Т</a:t>
                </a:r>
                <a:r>
                  <a:rPr lang="en-US" baseline="-25000" dirty="0" err="1" smtClean="0"/>
                  <a:t>г</a:t>
                </a:r>
                <a:r>
                  <a:rPr lang="en-US" dirty="0" smtClean="0"/>
                  <a:t> </a:t>
                </a:r>
                <a:r>
                  <a:rPr lang="en-US" dirty="0"/>
                  <a:t>– время работы машины (комплекта машин) в течение </a:t>
                </a:r>
                <a:r>
                  <a:rPr lang="en-US" dirty="0" err="1"/>
                  <a:t>года</a:t>
                </a:r>
                <a:r>
                  <a:rPr lang="en-US" dirty="0"/>
                  <a:t>, </a:t>
                </a:r>
                <a:r>
                  <a:rPr lang="en-US" dirty="0" err="1"/>
                  <a:t>маш</a:t>
                </a:r>
                <a:r>
                  <a:rPr lang="en-US" dirty="0"/>
                  <a:t>.-ч.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98418"/>
                <a:ext cx="7776864" cy="5121595"/>
              </a:xfrm>
              <a:prstGeom prst="rect">
                <a:avLst/>
              </a:prstGeom>
              <a:blipFill rotWithShape="1">
                <a:blip r:embed="rId2"/>
                <a:stretch>
                  <a:fillRect l="-705" r="-6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344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971600" y="260648"/>
                <a:ext cx="7632848" cy="5790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ru-RU" i="1" dirty="0">
                    <a:solidFill>
                      <a:srgbClr val="FF0000"/>
                    </a:solidFill>
                  </a:rPr>
                  <a:t>Себестоимость</a:t>
                </a:r>
                <a:r>
                  <a:rPr lang="ru-RU" dirty="0"/>
                  <a:t> механизированных работ, выполняемых на конкретном объекте строительства: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С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о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н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∙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/>
                            </a:rPr>
                            <m:t>𝑖</m:t>
                          </m:r>
                          <m:r>
                            <a:rPr lang="ru-RU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С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м−ч</m:t>
                              </m:r>
                            </m:sub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r>
                            <a:rPr lang="ru-RU" i="1">
                              <a:latin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Т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о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н</m:t>
                              </m:r>
                            </m:sub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"</m:t>
                              </m:r>
                            </m:sup>
                          </m:sSubSup>
                          <m:r>
                            <a:rPr lang="ru-RU" i="1">
                              <a:latin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з.п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en-US" dirty="0" smtClean="0"/>
                  <a:t>k</a:t>
                </a:r>
                <a:r>
                  <a:rPr lang="ru-RU" dirty="0"/>
                  <a:t>ʹ</a:t>
                </a:r>
                <a:r>
                  <a:rPr lang="ru-RU" baseline="-25000" dirty="0"/>
                  <a:t>н</a:t>
                </a:r>
                <a:r>
                  <a:rPr lang="ru-RU" dirty="0"/>
                  <a:t> – коэффициент накладных расходов на затраты по эксплуатации строительных машин;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 С</a:t>
                </a:r>
                <a:r>
                  <a:rPr lang="en-US" baseline="30000" dirty="0" err="1"/>
                  <a:t>i</a:t>
                </a:r>
                <a:r>
                  <a:rPr lang="ru-RU" baseline="-25000" dirty="0"/>
                  <a:t>м-ч</a:t>
                </a:r>
                <a:r>
                  <a:rPr lang="ru-RU" dirty="0"/>
                  <a:t> – себестоимость 1 маш.-ч работы </a:t>
                </a:r>
                <a:r>
                  <a:rPr lang="en-US" dirty="0" err="1"/>
                  <a:t>i</a:t>
                </a:r>
                <a:r>
                  <a:rPr lang="ru-RU" dirty="0"/>
                  <a:t>-й машины комплекта, руб./ч;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 </a:t>
                </a:r>
                <a:r>
                  <a:rPr lang="en-US" dirty="0" smtClean="0"/>
                  <a:t>k</a:t>
                </a:r>
                <a:r>
                  <a:rPr lang="ru-RU" dirty="0"/>
                  <a:t>ʺ</a:t>
                </a:r>
                <a:r>
                  <a:rPr lang="ru-RU" baseline="-25000" dirty="0"/>
                  <a:t>н</a:t>
                </a:r>
                <a:r>
                  <a:rPr lang="ru-RU" dirty="0"/>
                  <a:t> – коэффициент накладных расходов на заработную плату;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ru-RU" dirty="0" smtClean="0"/>
                  <a:t>        </a:t>
                </a:r>
                <a:r>
                  <a:rPr lang="en-US" dirty="0" err="1" smtClean="0"/>
                  <a:t>S</a:t>
                </a:r>
                <a:r>
                  <a:rPr lang="en-US" baseline="-25000" dirty="0" err="1" smtClean="0"/>
                  <a:t>з.п</a:t>
                </a:r>
                <a:r>
                  <a:rPr lang="en-US" dirty="0" smtClean="0"/>
                  <a:t> </a:t>
                </a:r>
                <a:r>
                  <a:rPr lang="en-US" dirty="0"/>
                  <a:t>– заработная плата рабочих, участвующих в технологическом процессе, кроме рабочих, занятых непосредственно эксплуатацией машин, заработная плата которых учитывается в себестоимости машино-</a:t>
                </a:r>
                <a:r>
                  <a:rPr lang="en-US" dirty="0" err="1"/>
                  <a:t>часа</a:t>
                </a:r>
                <a:r>
                  <a:rPr lang="en-US" dirty="0"/>
                  <a:t>, руб.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60648"/>
                <a:ext cx="7632848" cy="5790944"/>
              </a:xfrm>
              <a:prstGeom prst="rect">
                <a:avLst/>
              </a:prstGeom>
              <a:blipFill rotWithShape="1">
                <a:blip r:embed="rId2"/>
                <a:stretch>
                  <a:fillRect l="-639" r="-7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25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13456" y="43602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cap="all" dirty="0"/>
              <a:t>Основные принципы классификации строительных машин</a:t>
            </a:r>
            <a:endParaRPr lang="ru-RU" cap="all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75717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Укрупненные группы машин по технологическому назначению</a:t>
            </a:r>
            <a:r>
              <a:rPr lang="ru-RU" sz="1200" b="1" dirty="0" smtClean="0"/>
              <a:t>: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1. </a:t>
            </a:r>
            <a:r>
              <a:rPr lang="ru-RU" sz="1200" dirty="0">
                <a:solidFill>
                  <a:srgbClr val="FF0000"/>
                </a:solidFill>
              </a:rPr>
              <a:t>транспортирующие машины</a:t>
            </a:r>
            <a:r>
              <a:rPr lang="ru-RU" sz="1200" dirty="0"/>
              <a:t> – тракторы, тягачи, автомобили, прицепы и др.;</a:t>
            </a:r>
          </a:p>
          <a:p>
            <a:pPr algn="just"/>
            <a:r>
              <a:rPr lang="ru-RU" sz="1200" dirty="0"/>
              <a:t>2. </a:t>
            </a:r>
            <a:r>
              <a:rPr lang="ru-RU" sz="1200" dirty="0">
                <a:solidFill>
                  <a:srgbClr val="FF0000"/>
                </a:solidFill>
              </a:rPr>
              <a:t>грузоподъемные машины и механизмы</a:t>
            </a:r>
            <a:r>
              <a:rPr lang="ru-RU" sz="1200" dirty="0"/>
              <a:t> – домкраты, лебедки, подъемники, грузоподъемные краны;</a:t>
            </a:r>
          </a:p>
          <a:p>
            <a:pPr algn="just"/>
            <a:r>
              <a:rPr lang="ru-RU" sz="1200" dirty="0"/>
              <a:t>3. </a:t>
            </a:r>
            <a:r>
              <a:rPr lang="ru-RU" sz="1200" dirty="0">
                <a:solidFill>
                  <a:srgbClr val="FF0000"/>
                </a:solidFill>
              </a:rPr>
              <a:t>машины непрерывного транспорта</a:t>
            </a:r>
            <a:r>
              <a:rPr lang="ru-RU" sz="1200" dirty="0"/>
              <a:t> – конвейеры, элеваторы, пневматический и гидравлический транспорт;</a:t>
            </a:r>
          </a:p>
          <a:p>
            <a:pPr algn="just"/>
            <a:r>
              <a:rPr lang="ru-RU" sz="1200" dirty="0"/>
              <a:t>4. </a:t>
            </a:r>
            <a:r>
              <a:rPr lang="ru-RU" sz="1200" dirty="0">
                <a:solidFill>
                  <a:srgbClr val="FF0000"/>
                </a:solidFill>
              </a:rPr>
              <a:t>погрузо-разгрузочные машины</a:t>
            </a:r>
            <a:r>
              <a:rPr lang="ru-RU" sz="1200" dirty="0"/>
              <a:t>;</a:t>
            </a:r>
          </a:p>
          <a:p>
            <a:pPr algn="just"/>
            <a:r>
              <a:rPr lang="ru-RU" sz="1200" dirty="0"/>
              <a:t>5. </a:t>
            </a:r>
            <a:r>
              <a:rPr lang="ru-RU" sz="1200" dirty="0">
                <a:solidFill>
                  <a:srgbClr val="FF0000"/>
                </a:solidFill>
              </a:rPr>
              <a:t>машины для подготовительных работ</a:t>
            </a:r>
            <a:r>
              <a:rPr lang="ru-RU" sz="1200" dirty="0"/>
              <a:t> – древовалы, корчеватели, кусторезы, рыхлители и др.;</a:t>
            </a:r>
          </a:p>
          <a:p>
            <a:pPr algn="just"/>
            <a:r>
              <a:rPr lang="ru-RU" sz="1200" dirty="0"/>
              <a:t>6. </a:t>
            </a:r>
            <a:r>
              <a:rPr lang="ru-RU" sz="1200" dirty="0">
                <a:solidFill>
                  <a:srgbClr val="FF0000"/>
                </a:solidFill>
              </a:rPr>
              <a:t>машины для земляных работ</a:t>
            </a:r>
            <a:r>
              <a:rPr lang="ru-RU" sz="1200" dirty="0"/>
              <a:t> – бульдозеры, скреперы, грейдеры-элеваторы, автогрейдеры, одноковшовые и многоковшовые экскаваторы, машины для гидромеханизации, для уплотнения грунтовых оснований, для бестраншейной прокладки коммуникаций и проходки тоннелей, оборудование для водоотлива и водопонижения;</a:t>
            </a:r>
          </a:p>
          <a:p>
            <a:pPr algn="just"/>
            <a:r>
              <a:rPr lang="ru-RU" sz="1200" dirty="0"/>
              <a:t>7. </a:t>
            </a:r>
            <a:r>
              <a:rPr lang="ru-RU" sz="1200" dirty="0">
                <a:solidFill>
                  <a:srgbClr val="FF0000"/>
                </a:solidFill>
              </a:rPr>
              <a:t>машины для свайных работ</a:t>
            </a:r>
            <a:r>
              <a:rPr lang="ru-RU" sz="1200" dirty="0"/>
              <a:t> – свайные молоты, вибропогружатели, копры, шпунтовыдергиватели, машины для срезки голов свай и машины для изготовления буронабивных свай;</a:t>
            </a:r>
          </a:p>
          <a:p>
            <a:pPr algn="just"/>
            <a:r>
              <a:rPr lang="ru-RU" sz="1200" dirty="0"/>
              <a:t>8. </a:t>
            </a:r>
            <a:r>
              <a:rPr lang="ru-RU" sz="1200" dirty="0">
                <a:solidFill>
                  <a:srgbClr val="FF0000"/>
                </a:solidFill>
              </a:rPr>
              <a:t>машины и оборудование для добычи и переработки каменных материалов</a:t>
            </a:r>
            <a:r>
              <a:rPr lang="ru-RU" sz="1200" dirty="0"/>
              <a:t> – для буровых работ, дробилки и мельницы, сортировочные, моечные и обогатительные машины;</a:t>
            </a:r>
          </a:p>
          <a:p>
            <a:pPr algn="just"/>
            <a:r>
              <a:rPr lang="ru-RU" sz="1200" dirty="0"/>
              <a:t>9. </a:t>
            </a:r>
            <a:r>
              <a:rPr lang="ru-RU" sz="1200" dirty="0">
                <a:solidFill>
                  <a:srgbClr val="FF0000"/>
                </a:solidFill>
              </a:rPr>
              <a:t>машины и оборудование для приготовления бетонных смесей, растворов, асфальтобетонных смесей и их транспортирования</a:t>
            </a:r>
            <a:r>
              <a:rPr lang="ru-RU" sz="1200" dirty="0"/>
              <a:t>;</a:t>
            </a:r>
          </a:p>
          <a:p>
            <a:pPr algn="just"/>
            <a:r>
              <a:rPr lang="ru-RU" sz="1200" dirty="0"/>
              <a:t>10. </a:t>
            </a:r>
            <a:r>
              <a:rPr lang="ru-RU" sz="1200" dirty="0">
                <a:solidFill>
                  <a:srgbClr val="FF0000"/>
                </a:solidFill>
              </a:rPr>
              <a:t>машины и оборудование для изготовления арматурных изделий для железобетонных конструкций</a:t>
            </a:r>
            <a:r>
              <a:rPr lang="ru-RU" sz="1200" dirty="0"/>
              <a:t>;</a:t>
            </a:r>
          </a:p>
          <a:p>
            <a:pPr algn="just"/>
            <a:r>
              <a:rPr lang="ru-RU" sz="1200" dirty="0"/>
              <a:t>11. </a:t>
            </a:r>
            <a:r>
              <a:rPr lang="ru-RU" sz="1200" dirty="0">
                <a:solidFill>
                  <a:srgbClr val="FF0000"/>
                </a:solidFill>
              </a:rPr>
              <a:t>машины и оборудование для изготовления сборных и монолитных железобетонных конструкций и отделки их поверхностей</a:t>
            </a:r>
            <a:r>
              <a:rPr lang="ru-RU" sz="1200" dirty="0"/>
              <a:t>;</a:t>
            </a:r>
          </a:p>
          <a:p>
            <a:pPr algn="just"/>
            <a:r>
              <a:rPr lang="ru-RU" sz="1200" dirty="0"/>
              <a:t>12. </a:t>
            </a:r>
            <a:r>
              <a:rPr lang="ru-RU" sz="1200" dirty="0">
                <a:solidFill>
                  <a:srgbClr val="FF0000"/>
                </a:solidFill>
              </a:rPr>
              <a:t>машины для постройки стабилизированных оснований, а также асфальтобетонных и цементобетонных покрытий</a:t>
            </a:r>
            <a:r>
              <a:rPr lang="ru-RU" sz="1200" dirty="0"/>
              <a:t>;</a:t>
            </a:r>
          </a:p>
          <a:p>
            <a:pPr algn="just"/>
            <a:r>
              <a:rPr lang="ru-RU" sz="1200" dirty="0"/>
              <a:t>13. </a:t>
            </a:r>
            <a:r>
              <a:rPr lang="ru-RU" sz="1200" dirty="0">
                <a:solidFill>
                  <a:srgbClr val="FF0000"/>
                </a:solidFill>
              </a:rPr>
              <a:t>машины для содержания и ремонта дорог</a:t>
            </a:r>
            <a:r>
              <a:rPr lang="ru-RU" sz="1200" dirty="0"/>
              <a:t>: уборочные и поливомоечные машины, машины для очистки дорог от снега и наледи, ремонтеры;</a:t>
            </a:r>
          </a:p>
          <a:p>
            <a:pPr algn="just"/>
            <a:r>
              <a:rPr lang="en-US" sz="1200" dirty="0"/>
              <a:t>14. </a:t>
            </a:r>
            <a:r>
              <a:rPr lang="en-US" sz="1200" dirty="0">
                <a:solidFill>
                  <a:srgbClr val="FF0000"/>
                </a:solidFill>
              </a:rPr>
              <a:t>отделочные машины и механизированный инструмент</a:t>
            </a:r>
            <a:r>
              <a:rPr lang="en-US" sz="1200" dirty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44718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62068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По режиму работы</a:t>
            </a:r>
            <a:r>
              <a:rPr lang="en-US" dirty="0"/>
              <a:t> (принципу действия) различают машины периодического (цикличного) действия, и машины непрерывного действия, выдающие или транспортирующие продукцию непрерывным </a:t>
            </a:r>
            <a:r>
              <a:rPr lang="en-US" dirty="0" smtClean="0"/>
              <a:t>потоком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5" y="1772816"/>
            <a:ext cx="7699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По степени подвижности</a:t>
            </a:r>
            <a:r>
              <a:rPr lang="en-US" dirty="0"/>
              <a:t> машины делятся на переносные, стационарные и передвижные (в том числе в кузове </a:t>
            </a:r>
            <a:r>
              <a:rPr lang="en-US" dirty="0" smtClean="0"/>
              <a:t>автотранспорта</a:t>
            </a:r>
            <a:r>
              <a:rPr lang="ru-RU" dirty="0" smtClean="0"/>
              <a:t>)</a:t>
            </a:r>
            <a:r>
              <a:rPr lang="en-US" dirty="0" smtClean="0"/>
              <a:t>, </a:t>
            </a:r>
            <a:r>
              <a:rPr lang="en-US" dirty="0"/>
              <a:t>а также прицепные и полуприцепные к грузовым автомобилям, тракторам, тягачам и </a:t>
            </a:r>
            <a:r>
              <a:rPr lang="en-US" dirty="0" smtClean="0"/>
              <a:t>самоходные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996952"/>
            <a:ext cx="7704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По типу силовой установки</a:t>
            </a:r>
            <a:r>
              <a:rPr lang="en-US" dirty="0"/>
              <a:t> машины могут иметь электрические двигатели, двигатели внутреннего сгорания или комбинированный привод с использованием электрических, гидравлических и пневматических </a:t>
            </a:r>
            <a:r>
              <a:rPr lang="en-US" dirty="0" smtClean="0"/>
              <a:t>двигателей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5840" y="4197281"/>
            <a:ext cx="7704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По количеству двигателей</a:t>
            </a:r>
            <a:r>
              <a:rPr lang="en-US" dirty="0"/>
              <a:t> различают одномоторные </a:t>
            </a:r>
            <a:r>
              <a:rPr lang="en-US" dirty="0" smtClean="0"/>
              <a:t>и </a:t>
            </a:r>
            <a:r>
              <a:rPr lang="en-US" dirty="0"/>
              <a:t>многомоторные </a:t>
            </a:r>
            <a:r>
              <a:rPr lang="en-US" dirty="0" smtClean="0"/>
              <a:t>машины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5840" y="4849067"/>
            <a:ext cx="7688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По способу передачи движения</a:t>
            </a:r>
            <a:r>
              <a:rPr lang="en-US" dirty="0"/>
              <a:t> машины могут иметь трансмиссии: механические, гидравлические (гидропривод), пневматические (пневмопривод), электрические или комбинированные.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99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871972" y="85711"/>
            <a:ext cx="7704856" cy="59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2000" dirty="0"/>
              <a:t>Эффективность использования машин определяется временем, в течение которого машина выполняет работу при номинальных режимах нагрузки. Чем больше это время, тем лучше используется машина и выше качество ее эксплуатации. Оценка качества использования машины производится сравнением фактического времени, отработанного машиной, с расчетной нормой времени, определить которую можно, проведя расчет годового режима работы машины. Важно не только установить факт выполнения или невыполнения расчетного годового режима работы машины, но и наметить мероприятия по улучшению ее использования.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16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692696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По степени универсальности</a:t>
            </a:r>
            <a:r>
              <a:rPr lang="en-US" dirty="0"/>
              <a:t> машины подразделяют на универсальные многоцелевого назначения, снабженные различными видами быстросъемных рабочих органов, приспособлений и оборудования для выполнения разнообразных технологических процессов (строительные одноковшовые экскаваторы, погрузчики) и специализированные, имеющие один вид рабочего оборудования и предназначенные для выполнения только одного технологического процесса (дробильные машины, бетононасосы</a:t>
            </a:r>
            <a:r>
              <a:rPr lang="en-US" dirty="0" smtClean="0"/>
              <a:t>)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009959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По степени автоматизации</a:t>
            </a:r>
            <a:r>
              <a:rPr lang="en-US" dirty="0"/>
              <a:t> различают машины с механизированным управлением, с автоматизированным управлением и контролем на базе микропроцессорной техники, с автоматизированным управлением на расстоянии, с автоматическим управлением на базе микропроцессоров и миниЭВМ, строительные манипуляторы и роботы, а также роботизированные машины и комплексы.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015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26" name="Picture 2" descr="C:\Users\KaluginAV\Downloads\СХЕМА JPE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1718" r="1613" b="1684"/>
          <a:stretch/>
        </p:blipFill>
        <p:spPr bwMode="auto">
          <a:xfrm>
            <a:off x="251520" y="116632"/>
            <a:ext cx="8496944" cy="620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45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15711" r="11908" b="7721"/>
          <a:stretch/>
        </p:blipFill>
        <p:spPr bwMode="auto">
          <a:xfrm>
            <a:off x="267653" y="957496"/>
            <a:ext cx="8608695" cy="5014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4864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20019" y="26064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/>
              <a:t>Землеройные машины (экскаваторы)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058252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 smtClean="0"/>
              <a:t>Циклического действия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063769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 smtClean="0"/>
              <a:t>непрерывного действия</a:t>
            </a:r>
            <a:endParaRPr lang="ru-RU" sz="1200" dirty="0"/>
          </a:p>
        </p:txBody>
      </p:sp>
      <p:pic>
        <p:nvPicPr>
          <p:cNvPr id="2050" name="Picture 2" descr="T:\Картинки\ЭО пневм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6" y="1556792"/>
            <a:ext cx="1541305" cy="12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exII\Desktop\5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46" y="1556792"/>
            <a:ext cx="172819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:\Картинки\Планировщик на автомобил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6916"/>
            <a:ext cx="1773678" cy="10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:\Картинки\Планировщик гусениц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01" y="4450804"/>
            <a:ext cx="2234544" cy="9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:\Картинки\Экскаватор погрузчи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56965"/>
            <a:ext cx="1855594" cy="9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LexII\Desktop\1cc2a521e30c1eb3df6015c8daa69cc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44233"/>
            <a:ext cx="1440160" cy="12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LexII\Desktop\7819RTX250ApprovedCOB_F-600x6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44233"/>
            <a:ext cx="2146475" cy="1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LexII\Desktop\slide-4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8995"/>
          <a:stretch/>
        </p:blipFill>
        <p:spPr bwMode="auto">
          <a:xfrm>
            <a:off x="5076055" y="3207656"/>
            <a:ext cx="3821463" cy="23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815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20019" y="26064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/>
              <a:t>Землеройно-транспортные машины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64015" y="968647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бульдозеры</a:t>
            </a:r>
            <a:endParaRPr lang="ru-RU" sz="1200" cap="all" dirty="0"/>
          </a:p>
        </p:txBody>
      </p:sp>
      <p:pic>
        <p:nvPicPr>
          <p:cNvPr id="3074" name="Picture 2" descr="T:\Картинки\Шев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9" t="15225" b="5901"/>
          <a:stretch/>
        </p:blipFill>
        <p:spPr bwMode="auto">
          <a:xfrm>
            <a:off x="256943" y="1412777"/>
            <a:ext cx="1566043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xII\Desktop\8d7f6aa7b5ada3da13f229b8a62d1f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23960" r="25492" b="21260"/>
          <a:stretch/>
        </p:blipFill>
        <p:spPr bwMode="auto">
          <a:xfrm>
            <a:off x="2064115" y="1412777"/>
            <a:ext cx="1527675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9964" y="2636912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скреперы</a:t>
            </a:r>
            <a:endParaRPr lang="ru-RU" sz="1200" cap="all" dirty="0"/>
          </a:p>
        </p:txBody>
      </p:sp>
      <p:pic>
        <p:nvPicPr>
          <p:cNvPr id="3076" name="Picture 4" descr="T:\Картинки\Самоходный скрепер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6582" r="2381" b="10000"/>
          <a:stretch/>
        </p:blipFill>
        <p:spPr bwMode="auto">
          <a:xfrm>
            <a:off x="340590" y="2927412"/>
            <a:ext cx="3282617" cy="13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xII\Desktop\skreper-v-rabot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r="1809" b="22635"/>
          <a:stretch/>
        </p:blipFill>
        <p:spPr bwMode="auto">
          <a:xfrm>
            <a:off x="340590" y="4509120"/>
            <a:ext cx="3240066" cy="15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37819" y="975541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грейдеры</a:t>
            </a:r>
            <a:endParaRPr lang="ru-RU" sz="1200" cap="all" dirty="0"/>
          </a:p>
        </p:txBody>
      </p:sp>
      <p:pic>
        <p:nvPicPr>
          <p:cNvPr id="3078" name="Picture 6" descr="C:\Users\LexII\Desktop\arendaAvtogreideraCat120m@2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22131" r="3114" b="17972"/>
          <a:stretch/>
        </p:blipFill>
        <p:spPr bwMode="auto">
          <a:xfrm>
            <a:off x="3707904" y="1412777"/>
            <a:ext cx="2330015" cy="9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LexII\Desktop\IMG_20191121_11362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33953" r="1430" b="33023"/>
          <a:stretch/>
        </p:blipFill>
        <p:spPr bwMode="auto">
          <a:xfrm>
            <a:off x="6105804" y="1412776"/>
            <a:ext cx="2837047" cy="9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LexII\Desktop\image_1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19" y="2927412"/>
            <a:ext cx="2154529" cy="11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92080" y="2636911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Грейдер-элеватор</a:t>
            </a:r>
            <a:endParaRPr lang="ru-RU" sz="1200" cap="all" dirty="0"/>
          </a:p>
        </p:txBody>
      </p:sp>
      <p:pic>
        <p:nvPicPr>
          <p:cNvPr id="3081" name="Picture 9" descr="C:\Users\LexII\Desktop\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51" y="4636197"/>
            <a:ext cx="3434747" cy="15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353049" y="4174532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Землеройно-фрезерная машина</a:t>
            </a:r>
            <a:endParaRPr lang="ru-RU" sz="1200" cap="all" dirty="0"/>
          </a:p>
        </p:txBody>
      </p:sp>
    </p:spTree>
    <p:extLst>
      <p:ext uri="{BB962C8B-B14F-4D97-AF65-F5344CB8AC3E}">
        <p14:creationId xmlns:p14="http://schemas.microsoft.com/office/powerpoint/2010/main" val="1544225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20019" y="26064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/>
              <a:t>Машины для </a:t>
            </a:r>
            <a:r>
              <a:rPr lang="ru-RU" b="1" cap="all" dirty="0" smtClean="0"/>
              <a:t>разрыхления грунта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233217"/>
            <a:ext cx="24966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Пассивного действия</a:t>
            </a:r>
            <a:endParaRPr lang="ru-RU" sz="1200" cap="all" dirty="0"/>
          </a:p>
        </p:txBody>
      </p:sp>
      <p:pic>
        <p:nvPicPr>
          <p:cNvPr id="4098" name="Picture 2" descr="C:\Users\LexII\Desktop\d16356343a1b8c2c66b4460cf4e999a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r="3572" b="12852"/>
          <a:stretch/>
        </p:blipFill>
        <p:spPr bwMode="auto">
          <a:xfrm>
            <a:off x="409664" y="1772817"/>
            <a:ext cx="1985580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xII\Desktop\DSCN32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7833" b="1"/>
          <a:stretch/>
        </p:blipFill>
        <p:spPr bwMode="auto">
          <a:xfrm>
            <a:off x="2454581" y="1772816"/>
            <a:ext cx="149944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1089685"/>
            <a:ext cx="24966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ударного действия</a:t>
            </a:r>
            <a:endParaRPr lang="ru-RU" sz="1200" cap="all" dirty="0"/>
          </a:p>
        </p:txBody>
      </p:sp>
      <p:pic>
        <p:nvPicPr>
          <p:cNvPr id="4100" name="Picture 4" descr="C:\Users\LexII\Desktop\Gambar-15-Breaker-Hammer-Bucket-m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39288"/>
            <a:ext cx="2965381" cy="14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15776" r="36248" b="31295"/>
          <a:stretch/>
        </p:blipFill>
        <p:spPr bwMode="auto">
          <a:xfrm>
            <a:off x="542171" y="3875856"/>
            <a:ext cx="3177422" cy="190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82546" y="3506524"/>
            <a:ext cx="24966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активного действия</a:t>
            </a:r>
            <a:endParaRPr lang="ru-RU" sz="1200" cap="all" dirty="0"/>
          </a:p>
        </p:txBody>
      </p:sp>
      <p:pic>
        <p:nvPicPr>
          <p:cNvPr id="4102" name="Picture 6" descr="C:\Users\LexII\Desktop\155568_9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7"/>
          <a:stretch/>
        </p:blipFill>
        <p:spPr bwMode="auto">
          <a:xfrm>
            <a:off x="4404211" y="1439288"/>
            <a:ext cx="1103893" cy="190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76056" y="3645024"/>
            <a:ext cx="2496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комбинированного действия</a:t>
            </a:r>
            <a:endParaRPr lang="ru-RU" sz="1200" cap="all" dirty="0"/>
          </a:p>
        </p:txBody>
      </p:sp>
      <p:pic>
        <p:nvPicPr>
          <p:cNvPr id="4103" name="Picture 7" descr="C:\Users\LexII\Desktop\00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30690" r="5709" b="9968"/>
          <a:stretch/>
        </p:blipFill>
        <p:spPr bwMode="auto">
          <a:xfrm>
            <a:off x="4604395" y="4221088"/>
            <a:ext cx="361944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65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20019" y="26064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/>
              <a:t>Машины для </a:t>
            </a:r>
            <a:r>
              <a:rPr lang="ru-RU" b="1" cap="all" dirty="0" smtClean="0"/>
              <a:t>уплотнения грунта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058252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 smtClean="0"/>
              <a:t>динамического действия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1055221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 smtClean="0"/>
              <a:t>статического действия</a:t>
            </a:r>
            <a:endParaRPr lang="ru-RU" sz="1200" dirty="0"/>
          </a:p>
        </p:txBody>
      </p:sp>
      <p:pic>
        <p:nvPicPr>
          <p:cNvPr id="5122" name="Picture 2" descr="C:\Users\LexII\Desktop\e0021f7c-c426-4a1f-b635-4cb71d56fb0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98788"/>
            <a:ext cx="1455118" cy="14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xII\Desktop\620179795_w640_h640_katok-dorozhnyj-samohodny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1" y="3429000"/>
            <a:ext cx="1657405" cy="14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0095" r="46428" b="30319"/>
          <a:stretch/>
        </p:blipFill>
        <p:spPr bwMode="auto">
          <a:xfrm>
            <a:off x="584994" y="1556792"/>
            <a:ext cx="3117404" cy="162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LexII\Desktop\2019_04_23_20_14_52_255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31888"/>
            <a:ext cx="2038351" cy="1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LexII\Desktop\Kat_gr_p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1" b="17736"/>
          <a:stretch/>
        </p:blipFill>
        <p:spPr bwMode="auto">
          <a:xfrm>
            <a:off x="6444208" y="1768513"/>
            <a:ext cx="2339355" cy="9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LexII\Desktop\1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6590" b="3302"/>
          <a:stretch/>
        </p:blipFill>
        <p:spPr bwMode="auto">
          <a:xfrm>
            <a:off x="4211960" y="3175451"/>
            <a:ext cx="1738241" cy="12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LexII\Desktop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653136"/>
            <a:ext cx="1806802" cy="135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LexII\Desktop\3273c0068469551942f46a7ebb0562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11" y="2968775"/>
            <a:ext cx="2315143" cy="115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85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20019" y="26064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/>
              <a:t>Машины для земляных </a:t>
            </a:r>
            <a:r>
              <a:rPr lang="ru-RU" b="1" cap="all" dirty="0" smtClean="0"/>
              <a:t>работ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764704"/>
            <a:ext cx="7560840" cy="544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Грунты разрабатываются тремя основными способами: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1) </a:t>
            </a:r>
            <a:r>
              <a:rPr lang="ru-RU" i="1" dirty="0">
                <a:solidFill>
                  <a:srgbClr val="FF0000"/>
                </a:solidFill>
              </a:rPr>
              <a:t>механическим</a:t>
            </a:r>
            <a:r>
              <a:rPr lang="ru-RU" dirty="0"/>
              <a:t>, при котором грунт отделяется от массива пассивными или приводными (активными) режущими органами – ножами, зубьями, клиньями, резцами, фрезами, скребками и т.п.;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2) </a:t>
            </a:r>
            <a:r>
              <a:rPr lang="ru-RU" i="1" dirty="0">
                <a:solidFill>
                  <a:srgbClr val="FF0000"/>
                </a:solidFill>
              </a:rPr>
              <a:t>гидромеханическим</a:t>
            </a:r>
            <a:r>
              <a:rPr lang="ru-RU" dirty="0"/>
              <a:t>, при котором грунт разрушается в открытом забое направленной с помощью гидромонитора струей воды под давлением до 6 МПа или всасыванием предварительно разрушенного (фрезой или гидромонитором) грунта со дна реки или водоема грунтовым насосом-землесосом;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3) </a:t>
            </a:r>
            <a:r>
              <a:rPr lang="ru-RU" i="1" dirty="0">
                <a:solidFill>
                  <a:srgbClr val="FF0000"/>
                </a:solidFill>
              </a:rPr>
              <a:t>взрывным</a:t>
            </a:r>
            <a:r>
              <a:rPr lang="ru-RU" dirty="0"/>
              <a:t>, при котором грунт(чаще скальный при добыче нерудных для производства строительных материалов) разрушается под давлением газа – продукта сгорания(распада) взрывчатого вещества, а затем разрабатывается механическим способом.</a:t>
            </a:r>
          </a:p>
        </p:txBody>
      </p:sp>
    </p:spTree>
    <p:extLst>
      <p:ext uri="{BB962C8B-B14F-4D97-AF65-F5344CB8AC3E}">
        <p14:creationId xmlns:p14="http://schemas.microsoft.com/office/powerpoint/2010/main" val="61631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6011" r="12371" b="12300"/>
          <a:stretch/>
        </p:blipFill>
        <p:spPr bwMode="auto">
          <a:xfrm>
            <a:off x="1403647" y="1340768"/>
            <a:ext cx="6112718" cy="3443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74339" y="764704"/>
            <a:ext cx="4171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Рабочие органы землеройных машин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3647" y="5013176"/>
            <a:ext cx="6112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а – зуб; б – отвал с режущим ножом; в – дисковый нож; г – ковш экскаватора с зубьями и ковш экскаватора с полукруглой режущей кромкой; д – ковш скрепера; е – рабочий орган землеройной машины с роторным рыхлителем</a:t>
            </a:r>
          </a:p>
        </p:txBody>
      </p:sp>
    </p:spTree>
    <p:extLst>
      <p:ext uri="{BB962C8B-B14F-4D97-AF65-F5344CB8AC3E}">
        <p14:creationId xmlns:p14="http://schemas.microsoft.com/office/powerpoint/2010/main" val="1448737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87785" y="476672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FF0000"/>
                </a:solidFill>
              </a:rPr>
              <a:t>Отвал с ножом</a:t>
            </a:r>
            <a:r>
              <a:rPr lang="ru-RU" dirty="0"/>
              <a:t> служит для вырезания грунта и перемещения его по направлению движения машины или в сторону; отвал с ножом может использоваться для срезания и уборки кустарника, корчевания пней, перемещения валунов и т.п. Отвалами с ножами оборудуются бульдозеры и автогрейдеры.</a:t>
            </a:r>
          </a:p>
          <a:p>
            <a:pPr algn="just"/>
            <a:endParaRPr lang="ru-RU" i="1" dirty="0" smtClean="0">
              <a:solidFill>
                <a:srgbClr val="FF0000"/>
              </a:solidFill>
            </a:endParaRPr>
          </a:p>
          <a:p>
            <a:pPr algn="just"/>
            <a:r>
              <a:rPr lang="ru-RU" i="1" dirty="0" smtClean="0">
                <a:solidFill>
                  <a:srgbClr val="FF0000"/>
                </a:solidFill>
              </a:rPr>
              <a:t>Отвалы </a:t>
            </a:r>
            <a:r>
              <a:rPr lang="ru-RU" i="1" dirty="0">
                <a:solidFill>
                  <a:srgbClr val="FF0000"/>
                </a:solidFill>
              </a:rPr>
              <a:t>с зубьями</a:t>
            </a:r>
            <a:r>
              <a:rPr lang="ru-RU" dirty="0"/>
              <a:t> применяются в качестве рабочих органов корчевателей. Основными параметрами отвала являются: длина </a:t>
            </a:r>
            <a:r>
              <a:rPr lang="ru-RU" i="1" dirty="0"/>
              <a:t>L</a:t>
            </a:r>
            <a:r>
              <a:rPr lang="ru-RU" dirty="0"/>
              <a:t>, высота </a:t>
            </a:r>
            <a:r>
              <a:rPr lang="ru-RU" i="1" dirty="0"/>
              <a:t>В</a:t>
            </a:r>
            <a:r>
              <a:rPr lang="ru-RU" dirty="0"/>
              <a:t>, радиус кривизны </a:t>
            </a:r>
            <a:r>
              <a:rPr lang="ru-RU" i="1" dirty="0"/>
              <a:t>r</a:t>
            </a:r>
            <a:r>
              <a:rPr lang="ru-RU" dirty="0"/>
              <a:t> и угол захвата </a:t>
            </a:r>
            <a:r>
              <a:rPr lang="ru-RU" i="1" dirty="0"/>
              <a:t>φ</a:t>
            </a:r>
            <a:r>
              <a:rPr lang="ru-RU" dirty="0"/>
              <a:t> (угол между отвалом и направлением движения машины в плане).</a:t>
            </a:r>
          </a:p>
          <a:p>
            <a:pPr algn="just"/>
            <a:endParaRPr lang="ru-RU" i="1" dirty="0" smtClean="0">
              <a:solidFill>
                <a:srgbClr val="FF0000"/>
              </a:solidFill>
            </a:endParaRPr>
          </a:p>
          <a:p>
            <a:pPr algn="just"/>
            <a:r>
              <a:rPr lang="ru-RU" i="1" dirty="0" smtClean="0">
                <a:solidFill>
                  <a:srgbClr val="FF0000"/>
                </a:solidFill>
              </a:rPr>
              <a:t>Ковши</a:t>
            </a:r>
            <a:r>
              <a:rPr lang="ru-RU" i="1" dirty="0">
                <a:solidFill>
                  <a:srgbClr val="FF0000"/>
                </a:solidFill>
              </a:rPr>
              <a:t>.</a:t>
            </a:r>
            <a:r>
              <a:rPr lang="ru-RU" dirty="0"/>
              <a:t> Основными параметрами ковша являются: емкость q, длина </a:t>
            </a:r>
            <a:r>
              <a:rPr lang="ru-RU" i="1" dirty="0"/>
              <a:t>L</a:t>
            </a:r>
            <a:r>
              <a:rPr lang="ru-RU" dirty="0"/>
              <a:t>, высота </a:t>
            </a:r>
            <a:r>
              <a:rPr lang="ru-RU" i="1" dirty="0"/>
              <a:t>Н</a:t>
            </a:r>
            <a:r>
              <a:rPr lang="ru-RU" dirty="0"/>
              <a:t> и ширина </a:t>
            </a:r>
            <a:r>
              <a:rPr lang="ru-RU" i="1" dirty="0"/>
              <a:t>В</a:t>
            </a:r>
            <a:r>
              <a:rPr lang="ru-RU" dirty="0"/>
              <a:t>. Ковши для скреперов </a:t>
            </a:r>
            <a:r>
              <a:rPr lang="ru-RU" dirty="0" smtClean="0"/>
              <a:t>снабжаются </a:t>
            </a:r>
            <a:r>
              <a:rPr lang="ru-RU" dirty="0"/>
              <a:t>ножами. Ковши для экскаваторов имеют прямую режущую  кромку с зубьями или криволинейное днище и выступающую вперед сплошную режущую кромку, что значительно снижает усилие </a:t>
            </a:r>
            <a:r>
              <a:rPr lang="ru-RU" dirty="0" smtClean="0"/>
              <a:t>резания.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52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74345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В строительстве различают </a:t>
            </a:r>
            <a:r>
              <a:rPr lang="en-US" sz="2000" dirty="0">
                <a:solidFill>
                  <a:srgbClr val="FF0000"/>
                </a:solidFill>
              </a:rPr>
              <a:t>подготовительные, земляные, дорожные, транспортные, погрузочно-разгрузочные, бетонные, свайные, отделочные, кровельные, санитарно-технические, электромонтажные </a:t>
            </a:r>
            <a:r>
              <a:rPr lang="en-US" sz="2000" dirty="0"/>
              <a:t>и </a:t>
            </a:r>
            <a:r>
              <a:rPr lang="en-US" sz="2000" dirty="0" smtClean="0"/>
              <a:t>др</a:t>
            </a:r>
            <a:r>
              <a:rPr lang="ru-RU" sz="2000" dirty="0" smtClean="0"/>
              <a:t>. </a:t>
            </a:r>
            <a:r>
              <a:rPr lang="en-US" sz="2000" dirty="0" smtClean="0"/>
              <a:t>виды </a:t>
            </a:r>
            <a:r>
              <a:rPr lang="en-US" sz="2000" dirty="0"/>
              <a:t>работ. В настоящее время строительные работы выполняются преимущественно с использованием машин, благодаря их высокой производительности по сравнению с работами, выполняемыми вручную. Это приводит к сокращению сроков строительства и снижению связанных с этим затрат. В то же время в строительстве имеются некоторые технологические процессы или отдельные операции, в которых еще сохранился ручной труд, в основном, из-за нецелесообразности их механизации.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31573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54257" y="332656"/>
            <a:ext cx="512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/>
              <a:t>Машины </a:t>
            </a:r>
            <a:r>
              <a:rPr lang="ru-RU" b="1" cap="all" dirty="0"/>
              <a:t>для подготовительных работ</a:t>
            </a:r>
            <a:endParaRPr lang="ru-RU" cap="all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980728"/>
            <a:ext cx="7920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</a:rPr>
              <a:t>Подготовительные работы</a:t>
            </a:r>
            <a:r>
              <a:rPr lang="ru-RU" sz="1600" dirty="0"/>
              <a:t> предшествуют основным (строительно-монтажным) и выполняются до начала разработки грунта и возведения земляного полотна. Они включают подготовку дорожной полосы к производству работ (восстановление и закрепление трассы; очистка от деревьев, кустарника, валунов; снятие растительного слоя), осушение и водоотвод, геодезическое обеспечение, а также устройство подъездных путей и подготовку к производству земляных работ в зимних условиях и т. п. Границы полосы расчистки устанавливаются проектом.</a:t>
            </a:r>
          </a:p>
        </p:txBody>
      </p:sp>
      <p:pic>
        <p:nvPicPr>
          <p:cNvPr id="6" name="Рисунок 5" descr="S:\Пособие МЗР 2019\Картинки\Кусторез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" y="3369051"/>
            <a:ext cx="2558415" cy="1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S:\Пособие МЗР 2019\Картинки\Б10М корчеватель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4621" r="11131" b="5111"/>
          <a:stretch/>
        </p:blipFill>
        <p:spPr bwMode="auto">
          <a:xfrm>
            <a:off x="6147023" y="3261735"/>
            <a:ext cx="2133600" cy="1659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S:\Пособие МЗР 2019\Картинки\Рыхлитель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46" y="3317039"/>
            <a:ext cx="2644477" cy="1687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677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09045" y="251356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Кусторезы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4" t="13196" r="19416" b="16972"/>
          <a:stretch/>
        </p:blipFill>
        <p:spPr bwMode="auto">
          <a:xfrm>
            <a:off x="611560" y="1397640"/>
            <a:ext cx="5760640" cy="455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764704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Кусторезы могут быть с </a:t>
            </a:r>
            <a:r>
              <a:rPr lang="ru-RU" sz="1400" i="1" dirty="0"/>
              <a:t>пассивными</a:t>
            </a:r>
            <a:r>
              <a:rPr lang="ru-RU" sz="1400" dirty="0"/>
              <a:t> и </a:t>
            </a:r>
            <a:r>
              <a:rPr lang="ru-RU" sz="1400" i="1" dirty="0"/>
              <a:t>активными</a:t>
            </a:r>
            <a:r>
              <a:rPr lang="ru-RU" sz="1400" dirty="0"/>
              <a:t> (ножевыми, ротационными) рабочими органами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6217" y="1772816"/>
            <a:ext cx="21602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Рабочие органы кусторезов:</a:t>
            </a:r>
          </a:p>
          <a:p>
            <a:pPr algn="just"/>
            <a:r>
              <a:rPr lang="ru-RU" sz="1400" dirty="0"/>
              <a:t>а – отвал с ножами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б </a:t>
            </a:r>
            <a:r>
              <a:rPr lang="ru-RU" sz="1400" dirty="0"/>
              <a:t>– ножевой каток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– циркулярная пила или фреза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г </a:t>
            </a:r>
            <a:r>
              <a:rPr lang="ru-RU" sz="1400" dirty="0"/>
              <a:t>– фрезерный барабан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д </a:t>
            </a:r>
            <a:r>
              <a:rPr lang="ru-RU" sz="1400" dirty="0"/>
              <a:t>– горизонтальные ножи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е </a:t>
            </a:r>
            <a:r>
              <a:rPr lang="ru-RU" sz="1400" dirty="0"/>
              <a:t>– вращающиеся диски с ножами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ж </a:t>
            </a:r>
            <a:r>
              <a:rPr lang="ru-RU" sz="1400" dirty="0"/>
              <a:t>– нож косилочного (сегментного) типа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з </a:t>
            </a:r>
            <a:r>
              <a:rPr lang="ru-RU" sz="1400" dirty="0"/>
              <a:t>– вращающиеся ножи на гибкой связи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и </a:t>
            </a:r>
            <a:r>
              <a:rPr lang="ru-RU" sz="1400" dirty="0"/>
              <a:t>– рубящие </a:t>
            </a:r>
            <a:r>
              <a:rPr lang="ru-RU" sz="1400" dirty="0" smtClean="0"/>
              <a:t>цепи.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38610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14020" r="27663" b="19722"/>
          <a:stretch/>
        </p:blipFill>
        <p:spPr bwMode="auto">
          <a:xfrm>
            <a:off x="971600" y="1947764"/>
            <a:ext cx="3744416" cy="3929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2003872"/>
            <a:ext cx="29163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Конструктивная схема кустореза:</a:t>
            </a:r>
          </a:p>
          <a:p>
            <a:r>
              <a:rPr lang="ru-RU" sz="1400" dirty="0"/>
              <a:t>1 – клинообразный отвал с прямыми ножами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2 </a:t>
            </a:r>
            <a:r>
              <a:rPr lang="ru-RU" sz="1400" dirty="0"/>
              <a:t>– шаровый шарнир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3 </a:t>
            </a:r>
            <a:r>
              <a:rPr lang="ru-RU" sz="1400" dirty="0"/>
              <a:t>– гидроцилиндр подъема-опускания отвала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4 </a:t>
            </a:r>
            <a:r>
              <a:rPr lang="ru-RU" sz="1400" dirty="0"/>
              <a:t>– защитное ограждение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5 </a:t>
            </a:r>
            <a:r>
              <a:rPr lang="ru-RU" sz="1400" dirty="0"/>
              <a:t>– базовый трактор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6 </a:t>
            </a:r>
            <a:r>
              <a:rPr lang="ru-RU" sz="1400" dirty="0"/>
              <a:t>– гусеничная тележка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7 </a:t>
            </a:r>
            <a:r>
              <a:rPr lang="ru-RU" sz="1400" dirty="0"/>
              <a:t>– гусеница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8 </a:t>
            </a:r>
            <a:r>
              <a:rPr lang="ru-RU" sz="1400" dirty="0"/>
              <a:t>– шарнир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9 </a:t>
            </a:r>
            <a:r>
              <a:rPr lang="ru-RU" sz="1400" dirty="0"/>
              <a:t>– универсальная толкающая рама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60648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Кусторезы с </a:t>
            </a:r>
            <a:r>
              <a:rPr lang="ru-RU" dirty="0" smtClean="0"/>
              <a:t>пассивными рабочими органами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760948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FF0000"/>
                </a:solidFill>
              </a:rPr>
              <a:t>Кусторез пассивного действия</a:t>
            </a:r>
            <a:r>
              <a:rPr lang="ru-RU" sz="1400" dirty="0"/>
              <a:t> фактически представляет собой гусеничный бульдозер, оснащённый специальным кусторезным отвалом и механизмом его крепления, поэтому главным классификационным признаком таких машин является сила тяги базового промышленного трактора в </a:t>
            </a:r>
            <a:r>
              <a:rPr lang="ru-RU" sz="1400" dirty="0" smtClean="0"/>
              <a:t>кН.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18336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0466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Отличительной особенностью кустореза пассивного действия является особая форма его </a:t>
            </a:r>
            <a:r>
              <a:rPr lang="ru-RU" sz="1400" dirty="0" smtClean="0"/>
              <a:t>отвала, </a:t>
            </a:r>
            <a:r>
              <a:rPr lang="ru-RU" sz="1400" dirty="0"/>
              <a:t>созданного для срезания дёрна, кустарника и подлеска.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7" t="31888" r="21649" b="37869"/>
          <a:stretch/>
        </p:blipFill>
        <p:spPr bwMode="auto">
          <a:xfrm>
            <a:off x="755576" y="1052736"/>
            <a:ext cx="4896544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052736"/>
            <a:ext cx="3024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Клиновидный (а) и двухкорпусной (б) кусторезные отвалы:</a:t>
            </a:r>
          </a:p>
          <a:p>
            <a:pPr algn="just"/>
            <a:r>
              <a:rPr lang="ru-RU" sz="1400" dirty="0"/>
              <a:t>1– защитная конструкция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2</a:t>
            </a:r>
            <a:r>
              <a:rPr lang="ru-RU" sz="1400" dirty="0"/>
              <a:t>– отвальная поверхность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3–режущая </a:t>
            </a:r>
            <a:r>
              <a:rPr lang="ru-RU" sz="1400" dirty="0"/>
              <a:t>кромка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4</a:t>
            </a:r>
            <a:r>
              <a:rPr lang="ru-RU" sz="1400" dirty="0"/>
              <a:t>– </a:t>
            </a:r>
            <a:r>
              <a:rPr lang="ru-RU" sz="1400" dirty="0" smtClean="0"/>
              <a:t>колун.</a:t>
            </a:r>
            <a:endParaRPr lang="ru-RU" sz="14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7" t="37111" r="28694" b="41443"/>
          <a:stretch/>
        </p:blipFill>
        <p:spPr bwMode="auto">
          <a:xfrm>
            <a:off x="788965" y="3501008"/>
            <a:ext cx="4863155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3844205"/>
            <a:ext cx="3024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Однокорпусной кусторезный отвал: </a:t>
            </a:r>
          </a:p>
          <a:p>
            <a:r>
              <a:rPr lang="ru-RU" sz="1400" dirty="0"/>
              <a:t>1– защитная конструкция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2</a:t>
            </a:r>
            <a:r>
              <a:rPr lang="ru-RU" sz="1400" dirty="0"/>
              <a:t>– отвальная поверхность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3–режущая </a:t>
            </a:r>
            <a:r>
              <a:rPr lang="ru-RU" sz="1400" dirty="0"/>
              <a:t>кромка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4</a:t>
            </a:r>
            <a:r>
              <a:rPr lang="ru-RU" sz="1400" dirty="0"/>
              <a:t>– </a:t>
            </a:r>
            <a:r>
              <a:rPr lang="ru-RU" sz="1400" dirty="0" smtClean="0"/>
              <a:t>колун.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96985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9" t="18968" r="23883" b="20271"/>
          <a:stretch/>
        </p:blipFill>
        <p:spPr bwMode="auto">
          <a:xfrm>
            <a:off x="1115616" y="546565"/>
            <a:ext cx="2520280" cy="2522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0072" y="566059"/>
            <a:ext cx="3168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Рабочее оборудование кустореза:</a:t>
            </a:r>
          </a:p>
          <a:p>
            <a:r>
              <a:rPr lang="ru-RU" sz="1400" dirty="0"/>
              <a:t>1 – клиновидный кусторезный отвал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2 </a:t>
            </a:r>
            <a:r>
              <a:rPr lang="ru-RU" sz="1400" dirty="0"/>
              <a:t>– цапфа центрального сферического шарнира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3 </a:t>
            </a:r>
            <a:r>
              <a:rPr lang="ru-RU" sz="1400" dirty="0"/>
              <a:t>– универсальная толкающая рама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4 </a:t>
            </a:r>
            <a:r>
              <a:rPr lang="ru-RU" sz="1400" dirty="0"/>
              <a:t>– упряжные шарниры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5 </a:t>
            </a:r>
            <a:r>
              <a:rPr lang="ru-RU" sz="1400" dirty="0"/>
              <a:t>– гидроцилиндры подъёма/опускания отвала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6 </a:t>
            </a:r>
            <a:r>
              <a:rPr lang="ru-RU" sz="1400" dirty="0"/>
              <a:t>– амортизационное </a:t>
            </a:r>
            <a:r>
              <a:rPr lang="ru-RU" sz="1400" dirty="0" smtClean="0"/>
              <a:t>устройство.</a:t>
            </a:r>
            <a:endParaRPr lang="ru-RU" sz="14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9897" r="15808" b="10924"/>
          <a:stretch/>
        </p:blipFill>
        <p:spPr bwMode="auto">
          <a:xfrm>
            <a:off x="1115616" y="3429000"/>
            <a:ext cx="3240360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3861047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Расчетная схема для определения усилий на рабочем органе кустореза</a:t>
            </a:r>
          </a:p>
        </p:txBody>
      </p:sp>
    </p:spTree>
    <p:extLst>
      <p:ext uri="{BB962C8B-B14F-4D97-AF65-F5344CB8AC3E}">
        <p14:creationId xmlns:p14="http://schemas.microsoft.com/office/powerpoint/2010/main" val="2747689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36104" y="476672"/>
                <a:ext cx="8140352" cy="5504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Теоретическую производительность кустореза </a:t>
                </a:r>
                <a:r>
                  <a:rPr lang="ru-RU" i="1" dirty="0"/>
                  <a:t>П</a:t>
                </a:r>
                <a:r>
                  <a:rPr lang="ru-RU" baseline="-25000" dirty="0"/>
                  <a:t>т</a:t>
                </a:r>
                <a:r>
                  <a:rPr lang="ru-RU" dirty="0"/>
                  <a:t>, м²/с, рассчитывают по формулам</a:t>
                </a:r>
                <a:r>
                  <a:rPr lang="ru-RU" dirty="0" smtClean="0"/>
                  <a:t>:</a:t>
                </a:r>
              </a:p>
              <a:p>
                <a:endParaRPr lang="ru-RU" dirty="0"/>
              </a:p>
              <a:p>
                <a:r>
                  <a:rPr lang="ru-RU" dirty="0"/>
                  <a:t>при работе без холостых проходов: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П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т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р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ман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пов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пер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  <a:p>
                <a:endParaRPr lang="ru-RU" dirty="0" smtClean="0"/>
              </a:p>
              <a:p>
                <a:r>
                  <a:rPr lang="ru-RU" dirty="0" smtClean="0"/>
                  <a:t>при </a:t>
                </a:r>
                <a:r>
                  <a:rPr lang="ru-RU" dirty="0"/>
                  <a:t>работе с холостыми проходами: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П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т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р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х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ман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пов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пер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  <a:p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ru-RU" i="1" dirty="0" err="1" smtClean="0"/>
                  <a:t>b</a:t>
                </a:r>
                <a:r>
                  <a:rPr lang="ru-RU" baseline="-25000" dirty="0" err="1" smtClean="0"/>
                  <a:t>з</a:t>
                </a:r>
                <a:r>
                  <a:rPr lang="ru-RU" dirty="0" smtClean="0"/>
                  <a:t> </a:t>
                </a:r>
                <a:r>
                  <a:rPr lang="ru-RU" dirty="0"/>
                  <a:t>– ширина полосы, очищаемой за один проход, м;</a:t>
                </a:r>
              </a:p>
              <a:p>
                <a:r>
                  <a:rPr lang="ru-RU" i="1" dirty="0" smtClean="0"/>
                  <a:t>      </a:t>
                </a:r>
                <a:r>
                  <a:rPr lang="ru-RU" i="1" dirty="0" err="1" smtClean="0"/>
                  <a:t>L</a:t>
                </a:r>
                <a:r>
                  <a:rPr lang="ru-RU" baseline="-25000" dirty="0" err="1" smtClean="0"/>
                  <a:t>з</a:t>
                </a:r>
                <a:r>
                  <a:rPr lang="ru-RU" dirty="0" smtClean="0"/>
                  <a:t> </a:t>
                </a:r>
                <a:r>
                  <a:rPr lang="ru-RU" dirty="0"/>
                  <a:t>– длина очищаемой полосы (захватки), м;</a:t>
                </a:r>
              </a:p>
              <a:p>
                <a:r>
                  <a:rPr lang="ru-RU" i="1" dirty="0" smtClean="0"/>
                  <a:t>      </a:t>
                </a:r>
                <a:r>
                  <a:rPr lang="ru-RU" i="1" dirty="0" err="1" smtClean="0"/>
                  <a:t>t</a:t>
                </a:r>
                <a:r>
                  <a:rPr lang="ru-RU" baseline="-25000" dirty="0" err="1" smtClean="0"/>
                  <a:t>р</a:t>
                </a:r>
                <a:r>
                  <a:rPr lang="ru-RU" dirty="0"/>
                  <a:t>, </a:t>
                </a:r>
                <a:r>
                  <a:rPr lang="ru-RU" i="1" dirty="0" err="1"/>
                  <a:t>t</a:t>
                </a:r>
                <a:r>
                  <a:rPr lang="ru-RU" baseline="-25000" dirty="0" err="1"/>
                  <a:t>х</a:t>
                </a:r>
                <a:r>
                  <a:rPr lang="ru-RU" dirty="0"/>
                  <a:t>, </a:t>
                </a:r>
                <a:r>
                  <a:rPr lang="ru-RU" i="1" dirty="0" err="1"/>
                  <a:t>t</a:t>
                </a:r>
                <a:r>
                  <a:rPr lang="ru-RU" baseline="-25000" dirty="0" err="1"/>
                  <a:t>ман</a:t>
                </a:r>
                <a:r>
                  <a:rPr lang="ru-RU" dirty="0"/>
                  <a:t> – затраты времени на соответственно расчистку прохода, холостое движение, маневрирование в конце прохода, с (t</a:t>
                </a:r>
                <a:r>
                  <a:rPr lang="ru-RU" baseline="-25000" dirty="0"/>
                  <a:t>ман</a:t>
                </a:r>
                <a:r>
                  <a:rPr lang="ru-RU" dirty="0"/>
                  <a:t>≈10 с);</a:t>
                </a:r>
              </a:p>
              <a:p>
                <a:r>
                  <a:rPr lang="ru-RU" i="1" dirty="0" smtClean="0"/>
                  <a:t>      </a:t>
                </a:r>
                <a:r>
                  <a:rPr lang="ru-RU" i="1" dirty="0" err="1" smtClean="0"/>
                  <a:t>n</a:t>
                </a:r>
                <a:r>
                  <a:rPr lang="ru-RU" baseline="-25000" dirty="0" err="1" smtClean="0"/>
                  <a:t>пов</a:t>
                </a:r>
                <a:r>
                  <a:rPr lang="ru-RU" dirty="0" smtClean="0"/>
                  <a:t> </a:t>
                </a:r>
                <a:r>
                  <a:rPr lang="ru-RU" dirty="0"/>
                  <a:t>– число повторных проходов по одному следу, необходимое для полного удаления </a:t>
                </a:r>
                <a:r>
                  <a:rPr lang="ru-RU" dirty="0" smtClean="0"/>
                  <a:t>растительности;</a:t>
                </a:r>
                <a:endParaRPr lang="ru-RU" dirty="0"/>
              </a:p>
              <a:p>
                <a:r>
                  <a:rPr lang="ru-RU" i="1" dirty="0" smtClean="0"/>
                  <a:t>      </a:t>
                </a:r>
                <a:r>
                  <a:rPr lang="ru-RU" i="1" dirty="0" err="1" smtClean="0"/>
                  <a:t>k</a:t>
                </a:r>
                <a:r>
                  <a:rPr lang="ru-RU" baseline="-25000" dirty="0" err="1" smtClean="0"/>
                  <a:t>пер</a:t>
                </a:r>
                <a:r>
                  <a:rPr lang="ru-RU" dirty="0" smtClean="0"/>
                  <a:t> </a:t>
                </a:r>
                <a:r>
                  <a:rPr lang="ru-RU" dirty="0"/>
                  <a:t>– коэффициент перекрытия проходов, учитывающий фактическое уменьшение ширины захвата при перекрытии соседних проходов, </a:t>
                </a:r>
                <a:r>
                  <a:rPr lang="ru-RU" dirty="0" err="1"/>
                  <a:t>kпер</a:t>
                </a:r>
                <a:r>
                  <a:rPr lang="ru-RU" dirty="0"/>
                  <a:t> ≈1,15.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4" y="476672"/>
                <a:ext cx="8140352" cy="5504199"/>
              </a:xfrm>
              <a:prstGeom prst="rect">
                <a:avLst/>
              </a:prstGeom>
              <a:blipFill rotWithShape="1">
                <a:blip r:embed="rId2"/>
                <a:stretch>
                  <a:fillRect l="-674" t="-664" r="-524" b="-7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701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3265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Кусторезы с </a:t>
            </a:r>
            <a:r>
              <a:rPr lang="ru-RU" dirty="0" smtClean="0"/>
              <a:t>активными рабочими органами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9572" y="836712"/>
            <a:ext cx="79928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FF0000"/>
                </a:solidFill>
              </a:rPr>
              <a:t>Кусторез активного действия</a:t>
            </a:r>
            <a:r>
              <a:rPr lang="ru-RU" sz="1400" dirty="0"/>
              <a:t> фактически представляет собой гусеничный бульдозер, оснащённый активные рабочим органом который может быть режущего (сегментные, дисковые) или ударного действия. Ротационный (дисковый) рабочий орган представляет собой дисковую пилу с режущими зубьями. Применяют также ротационный  барабан с шарнирно установленными по спирали ножами, с рубящими (дробящими) молотками и т.д.</a:t>
            </a:r>
          </a:p>
        </p:txBody>
      </p:sp>
      <p:pic>
        <p:nvPicPr>
          <p:cNvPr id="2050" name="Picture 2" descr="C:\Users\KaluginAV\Desktop\7636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2076774"/>
            <a:ext cx="3168352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32438" r="7732" b="39518"/>
          <a:stretch/>
        </p:blipFill>
        <p:spPr bwMode="auto">
          <a:xfrm>
            <a:off x="3376555" y="2200275"/>
            <a:ext cx="53359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t="9071" r="30414" b="13674"/>
          <a:stretch/>
        </p:blipFill>
        <p:spPr bwMode="auto">
          <a:xfrm>
            <a:off x="4584065" y="3573016"/>
            <a:ext cx="1600200" cy="1518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6" t="10446" r="10997" b="15597"/>
          <a:stretch/>
        </p:blipFill>
        <p:spPr bwMode="auto">
          <a:xfrm>
            <a:off x="6374765" y="3569841"/>
            <a:ext cx="1766570" cy="1426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9572" y="5301208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Рабочие органы лесных фрез-</a:t>
            </a:r>
            <a:r>
              <a:rPr lang="ru-RU" sz="1400" dirty="0" err="1"/>
              <a:t>мульчеров</a:t>
            </a:r>
            <a:r>
              <a:rPr lang="ru-RU" sz="1400" dirty="0"/>
              <a:t>: а – ротор с подвижными молотками; б – ротор Miniforst с неподвижными резцами; в – ротор с установленными съемными резцами: 1 – маятниковый зуб; 2 – барабан; 3- рубящий наконечник; 4 – дробящий наконечник; 5 – фиксированный резец; 6 – наконечник из твердого сплава</a:t>
            </a:r>
          </a:p>
        </p:txBody>
      </p:sp>
    </p:spTree>
    <p:extLst>
      <p:ext uri="{BB962C8B-B14F-4D97-AF65-F5344CB8AC3E}">
        <p14:creationId xmlns:p14="http://schemas.microsoft.com/office/powerpoint/2010/main" val="372177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874812" y="836712"/>
                <a:ext cx="7729636" cy="4356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Производительность кустореза </a:t>
                </a:r>
                <a:r>
                  <a:rPr lang="ru-RU" i="1" dirty="0"/>
                  <a:t>П</a:t>
                </a:r>
                <a:r>
                  <a:rPr lang="ru-RU" dirty="0"/>
                  <a:t>, </a:t>
                </a:r>
                <a:r>
                  <a:rPr lang="ru-RU" dirty="0" smtClean="0"/>
                  <a:t>м²/ч</a:t>
                </a:r>
                <a:r>
                  <a:rPr lang="ru-RU" dirty="0"/>
                  <a:t>, определяется по формуле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П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тех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3600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р.х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в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р.х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р.х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р.х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х.х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пов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пер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  <a:p>
                <a:pPr algn="just"/>
                <a:r>
                  <a:rPr lang="ru-RU" dirty="0" smtClean="0"/>
                  <a:t>где</a:t>
                </a:r>
                <a:r>
                  <a:rPr lang="ru-RU" dirty="0"/>
                  <a:t> </a:t>
                </a:r>
                <a:r>
                  <a:rPr lang="en-US" i="1" dirty="0" smtClean="0"/>
                  <a:t>b</a:t>
                </a:r>
                <a:r>
                  <a:rPr lang="ru-RU" baseline="-25000" dirty="0"/>
                  <a:t>з</a:t>
                </a:r>
                <a:r>
                  <a:rPr lang="ru-RU" dirty="0"/>
                  <a:t> – ширина захвата (полосы очищаемой за один проход), м;</a:t>
                </a:r>
              </a:p>
              <a:p>
                <a:pPr algn="just"/>
                <a:r>
                  <a:rPr lang="ru-RU" i="1" dirty="0" smtClean="0"/>
                  <a:t>      </a:t>
                </a:r>
                <a:r>
                  <a:rPr lang="en-US" i="1" dirty="0" smtClean="0"/>
                  <a:t>L</a:t>
                </a:r>
                <a:r>
                  <a:rPr lang="ru-RU" baseline="-25000" dirty="0" err="1"/>
                  <a:t>р.х</a:t>
                </a:r>
                <a:r>
                  <a:rPr lang="ru-RU" dirty="0"/>
                  <a:t> – длина очищаемой полосы (захвата), м;</a:t>
                </a:r>
              </a:p>
              <a:p>
                <a:pPr algn="just"/>
                <a:r>
                  <a:rPr lang="ru-RU" i="1" dirty="0" smtClean="0"/>
                  <a:t>      </a:t>
                </a:r>
                <a:r>
                  <a:rPr lang="en-US" i="1" dirty="0" smtClean="0"/>
                  <a:t>k</a:t>
                </a:r>
                <a:r>
                  <a:rPr lang="ru-RU" baseline="-25000" dirty="0"/>
                  <a:t>в</a:t>
                </a:r>
                <a:r>
                  <a:rPr lang="ru-RU" dirty="0"/>
                  <a:t> – коэффициент использования рабочего времени (</a:t>
                </a:r>
                <a:r>
                  <a:rPr lang="en-US" i="1" dirty="0"/>
                  <a:t>k</a:t>
                </a:r>
                <a:r>
                  <a:rPr lang="ru-RU" baseline="-25000" dirty="0"/>
                  <a:t>в</a:t>
                </a:r>
                <a:r>
                  <a:rPr lang="ru-RU" dirty="0"/>
                  <a:t> = 0,75–0,85);</a:t>
                </a:r>
              </a:p>
              <a:p>
                <a:pPr algn="just"/>
                <a:r>
                  <a:rPr lang="ru-RU" i="1" dirty="0" smtClean="0"/>
                  <a:t>      </a:t>
                </a:r>
                <a:r>
                  <a:rPr lang="en-US" i="1" dirty="0" smtClean="0"/>
                  <a:t>υ</a:t>
                </a:r>
                <a:r>
                  <a:rPr lang="ru-RU" baseline="-25000" dirty="0"/>
                  <a:t>р</a:t>
                </a:r>
                <a:r>
                  <a:rPr lang="ru-RU" dirty="0"/>
                  <a:t> – рабочая скорость движения трактора, м/с;</a:t>
                </a:r>
              </a:p>
              <a:p>
                <a:pPr algn="just"/>
                <a:r>
                  <a:rPr lang="ru-RU" i="1" dirty="0" smtClean="0"/>
                  <a:t>      </a:t>
                </a:r>
                <a:r>
                  <a:rPr lang="en-US" i="1" dirty="0" smtClean="0"/>
                  <a:t>υ</a:t>
                </a:r>
                <a:r>
                  <a:rPr lang="ru-RU" baseline="-25000" dirty="0"/>
                  <a:t>х</a:t>
                </a:r>
                <a:r>
                  <a:rPr lang="ru-RU" dirty="0"/>
                  <a:t> – скорость холостого хода кустореза (1,5</a:t>
                </a:r>
                <a:r>
                  <a:rPr lang="en-US" i="1" dirty="0"/>
                  <a:t>υ</a:t>
                </a:r>
                <a:r>
                  <a:rPr lang="ru-RU" baseline="-25000" dirty="0"/>
                  <a:t>р</a:t>
                </a:r>
                <a:r>
                  <a:rPr lang="ru-RU" dirty="0"/>
                  <a:t>), м/с;</a:t>
                </a:r>
              </a:p>
              <a:p>
                <a:pPr algn="just"/>
                <a:r>
                  <a:rPr lang="ru-RU" i="1" dirty="0" smtClean="0"/>
                  <a:t>      </a:t>
                </a:r>
                <a:r>
                  <a:rPr lang="en-US" i="1" dirty="0" smtClean="0"/>
                  <a:t>t</a:t>
                </a:r>
                <a:r>
                  <a:rPr lang="ru-RU" baseline="-25000" dirty="0"/>
                  <a:t>раз</a:t>
                </a:r>
                <a:r>
                  <a:rPr lang="ru-RU" dirty="0"/>
                  <a:t> – затраты времени на разворот и переключение передач в конце прохода (</a:t>
                </a:r>
                <a:r>
                  <a:rPr lang="en-US" i="1" dirty="0"/>
                  <a:t>t</a:t>
                </a:r>
                <a:r>
                  <a:rPr lang="ru-RU" baseline="-25000" dirty="0"/>
                  <a:t>раз</a:t>
                </a:r>
                <a:r>
                  <a:rPr lang="ru-RU" dirty="0"/>
                  <a:t> = 90–150 с при работе без холостых ходов, </a:t>
                </a:r>
                <a:r>
                  <a:rPr lang="en-US" i="1" dirty="0"/>
                  <a:t>t</a:t>
                </a:r>
                <a:r>
                  <a:rPr lang="ru-RU" baseline="-25000" dirty="0"/>
                  <a:t>раз</a:t>
                </a:r>
                <a:r>
                  <a:rPr lang="ru-RU" dirty="0"/>
                  <a:t> = 10–15 с при работе с холостыми ходами);</a:t>
                </a:r>
              </a:p>
              <a:p>
                <a:pPr algn="just"/>
                <a:r>
                  <a:rPr lang="ru-RU" i="1" dirty="0" smtClean="0"/>
                  <a:t>      </a:t>
                </a:r>
                <a:r>
                  <a:rPr lang="en-US" i="1" dirty="0" smtClean="0"/>
                  <a:t>n</a:t>
                </a:r>
                <a:r>
                  <a:rPr lang="ru-RU" dirty="0" smtClean="0"/>
                  <a:t> </a:t>
                </a:r>
                <a:r>
                  <a:rPr lang="ru-RU" dirty="0"/>
                  <a:t>– число повторных проходов по одному </a:t>
                </a:r>
                <a:r>
                  <a:rPr lang="ru-RU" dirty="0" smtClean="0"/>
                  <a:t>следу;</a:t>
                </a:r>
                <a:endParaRPr lang="ru-RU" dirty="0"/>
              </a:p>
              <a:p>
                <a:pPr algn="just"/>
                <a:r>
                  <a:rPr lang="ru-RU" i="1" dirty="0" smtClean="0"/>
                  <a:t>      </a:t>
                </a:r>
                <a:r>
                  <a:rPr lang="en-US" i="1" dirty="0" smtClean="0"/>
                  <a:t>k</a:t>
                </a:r>
                <a:r>
                  <a:rPr lang="ru-RU" baseline="-25000" dirty="0"/>
                  <a:t>пер</a:t>
                </a:r>
                <a:r>
                  <a:rPr lang="ru-RU" dirty="0"/>
                  <a:t> – коэффициент перекрытия проходов (</a:t>
                </a:r>
                <a:r>
                  <a:rPr lang="en-US" i="1" dirty="0"/>
                  <a:t>k</a:t>
                </a:r>
                <a:r>
                  <a:rPr lang="ru-RU" baseline="-25000" dirty="0"/>
                  <a:t>пер</a:t>
                </a:r>
                <a:r>
                  <a:rPr lang="ru-RU" dirty="0"/>
                  <a:t> = 1,15).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12" y="836712"/>
                <a:ext cx="7729636" cy="4356001"/>
              </a:xfrm>
              <a:prstGeom prst="rect">
                <a:avLst/>
              </a:prstGeom>
              <a:blipFill rotWithShape="1">
                <a:blip r:embed="rId2"/>
                <a:stretch>
                  <a:fillRect l="-710" t="-839" r="-710" b="-11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985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3074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7093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4699" y="445314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Технологическая схема производства работ кустореза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426060"/>
            <a:ext cx="7670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1 - кустарник; 2 – отвал срезанного кустарника; 3 – кусторез; 4 – траектория движения кустореза</a:t>
            </a:r>
          </a:p>
        </p:txBody>
      </p:sp>
    </p:spTree>
    <p:extLst>
      <p:ext uri="{BB962C8B-B14F-4D97-AF65-F5344CB8AC3E}">
        <p14:creationId xmlns:p14="http://schemas.microsoft.com/office/powerpoint/2010/main" val="1981735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67685" y="332656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Корчеватели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692696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Механическое корчевание в зависимости от размеров и состояния корчуемых пней, характера их корневой системы, почвенных условий, наличия на  участке погребенной древесины и других факторов выполняют одним из трех способов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dirty="0" smtClean="0"/>
              <a:t>1) заглублением </a:t>
            </a:r>
            <a:r>
              <a:rPr lang="ru-RU" sz="1400" dirty="0"/>
              <a:t>клыков и извлечением пня толкающим усилием трактора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2) заглублением </a:t>
            </a:r>
            <a:r>
              <a:rPr lang="ru-RU" sz="1400" dirty="0"/>
              <a:t>клыков под пень и извлечением его сдвигом за счет толкающего усилия трактора с одновременным подъемом рабочего органа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3</a:t>
            </a:r>
            <a:r>
              <a:rPr lang="ru-RU" sz="1400" dirty="0"/>
              <a:t>) заглублением клыков двуплечих рычагов под пень с извлечением его поворотом рычага (используется принцип рычага второго рода</a:t>
            </a:r>
            <a:r>
              <a:rPr lang="ru-RU" sz="1400" dirty="0" smtClean="0"/>
              <a:t>).</a:t>
            </a:r>
            <a:endParaRPr lang="ru-RU" sz="14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10171" r="19072" b="17248"/>
          <a:stretch/>
        </p:blipFill>
        <p:spPr bwMode="auto">
          <a:xfrm>
            <a:off x="899592" y="2780928"/>
            <a:ext cx="4183677" cy="3447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21482" y="2492896"/>
            <a:ext cx="36269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Корчевальные машины и орудия:</a:t>
            </a:r>
          </a:p>
          <a:p>
            <a:r>
              <a:rPr lang="ru-RU" sz="1200" dirty="0"/>
              <a:t>а – корчевание прямой тягой; б – корчевание с помощью тракторной лебедки; в – экскаватор с корчевальным захватом; г, д – корчеватель с передней и задней навеской поворотного рабочего органа; е – корчевальная борона; ж, з – ротационный корчеватель; и – виброкорчеватель; к – роторный (барабанный) навесной измельчитель; л – дисковый навесной измельчитель; м – высверливание;</a:t>
            </a:r>
          </a:p>
          <a:p>
            <a:r>
              <a:rPr lang="ru-RU" sz="1200" dirty="0"/>
              <a:t>1 – канат; 2 – корчевальная лебедка; 3 – стрела; 4 – подъемный канат; 5 – корчевальные клещи; 6 – тяговый канат; 7 – щит-отвал с зубьями; 8 – упорная лыжа; 9 и 10 – гидроцилиндры поворота и подъема; 11 – пассивный зуб; 12 – опорная скользящая лыжа; 13 – ротор; 14 – клавишный сепаратор; 15 – ротор-очиститель; 16 –вибратор; 17 – клещевой захват; 18 – редуктор; 19 – барабан; 20 – нож; 21 – диск; 22 – пустотелое </a:t>
            </a:r>
            <a:r>
              <a:rPr lang="ru-RU" sz="1200" dirty="0" smtClean="0"/>
              <a:t>сверло.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0291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17166" y="620688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>
                <a:solidFill>
                  <a:srgbClr val="FF0000"/>
                </a:solidFill>
              </a:rPr>
              <a:t>Механизация строительства</a:t>
            </a:r>
            <a:r>
              <a:rPr lang="ru-RU" dirty="0"/>
              <a:t> – это замена ручного труда в строительстве машинами и механизмами. Основная цель механизации строительства – повышение производительности труда и освобождение человека от выполнения тяжелых, трудоемких и утомительных операций, снижение стоимости строительства.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Строительные процессы, в которых заняты машины, называют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механизированными</a:t>
            </a:r>
            <a:r>
              <a:rPr lang="en-US" dirty="0"/>
              <a:t>, а их обеспеченность машинами –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механизацией строительства</a:t>
            </a:r>
            <a:r>
              <a:rPr lang="en-US" i="1" dirty="0"/>
              <a:t>,</a:t>
            </a:r>
            <a:r>
              <a:rPr lang="en-US" dirty="0"/>
              <a:t> по отношению к которой строительные машины также называют</a:t>
            </a:r>
            <a:r>
              <a:rPr lang="en-US" i="1" dirty="0"/>
              <a:t> средствами механизации.</a:t>
            </a:r>
            <a:r>
              <a:rPr lang="en-US" dirty="0"/>
              <a:t> Различают полную и частичную механизацию. В первом случае все технологические операции строительного процесса выполняются машинами, а во втором на отдельных операциях используется также ручной труд.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899592" y="4067285"/>
                <a:ext cx="7704856" cy="1798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Теоретическая производительность корчевателя рычажного типа </a:t>
                </a:r>
                <a:r>
                  <a:rPr lang="ru-RU" i="1" dirty="0"/>
                  <a:t>П</a:t>
                </a:r>
                <a:r>
                  <a:rPr lang="ru-RU" dirty="0"/>
                  <a:t> зависит от количества объектов, корчуемых на отведённой территории </a:t>
                </a:r>
                <a:r>
                  <a:rPr lang="ru-RU" i="1" dirty="0" err="1"/>
                  <a:t>n</a:t>
                </a:r>
                <a:r>
                  <a:rPr lang="ru-RU" baseline="-25000" dirty="0" err="1"/>
                  <a:t>об</a:t>
                </a:r>
                <a:r>
                  <a:rPr lang="ru-RU" dirty="0"/>
                  <a:t>, продолжительности корчевания одного объекта </a:t>
                </a:r>
                <a:r>
                  <a:rPr lang="ru-RU" i="1" dirty="0" err="1"/>
                  <a:t>t</a:t>
                </a:r>
                <a:r>
                  <a:rPr lang="ru-RU" baseline="-25000" dirty="0" err="1"/>
                  <a:t>кор</a:t>
                </a:r>
                <a:r>
                  <a:rPr lang="ru-RU" dirty="0"/>
                  <a:t> и времени </a:t>
                </a:r>
                <a:r>
                  <a:rPr lang="ru-RU" i="1" dirty="0" err="1"/>
                  <a:t>t</a:t>
                </a:r>
                <a:r>
                  <a:rPr lang="ru-RU" baseline="-25000" dirty="0" err="1"/>
                  <a:t>ман</a:t>
                </a:r>
                <a:r>
                  <a:rPr lang="ru-RU" dirty="0"/>
                  <a:t> подхода к каждому объекту</a:t>
                </a:r>
                <a:r>
                  <a:rPr lang="ru-RU" dirty="0" smtClean="0"/>
                  <a:t>:</a:t>
                </a:r>
              </a:p>
              <a:p>
                <a:endParaRPr lang="ru-RU" dirty="0"/>
              </a:p>
              <a:p>
                <a:pPr algn="ctr"/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П=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об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кор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ман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/>
                  <a:t>.	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067285"/>
                <a:ext cx="7704856" cy="1798954"/>
              </a:xfrm>
              <a:prstGeom prst="rect">
                <a:avLst/>
              </a:prstGeom>
              <a:blipFill rotWithShape="1">
                <a:blip r:embed="rId2"/>
                <a:stretch>
                  <a:fillRect l="-713" t="-2034" r="-713" b="-27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8" t="28865" r="19072" b="15598"/>
          <a:stretch/>
        </p:blipFill>
        <p:spPr bwMode="auto">
          <a:xfrm>
            <a:off x="918704" y="1542281"/>
            <a:ext cx="3503295" cy="239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0032" y="1593374"/>
            <a:ext cx="3375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Корчеватель рычажного типа с канатно-блочным приводом корчующего оборудования:</a:t>
            </a:r>
          </a:p>
          <a:p>
            <a:pPr algn="just"/>
            <a:r>
              <a:rPr lang="ru-RU" sz="1200" dirty="0"/>
              <a:t>1 – базовый трактор</a:t>
            </a:r>
            <a:r>
              <a:rPr lang="ru-RU" sz="1200" dirty="0" smtClean="0"/>
              <a:t>;</a:t>
            </a:r>
          </a:p>
          <a:p>
            <a:pPr algn="just"/>
            <a:r>
              <a:rPr lang="ru-RU" sz="1200" dirty="0" smtClean="0"/>
              <a:t>2 </a:t>
            </a:r>
            <a:r>
              <a:rPr lang="ru-RU" sz="1200" dirty="0"/>
              <a:t>– рама</a:t>
            </a:r>
            <a:r>
              <a:rPr lang="ru-RU" sz="1200" dirty="0" smtClean="0"/>
              <a:t>;</a:t>
            </a:r>
          </a:p>
          <a:p>
            <a:pPr algn="just"/>
            <a:r>
              <a:rPr lang="ru-RU" sz="1200" dirty="0" smtClean="0"/>
              <a:t>3 </a:t>
            </a:r>
            <a:r>
              <a:rPr lang="ru-RU" sz="1200" dirty="0"/>
              <a:t>– малый рычаг</a:t>
            </a:r>
            <a:r>
              <a:rPr lang="ru-RU" sz="1200" dirty="0" smtClean="0"/>
              <a:t>;</a:t>
            </a:r>
          </a:p>
          <a:p>
            <a:pPr algn="just"/>
            <a:r>
              <a:rPr lang="ru-RU" sz="1200" dirty="0" smtClean="0"/>
              <a:t>4 </a:t>
            </a:r>
            <a:r>
              <a:rPr lang="ru-RU" sz="1200" dirty="0"/>
              <a:t>– зуб корчующего рычага</a:t>
            </a:r>
            <a:r>
              <a:rPr lang="ru-RU" sz="1200" dirty="0" smtClean="0"/>
              <a:t>;</a:t>
            </a:r>
          </a:p>
          <a:p>
            <a:pPr algn="just"/>
            <a:r>
              <a:rPr lang="ru-RU" sz="1200" dirty="0" smtClean="0"/>
              <a:t>5 </a:t>
            </a:r>
            <a:r>
              <a:rPr lang="ru-RU" sz="1200" dirty="0"/>
              <a:t>– клык-собиратель</a:t>
            </a:r>
            <a:r>
              <a:rPr lang="ru-RU" sz="1200" dirty="0" smtClean="0"/>
              <a:t>;</a:t>
            </a:r>
          </a:p>
          <a:p>
            <a:pPr algn="just"/>
            <a:r>
              <a:rPr lang="ru-RU" sz="1200" dirty="0" smtClean="0"/>
              <a:t>6 </a:t>
            </a:r>
            <a:r>
              <a:rPr lang="ru-RU" sz="1200" dirty="0"/>
              <a:t>– корчующий рычаг</a:t>
            </a:r>
            <a:r>
              <a:rPr lang="ru-RU" sz="1200" dirty="0" smtClean="0"/>
              <a:t>;</a:t>
            </a:r>
          </a:p>
          <a:p>
            <a:pPr algn="just"/>
            <a:r>
              <a:rPr lang="ru-RU" sz="1200" dirty="0" smtClean="0"/>
              <a:t>7 </a:t>
            </a:r>
            <a:r>
              <a:rPr lang="ru-RU" sz="1200" dirty="0"/>
              <a:t>– полиспаст привода корчующего оборудования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8704" y="437763"/>
            <a:ext cx="7685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FF0000"/>
                </a:solidFill>
              </a:rPr>
              <a:t>Корчеватели рычажного типа</a:t>
            </a:r>
            <a:r>
              <a:rPr lang="ru-RU" sz="1600" dirty="0"/>
              <a:t> предназначены для извлечения из грунта крупных камней, корней и пней на площадях, отведенных под сооружение объектов транспортной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3468226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04664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FF0000"/>
                </a:solidFill>
              </a:rPr>
              <a:t>Корчеватели – собиратели</a:t>
            </a:r>
            <a:r>
              <a:rPr lang="ru-RU" sz="1600" dirty="0"/>
              <a:t> предназначены для корчевки пней и расчистки грунта от корней и крупных камней с частичным рыхлением грунтов, а также удаления поваленных деревьев, срезанного кустарника и выкорчёванных корневищ. Корчеватели–собиратели удаляют пни, разрывая корни за счёт толкающего усилия трактора и одновременного подъёма рабочего оборудования гидроцилиндрами. При корчевании, сгребании и перемещении выкорчеванная или срезанная кусторезами древесина перемещается в валы и кучи вместе со срезанной почвой.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1" t="20962" r="52130" b="49142"/>
          <a:stretch/>
        </p:blipFill>
        <p:spPr bwMode="auto">
          <a:xfrm>
            <a:off x="644972" y="2328863"/>
            <a:ext cx="4095750" cy="2301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5756" y="4707151"/>
            <a:ext cx="3855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Гусеничный корчеватель–собиратель:</a:t>
            </a:r>
          </a:p>
          <a:p>
            <a:pPr algn="ctr"/>
            <a:r>
              <a:rPr lang="ru-RU" sz="1200" dirty="0" smtClean="0"/>
              <a:t>1 – </a:t>
            </a:r>
            <a:r>
              <a:rPr lang="ru-RU" sz="1200" dirty="0"/>
              <a:t>отвал; </a:t>
            </a:r>
            <a:r>
              <a:rPr lang="ru-RU" sz="1200" dirty="0" smtClean="0"/>
              <a:t>2 – </a:t>
            </a:r>
            <a:r>
              <a:rPr lang="ru-RU" sz="1200" dirty="0"/>
              <a:t>рабочая балка; </a:t>
            </a:r>
            <a:r>
              <a:rPr lang="ru-RU" sz="1200" dirty="0" smtClean="0"/>
              <a:t>3 – </a:t>
            </a:r>
            <a:r>
              <a:rPr lang="ru-RU" sz="1200" dirty="0"/>
              <a:t>корчующие зубья</a:t>
            </a:r>
            <a:r>
              <a:rPr lang="ru-RU" sz="1200" dirty="0" smtClean="0"/>
              <a:t>;</a:t>
            </a:r>
          </a:p>
          <a:p>
            <a:pPr algn="ctr"/>
            <a:r>
              <a:rPr lang="ru-RU" sz="1200" dirty="0" smtClean="0"/>
              <a:t>4 – </a:t>
            </a:r>
            <a:r>
              <a:rPr lang="ru-RU" sz="1200" dirty="0"/>
              <a:t>толкающая рама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t="27581" r="51603" b="46327"/>
          <a:stretch/>
        </p:blipFill>
        <p:spPr bwMode="auto">
          <a:xfrm>
            <a:off x="4740722" y="2348880"/>
            <a:ext cx="2523926" cy="1470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t="61739" r="54346" b="12573"/>
          <a:stretch/>
        </p:blipFill>
        <p:spPr bwMode="auto">
          <a:xfrm>
            <a:off x="6705401" y="4689391"/>
            <a:ext cx="2043063" cy="1652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17864" y="3799741"/>
            <a:ext cx="334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Решётчатый отвал корчевателя–собирателя:</a:t>
            </a:r>
          </a:p>
          <a:p>
            <a:r>
              <a:rPr lang="ru-RU" sz="1200" dirty="0"/>
              <a:t>1– корчующие зубья; 2– опорный брус</a:t>
            </a:r>
            <a:r>
              <a:rPr lang="ru-RU" sz="1200" dirty="0" smtClean="0"/>
              <a:t>;</a:t>
            </a:r>
          </a:p>
          <a:p>
            <a:r>
              <a:rPr lang="ru-RU" sz="1200" dirty="0" smtClean="0"/>
              <a:t>3</a:t>
            </a:r>
            <a:r>
              <a:rPr lang="ru-RU" sz="1200" dirty="0"/>
              <a:t>– боковая стенка; 4– несущий брус</a:t>
            </a:r>
            <a:r>
              <a:rPr lang="ru-RU" sz="1200" dirty="0" smtClean="0"/>
              <a:t>;</a:t>
            </a:r>
          </a:p>
          <a:p>
            <a:r>
              <a:rPr lang="ru-RU" sz="1200" dirty="0" smtClean="0"/>
              <a:t>5</a:t>
            </a:r>
            <a:r>
              <a:rPr lang="ru-RU" sz="1200" dirty="0"/>
              <a:t>– защитная решётка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5229200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Шарнирное крепление зубьев решётчатого отвала корчевателя–собирателя:</a:t>
            </a:r>
          </a:p>
          <a:p>
            <a:pPr algn="just"/>
            <a:r>
              <a:rPr lang="ru-RU" sz="1200" dirty="0"/>
              <a:t>1– несущий брус; 2– шарнир;3– корчующие зубья; 4– опорный </a:t>
            </a:r>
            <a:r>
              <a:rPr lang="ru-RU" sz="1200" dirty="0" smtClean="0"/>
              <a:t>брус.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20432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899592" y="620688"/>
                <a:ext cx="7488832" cy="1863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Теоретическую производительность корчевателя–собирателя рассчитывают по уравнениям, используемым для </a:t>
                </a:r>
                <a:r>
                  <a:rPr lang="ru-RU" dirty="0" smtClean="0"/>
                  <a:t>кустореза</a:t>
                </a:r>
              </a:p>
              <a:p>
                <a:pPr algn="just"/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П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тех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з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р.х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р.х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р.х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пов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20688"/>
                <a:ext cx="7488832" cy="1863011"/>
              </a:xfrm>
              <a:prstGeom prst="rect">
                <a:avLst/>
              </a:prstGeom>
              <a:blipFill rotWithShape="1">
                <a:blip r:embed="rId2"/>
                <a:stretch>
                  <a:fillRect l="-733" t="-1967" r="-6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03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260648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Рыхлители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676821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Механизация рыхления грунтов. Для рыхления прочных и мерзлых грунтов применяют рыхлители, навешиваемые на гусеничные бульдозеры с тягачами класса 10, 25, 35, 50 и 75 мощностью 118...636 кВт.</a:t>
            </a:r>
          </a:p>
          <a:p>
            <a:pPr algn="just"/>
            <a:r>
              <a:rPr lang="ru-RU" sz="1600" dirty="0"/>
              <a:t>Рыхлители предназначены для послойного рыхления сезонно- и вечномёрзлых грунтов и слабых скальных пород и состоят из базовой машины и заднего рыхлительного оборудования. При рыхлении используется тяговое усилие базовой машины.</a:t>
            </a:r>
          </a:p>
        </p:txBody>
      </p:sp>
      <p:pic>
        <p:nvPicPr>
          <p:cNvPr id="3074" name="Picture 2" descr="F:\Картинки\Рыхлит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4" y="2708921"/>
            <a:ext cx="3484084" cy="232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28093" r="18630" b="34222"/>
          <a:stretch/>
        </p:blipFill>
        <p:spPr bwMode="auto">
          <a:xfrm>
            <a:off x="4283968" y="2708921"/>
            <a:ext cx="4431009" cy="1812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27349" y="479715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Бульдозерно–</a:t>
            </a:r>
            <a:r>
              <a:rPr lang="ru-RU" sz="1400" dirty="0" err="1"/>
              <a:t>рыхлительный</a:t>
            </a:r>
            <a:r>
              <a:rPr lang="ru-RU" sz="1400" dirty="0"/>
              <a:t> агрегат:</a:t>
            </a:r>
          </a:p>
          <a:p>
            <a:pPr algn="just"/>
            <a:r>
              <a:rPr lang="ru-RU" sz="1400" dirty="0"/>
              <a:t>1 – бульдозерное оборудование; 2 – промышленный трактор; 3 – рыхлительное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3520051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4" name="Picture 62" descr="рыхлитель (2)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3921666" cy="4320480"/>
          </a:xfrm>
          <a:prstGeom prst="rect">
            <a:avLst/>
          </a:prstGeom>
        </p:spPr>
      </p:pic>
      <p:pic>
        <p:nvPicPr>
          <p:cNvPr id="5" name="Picture 71" descr="Конструкция рыхлителей"/>
          <p:cNvPicPr/>
          <p:nvPr/>
        </p:nvPicPr>
        <p:blipFill>
          <a:blip r:embed="rId3"/>
          <a:stretch>
            <a:fillRect/>
          </a:stretch>
        </p:blipFill>
        <p:spPr>
          <a:xfrm>
            <a:off x="4932040" y="1052736"/>
            <a:ext cx="3770630" cy="28022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32040" y="4077072"/>
            <a:ext cx="37706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Типы подвески рамы рыхлителя:</a:t>
            </a:r>
            <a:endParaRPr lang="ru-RU" sz="1200" dirty="0"/>
          </a:p>
          <a:p>
            <a:pPr algn="just"/>
            <a:r>
              <a:rPr lang="ru-RU" sz="1200" b="1" i="1" dirty="0"/>
              <a:t>а</a:t>
            </a:r>
            <a:r>
              <a:rPr lang="ru-RU" sz="1200" b="1" dirty="0"/>
              <a:t>, </a:t>
            </a:r>
            <a:r>
              <a:rPr lang="ru-RU" sz="1200" b="1" i="1" dirty="0"/>
              <a:t>б - </a:t>
            </a:r>
            <a:r>
              <a:rPr lang="ru-RU" sz="1200" b="1" dirty="0"/>
              <a:t>трехзвенная; </a:t>
            </a:r>
            <a:r>
              <a:rPr lang="ru-RU" sz="1200" b="1" i="1" dirty="0"/>
              <a:t>в</a:t>
            </a:r>
            <a:r>
              <a:rPr lang="ru-RU" sz="1200" b="1" dirty="0"/>
              <a:t> - четырехзвенная;</a:t>
            </a:r>
            <a:endParaRPr lang="ru-RU" sz="1200" dirty="0"/>
          </a:p>
          <a:p>
            <a:pPr algn="just"/>
            <a:r>
              <a:rPr lang="ru-RU" sz="1200" b="1" dirty="0"/>
              <a:t>1 - базовая машина; 2 - гидроцилиндры; 3 - нижняя балка: 4 - рабочий орган; 5 - опорная рама; 6 - рабочая балка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34057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3" t="17870" r="31039" b="24918"/>
          <a:stretch/>
        </p:blipFill>
        <p:spPr bwMode="auto">
          <a:xfrm>
            <a:off x="683568" y="620688"/>
            <a:ext cx="3491658" cy="29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789040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Типы рыхлительного оборудования:</a:t>
            </a:r>
          </a:p>
          <a:p>
            <a:r>
              <a:rPr lang="ru-RU" sz="1400" dirty="0"/>
              <a:t>а) – трёхзвенное; б), в), г) – четырёхзвенное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1 </a:t>
            </a:r>
            <a:r>
              <a:rPr lang="ru-RU" sz="1400" dirty="0"/>
              <a:t>– опорная рама; 2 – </a:t>
            </a:r>
            <a:r>
              <a:rPr lang="ru-RU" sz="1400" dirty="0" smtClean="0"/>
              <a:t>нижняя тяговая </a:t>
            </a:r>
            <a:r>
              <a:rPr lang="ru-RU" sz="1400" dirty="0"/>
              <a:t>рама; 3 – рабочая балка; 4 – рыхлящий зуб; 5 – </a:t>
            </a:r>
            <a:r>
              <a:rPr lang="ru-RU" sz="1400" dirty="0" smtClean="0"/>
              <a:t>гидроцилиндры подъёма </a:t>
            </a:r>
            <a:r>
              <a:rPr lang="ru-RU" sz="1400" dirty="0"/>
              <a:t>и опускания рабочей балки; 6 – верхняя тяговая рама; 7 </a:t>
            </a:r>
            <a:r>
              <a:rPr lang="ru-RU" sz="1400" dirty="0" smtClean="0"/>
              <a:t>– гидроцилиндры </a:t>
            </a:r>
            <a:r>
              <a:rPr lang="ru-RU" sz="1400" dirty="0"/>
              <a:t>наклона зуба; </a:t>
            </a:r>
            <a:r>
              <a:rPr lang="ru-RU" sz="1400" i="1" dirty="0"/>
              <a:t>8 </a:t>
            </a:r>
            <a:r>
              <a:rPr lang="ru-RU" sz="1400" dirty="0"/>
              <a:t>– механизм изменения вылета зуба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5" t="27013" r="35247" b="13143"/>
          <a:stretch/>
        </p:blipFill>
        <p:spPr bwMode="auto">
          <a:xfrm>
            <a:off x="5076056" y="620688"/>
            <a:ext cx="2221469" cy="268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3646872"/>
            <a:ext cx="4211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Элементы и параметры зуба рыхлителя:</a:t>
            </a:r>
          </a:p>
          <a:p>
            <a:pPr algn="just"/>
            <a:r>
              <a:rPr lang="ru-RU" sz="1400" i="1" dirty="0"/>
              <a:t>1 </a:t>
            </a:r>
            <a:r>
              <a:rPr lang="ru-RU" sz="1400" dirty="0"/>
              <a:t>– стойка зуба; </a:t>
            </a:r>
            <a:r>
              <a:rPr lang="ru-RU" sz="1400" i="1" dirty="0"/>
              <a:t>2 </a:t>
            </a:r>
            <a:r>
              <a:rPr lang="ru-RU" sz="1400" dirty="0"/>
              <a:t>– отверстия под пальцы </a:t>
            </a:r>
            <a:r>
              <a:rPr lang="ru-RU" sz="1400" dirty="0" smtClean="0"/>
              <a:t>крепления</a:t>
            </a:r>
            <a:r>
              <a:rPr lang="ru-RU" sz="1400" dirty="0"/>
              <a:t>; </a:t>
            </a:r>
            <a:r>
              <a:rPr lang="ru-RU" sz="1400" i="1" dirty="0"/>
              <a:t>3 </a:t>
            </a:r>
            <a:r>
              <a:rPr lang="ru-RU" sz="1400" dirty="0"/>
              <a:t>– защитная накладка; </a:t>
            </a:r>
            <a:r>
              <a:rPr lang="ru-RU" sz="1400" i="1" dirty="0" smtClean="0"/>
              <a:t>4 </a:t>
            </a:r>
            <a:r>
              <a:rPr lang="ru-RU" sz="1400" dirty="0" smtClean="0"/>
              <a:t>– </a:t>
            </a:r>
            <a:r>
              <a:rPr lang="ru-RU" sz="1400" dirty="0"/>
              <a:t>сменный наконечник; </a:t>
            </a:r>
            <a:r>
              <a:rPr lang="ru-RU" sz="1400" i="1" dirty="0" err="1"/>
              <a:t>l</a:t>
            </a:r>
            <a:r>
              <a:rPr lang="ru-RU" sz="1400" baseline="-25000" dirty="0" err="1"/>
              <a:t>сим</a:t>
            </a:r>
            <a:r>
              <a:rPr lang="ru-RU" sz="1400" dirty="0"/>
              <a:t> – длина симметричного наконечника; </a:t>
            </a:r>
            <a:r>
              <a:rPr lang="ru-RU" sz="1400" i="1" dirty="0" err="1"/>
              <a:t>l</a:t>
            </a:r>
            <a:r>
              <a:rPr lang="ru-RU" sz="1400" baseline="-25000" dirty="0" err="1"/>
              <a:t>асим</a:t>
            </a:r>
            <a:r>
              <a:rPr lang="ru-RU" sz="1400" dirty="0"/>
              <a:t> – длина</a:t>
            </a:r>
          </a:p>
          <a:p>
            <a:pPr algn="just"/>
            <a:r>
              <a:rPr lang="ru-RU" sz="1400" dirty="0"/>
              <a:t>асимметричного наконечника; </a:t>
            </a:r>
            <a:r>
              <a:rPr lang="ru-RU" sz="1400" i="1" dirty="0"/>
              <a:t>α</a:t>
            </a:r>
            <a:r>
              <a:rPr lang="ru-RU" sz="1400" dirty="0"/>
              <a:t> – угол рыхления; </a:t>
            </a:r>
            <a:r>
              <a:rPr lang="ru-RU" sz="1400" i="1" dirty="0"/>
              <a:t>δ</a:t>
            </a:r>
            <a:r>
              <a:rPr lang="ru-RU" sz="1400" dirty="0"/>
              <a:t> – угол отгиба </a:t>
            </a:r>
            <a:r>
              <a:rPr lang="ru-RU" sz="1400" dirty="0" smtClean="0"/>
              <a:t>наконечника (</a:t>
            </a:r>
            <a:r>
              <a:rPr lang="ru-RU" sz="1400" dirty="0"/>
              <a:t>для симметричного наконечника 0°); </a:t>
            </a:r>
            <a:r>
              <a:rPr lang="ru-RU" sz="1400" i="1" dirty="0"/>
              <a:t>ω</a:t>
            </a:r>
            <a:r>
              <a:rPr lang="ru-RU" sz="1400" dirty="0"/>
              <a:t> – угол заострения; </a:t>
            </a:r>
            <a:r>
              <a:rPr lang="ru-RU" sz="1400" i="1" dirty="0"/>
              <a:t>ζ</a:t>
            </a:r>
            <a:r>
              <a:rPr lang="ru-RU" sz="1400" dirty="0"/>
              <a:t> – задний угол</a:t>
            </a:r>
          </a:p>
        </p:txBody>
      </p:sp>
    </p:spTree>
    <p:extLst>
      <p:ext uri="{BB962C8B-B14F-4D97-AF65-F5344CB8AC3E}">
        <p14:creationId xmlns:p14="http://schemas.microsoft.com/office/powerpoint/2010/main" val="1062944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04664"/>
            <a:ext cx="784887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Классифицируют </a:t>
            </a:r>
            <a:r>
              <a:rPr lang="ru-RU" sz="1600" dirty="0"/>
              <a:t>рыхлители по следующим признакам</a:t>
            </a:r>
            <a:r>
              <a:rPr lang="ru-RU" sz="1600" dirty="0" smtClean="0"/>
              <a:t>:</a:t>
            </a:r>
          </a:p>
          <a:p>
            <a:pPr algn="just"/>
            <a:endParaRPr lang="ru-RU" sz="12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i="1" dirty="0"/>
              <a:t>по назначению</a:t>
            </a:r>
            <a:r>
              <a:rPr lang="ru-RU" sz="1600" dirty="0"/>
              <a:t> – машины общего назначения и </a:t>
            </a:r>
            <a:r>
              <a:rPr lang="ru-RU" sz="1600" dirty="0" smtClean="0"/>
              <a:t>специальные;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i="1" dirty="0" smtClean="0"/>
              <a:t>по </a:t>
            </a:r>
            <a:r>
              <a:rPr lang="ru-RU" sz="1600" i="1" dirty="0"/>
              <a:t>способу агрегатирования с базовым тягачом</a:t>
            </a:r>
            <a:r>
              <a:rPr lang="ru-RU" sz="1600" dirty="0"/>
              <a:t> – прицепные и </a:t>
            </a:r>
            <a:r>
              <a:rPr lang="ru-RU" sz="1600" dirty="0" smtClean="0"/>
              <a:t>навесные;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i="1" dirty="0" smtClean="0"/>
              <a:t>по </a:t>
            </a:r>
            <a:r>
              <a:rPr lang="ru-RU" sz="1600" i="1" dirty="0"/>
              <a:t>мощности двигателя и номинальному тяговому усилию базовых факторов</a:t>
            </a:r>
            <a:r>
              <a:rPr lang="ru-RU" sz="1600" dirty="0"/>
              <a:t> – сверхмощные (свыше220 кВт и300 кН), тяжелые(110–220 кВт и 200–300 кН), средние (55–110 кВт и135–200 кН) и легкие (меньше55 кВт и до35 кН</a:t>
            </a:r>
            <a:r>
              <a:rPr lang="ru-RU" sz="1600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i="1" dirty="0" smtClean="0"/>
              <a:t>по </a:t>
            </a:r>
            <a:r>
              <a:rPr lang="ru-RU" sz="1600" i="1" dirty="0"/>
              <a:t>типу двигателя (ходовой части) базовой машины</a:t>
            </a:r>
            <a:r>
              <a:rPr lang="ru-RU" sz="1600" dirty="0"/>
              <a:t> – гусеничные и </a:t>
            </a:r>
            <a:r>
              <a:rPr lang="ru-RU" sz="1600" dirty="0" smtClean="0"/>
              <a:t>колесные;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i="1" dirty="0" smtClean="0"/>
              <a:t>по </a:t>
            </a:r>
            <a:r>
              <a:rPr lang="ru-RU" sz="1600" i="1" dirty="0"/>
              <a:t>конструктивным признакам</a:t>
            </a:r>
            <a:r>
              <a:rPr lang="ru-RU" sz="1600" dirty="0"/>
              <a:t> различают: трехточечную подвеску (трехзвенную, радиальную) подвеску с креплением рамы к корпусу заднего моста; трехточечную с креплением рамы с зубьями к рамам гусеничных тележек или к остову базового трактора; четырехточечную подвеску рамы с креплением рамы к корпусу заднего моста (внутренняя рама)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3588" y="4159040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FF0000"/>
                </a:solidFill>
              </a:rPr>
              <a:t>Главным параметром</a:t>
            </a:r>
            <a:r>
              <a:rPr lang="ru-RU" sz="1600" dirty="0"/>
              <a:t> бульдозеров-рыхлителей является тяговый класс базового трактора.</a:t>
            </a:r>
          </a:p>
        </p:txBody>
      </p:sp>
    </p:spTree>
    <p:extLst>
      <p:ext uri="{BB962C8B-B14F-4D97-AF65-F5344CB8AC3E}">
        <p14:creationId xmlns:p14="http://schemas.microsoft.com/office/powerpoint/2010/main" val="876996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98161" y="217623"/>
            <a:ext cx="437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Схема </a:t>
            </a:r>
            <a:r>
              <a:rPr lang="ru-RU" dirty="0" smtClean="0"/>
              <a:t>разработки грунта рыхлителями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t="20607" r="40515" b="15102"/>
          <a:stretch/>
        </p:blipFill>
        <p:spPr bwMode="auto">
          <a:xfrm>
            <a:off x="488024" y="836712"/>
            <a:ext cx="4107369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8" t="20607" r="11491" b="20689"/>
          <a:stretch/>
        </p:blipFill>
        <p:spPr bwMode="auto">
          <a:xfrm>
            <a:off x="4788024" y="836712"/>
            <a:ext cx="3805250" cy="4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2461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/>
              <a:t>Землеройно-транспортные машины</a:t>
            </a:r>
            <a:endParaRPr lang="ru-RU" cap="all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701988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Бульдозеры</a:t>
            </a:r>
            <a:endParaRPr lang="ru-RU" dirty="0"/>
          </a:p>
        </p:txBody>
      </p:sp>
      <p:pic>
        <p:nvPicPr>
          <p:cNvPr id="6" name="Рисунок 5" descr="C:\Users\LexII\Desktop\кат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r="6904" b="3385"/>
          <a:stretch/>
        </p:blipFill>
        <p:spPr bwMode="auto">
          <a:xfrm>
            <a:off x="981304" y="2564904"/>
            <a:ext cx="3013764" cy="2069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81304" y="1097449"/>
            <a:ext cx="76951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FF0000"/>
                </a:solidFill>
              </a:rPr>
              <a:t>Бульдозер</a:t>
            </a:r>
            <a:r>
              <a:rPr lang="ru-RU" sz="1600" b="1" dirty="0"/>
              <a:t> </a:t>
            </a:r>
            <a:r>
              <a:rPr lang="ru-RU" sz="1600" dirty="0"/>
              <a:t>(</a:t>
            </a:r>
            <a:r>
              <a:rPr lang="en-US" sz="1600" dirty="0"/>
              <a:t>dozer</a:t>
            </a:r>
            <a:r>
              <a:rPr lang="ru-RU" sz="1600" dirty="0"/>
              <a:t>) – самоходная гусеничная или колесная землеройная машина с рабочим оборудованием, имеющая либо бульдозерное оборудование, которое срезает, перемещает и распределяет материал за счет движения машины вперед, либо дополнительное оборудование, используемое для реализации напорного или тягового усилия</a:t>
            </a:r>
          </a:p>
        </p:txBody>
      </p:sp>
      <p:pic>
        <p:nvPicPr>
          <p:cNvPr id="8" name="Рисунок 7" descr="C:\Users\LexII\Desktop\Дрес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4" b="13605"/>
          <a:stretch/>
        </p:blipFill>
        <p:spPr bwMode="auto">
          <a:xfrm>
            <a:off x="4211960" y="2649722"/>
            <a:ext cx="4248472" cy="1715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638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76672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FF0000"/>
                </a:solidFill>
              </a:rPr>
              <a:t>Бульдозер</a:t>
            </a:r>
            <a:r>
              <a:rPr lang="ru-RU" sz="1600" dirty="0"/>
              <a:t> - землеройно-транспортная машина, состоящая из базового тягача (трактора) и бульдозерного оборудования (отвала), предназначенная для послойной разработки грунта с последующим его перемещением перед отвалом по поверхности земли на небольшие расстояния (до 100 м).</a:t>
            </a:r>
          </a:p>
        </p:txBody>
      </p:sp>
      <p:pic>
        <p:nvPicPr>
          <p:cNvPr id="5" name="Picture 91" descr="Общее устройство бульдозера"/>
          <p:cNvPicPr/>
          <p:nvPr/>
        </p:nvPicPr>
        <p:blipFill>
          <a:blip r:embed="rId2"/>
          <a:stretch>
            <a:fillRect/>
          </a:stretch>
        </p:blipFill>
        <p:spPr>
          <a:xfrm>
            <a:off x="1979712" y="1772816"/>
            <a:ext cx="5030375" cy="3375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4" y="5269463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Общий вид бульдозера на базе гусеничного трактора:</a:t>
            </a:r>
            <a:endParaRPr lang="ru-RU" sz="1200" dirty="0"/>
          </a:p>
          <a:p>
            <a:r>
              <a:rPr lang="ru-RU" sz="1200" b="1" dirty="0"/>
              <a:t>1 - базовый трактор; 2 - система управления отвалом; 3 - отвал с ножами</a:t>
            </a:r>
            <a:r>
              <a:rPr lang="ru-RU" sz="1200" b="1" dirty="0" smtClean="0"/>
              <a:t>; 4 </a:t>
            </a:r>
            <a:r>
              <a:rPr lang="ru-RU" sz="1200" b="1" dirty="0"/>
              <a:t>- толкающий брус; 5 - ходовая часть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4427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cap="all" dirty="0"/>
              <a:t>Общие сведения о строительных машинах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80235" y="732766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Основные понятия и определения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268760"/>
            <a:ext cx="8208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</a:rPr>
              <a:t>Строительной машиной</a:t>
            </a:r>
            <a:r>
              <a:rPr lang="en-US" dirty="0"/>
              <a:t> называют устройство, которое посредством механических движений преобразует размеры, форму, свойства или положение в пространстве строительных материалов, изделий и </a:t>
            </a:r>
            <a:r>
              <a:rPr lang="en-US" dirty="0" smtClean="0"/>
              <a:t>конструкций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04525"/>
            <a:ext cx="82089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Состояние функционирования машины, в процессе которого она вырабатывает продукцию, называют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производственной эксплуатацией</a:t>
            </a:r>
            <a:r>
              <a:rPr lang="en-US" i="1" dirty="0"/>
              <a:t>.</a:t>
            </a:r>
            <a:r>
              <a:rPr lang="en-US" dirty="0"/>
              <a:t> Она включает выбор типов машин, их расстановку, определение технологических схем комплексной механизации и их реализацию. Выработку (производство) продукции здесь следует понимать в широком смысле, распространяя это понятие также на изменение (преобразование) положения строительных материалов в пространстве. Мероприятия, обеспечивающие поддержание качества машин при их эксплуатации (приемка и сдача машин, их обкатка, монтаж и демонтаж, транспортирование, хранение и консервация, </a:t>
            </a:r>
            <a:r>
              <a:rPr lang="ru-RU" dirty="0" smtClean="0"/>
              <a:t>ТОиР</a:t>
            </a:r>
            <a:r>
              <a:rPr lang="en-US" dirty="0" smtClean="0"/>
              <a:t>, </a:t>
            </a:r>
            <a:r>
              <a:rPr lang="en-US" dirty="0"/>
              <a:t>снабжение эксплуатационными материалами и запасными частями, обеспечение безопасной эксплуатации и др.), составляют содержание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технической эксплуатации</a:t>
            </a:r>
            <a:r>
              <a:rPr lang="en-US" i="1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48680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Работы, выполняемые с помощью бульдозера, включают</a:t>
            </a:r>
            <a:r>
              <a:rPr lang="ru-RU" sz="1600" dirty="0" smtClean="0"/>
              <a:t>:</a:t>
            </a:r>
          </a:p>
          <a:p>
            <a:pPr algn="just"/>
            <a:endParaRPr lang="ru-RU" sz="12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снятие </a:t>
            </a:r>
            <a:r>
              <a:rPr lang="ru-RU" sz="1600" dirty="0"/>
              <a:t>растительного слоя </a:t>
            </a:r>
            <a:r>
              <a:rPr lang="ru-RU" sz="1600" dirty="0" smtClean="0"/>
              <a:t>грунта;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перемещение </a:t>
            </a:r>
            <a:r>
              <a:rPr lang="ru-RU" sz="1600" dirty="0"/>
              <a:t>грунта в зону действия ковшового экскаватора при погрузке его в транспорт или </a:t>
            </a:r>
            <a:r>
              <a:rPr lang="ru-RU" sz="1600" dirty="0" smtClean="0"/>
              <a:t>отвал;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зачистка </a:t>
            </a:r>
            <a:r>
              <a:rPr lang="ru-RU" sz="1600" dirty="0"/>
              <a:t>пологих </a:t>
            </a:r>
            <a:r>
              <a:rPr lang="ru-RU" sz="1600" dirty="0" smtClean="0"/>
              <a:t>откосов;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сооружение </a:t>
            </a:r>
            <a:r>
              <a:rPr lang="ru-RU" sz="1600" dirty="0"/>
              <a:t>насыпей из </a:t>
            </a:r>
            <a:r>
              <a:rPr lang="ru-RU" sz="1600" dirty="0" smtClean="0"/>
              <a:t>резервов;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зачистка </a:t>
            </a:r>
            <a:r>
              <a:rPr lang="ru-RU" sz="1600" dirty="0"/>
              <a:t>оснований под фундаменты зданий и сооружений, планировка площадей и </a:t>
            </a:r>
            <a:r>
              <a:rPr lang="ru-RU" sz="1600" dirty="0" smtClean="0"/>
              <a:t>трасс;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обратная </a:t>
            </a:r>
            <a:r>
              <a:rPr lang="ru-RU" sz="1600" dirty="0"/>
              <a:t>засыпка пазухов траншей и пазух фундаментов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разравнивание </a:t>
            </a:r>
            <a:r>
              <a:rPr lang="ru-RU" sz="1600" dirty="0"/>
              <a:t>грунта в </a:t>
            </a:r>
            <a:r>
              <a:rPr lang="ru-RU" sz="1600" dirty="0" smtClean="0"/>
              <a:t>отвалах;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устройство </a:t>
            </a:r>
            <a:r>
              <a:rPr lang="ru-RU" sz="1600" dirty="0"/>
              <a:t>и содержание в исправном состоянии подъездных дорог, выезды на насыпи и выезды из </a:t>
            </a:r>
            <a:r>
              <a:rPr lang="ru-RU" sz="1600" dirty="0" smtClean="0"/>
              <a:t>выемок;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работа </a:t>
            </a:r>
            <a:r>
              <a:rPr lang="ru-RU" sz="1600" dirty="0"/>
              <a:t>в качестве толкачей скреперов.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293096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Бульдозеры </a:t>
            </a:r>
            <a:r>
              <a:rPr lang="ru-RU" sz="1600" dirty="0" smtClean="0"/>
              <a:t>классифицируются:</a:t>
            </a:r>
          </a:p>
          <a:p>
            <a:pPr algn="just"/>
            <a:endParaRPr lang="ru-RU" sz="12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по назначению;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тяговым </a:t>
            </a:r>
            <a:r>
              <a:rPr lang="ru-RU" sz="1600" dirty="0"/>
              <a:t>показателям базовых </a:t>
            </a:r>
            <a:r>
              <a:rPr lang="ru-RU" sz="1600" dirty="0" smtClean="0"/>
              <a:t>машин;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типу движителя;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конструктивным признакам;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системе </a:t>
            </a:r>
            <a:r>
              <a:rPr lang="ru-RU" sz="1600" dirty="0"/>
              <a:t>управления рабочим органом.</a:t>
            </a:r>
          </a:p>
        </p:txBody>
      </p:sp>
    </p:spTree>
    <p:extLst>
      <p:ext uri="{BB962C8B-B14F-4D97-AF65-F5344CB8AC3E}">
        <p14:creationId xmlns:p14="http://schemas.microsoft.com/office/powerpoint/2010/main" val="1857219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76672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</a:rPr>
              <a:t>По назначению</a:t>
            </a:r>
            <a:r>
              <a:rPr lang="ru-RU" sz="1600" dirty="0"/>
              <a:t>: общего назначения, приспособленные для выполнения землеройно-транспортных и планировочных работ преимущественно для грунтов </a:t>
            </a:r>
            <a:r>
              <a:rPr lang="en-US" sz="1600" dirty="0"/>
              <a:t>I</a:t>
            </a:r>
            <a:r>
              <a:rPr lang="ru-RU" sz="1600" dirty="0"/>
              <a:t>, </a:t>
            </a:r>
            <a:r>
              <a:rPr lang="en-US" sz="1600" dirty="0"/>
              <a:t>II</a:t>
            </a:r>
            <a:r>
              <a:rPr lang="ru-RU" sz="1600" dirty="0"/>
              <a:t>, </a:t>
            </a:r>
            <a:r>
              <a:rPr lang="en-US" sz="1600" dirty="0"/>
              <a:t>III</a:t>
            </a:r>
            <a:r>
              <a:rPr lang="ru-RU" sz="1600" dirty="0"/>
              <a:t> категории, и специального назначения, которые применяются при особых условиях (выполнение работ под водой или под землёй, а также прокладка дороги, чистка снега, сгребание торфа, работа в качестве толкача и т.д.).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1772816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</a:rPr>
              <a:t>Тяговые показатели</a:t>
            </a:r>
            <a:r>
              <a:rPr lang="ru-RU" sz="1600" dirty="0"/>
              <a:t> бульдозера включают мощность </a:t>
            </a:r>
            <a:r>
              <a:rPr lang="ru-RU" sz="1600" dirty="0" smtClean="0"/>
              <a:t>двигателя </a:t>
            </a:r>
            <a:r>
              <a:rPr lang="en-US" sz="1600" dirty="0" smtClean="0"/>
              <a:t>N</a:t>
            </a:r>
            <a:r>
              <a:rPr lang="ru-RU" sz="1600" dirty="0" smtClean="0"/>
              <a:t>, кВт, </a:t>
            </a:r>
            <a:r>
              <a:rPr lang="ru-RU" sz="1600" dirty="0"/>
              <a:t>а также номинальное тяговое </a:t>
            </a:r>
            <a:r>
              <a:rPr lang="ru-RU" sz="1600" dirty="0" smtClean="0"/>
              <a:t>усилие </a:t>
            </a:r>
            <a:r>
              <a:rPr lang="ru-RU" sz="1600" dirty="0" err="1" smtClean="0"/>
              <a:t>Тн</a:t>
            </a:r>
            <a:r>
              <a:rPr lang="ru-RU" sz="1600" dirty="0" smtClean="0"/>
              <a:t>, т. </a:t>
            </a:r>
            <a:r>
              <a:rPr lang="ru-RU" sz="1600" dirty="0"/>
              <a:t>По тяговым показателям базовых машин бульдозеры можно разделить на </a:t>
            </a:r>
            <a:r>
              <a:rPr lang="ru-RU" sz="1600" dirty="0" smtClean="0"/>
              <a:t>группы: сверхлегкие, легкие, средние, тяжелые, сверхтяжелые.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2850034"/>
            <a:ext cx="8280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</a:rPr>
              <a:t>По типу движителя</a:t>
            </a:r>
            <a:r>
              <a:rPr lang="ru-RU" sz="1600" dirty="0"/>
              <a:t> базовой машины бульдозеры бывают: гусеничные и колесные.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322342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</a:rPr>
              <a:t>По размещению рабочего органа</a:t>
            </a:r>
            <a:r>
              <a:rPr lang="ru-RU" sz="1600" dirty="0"/>
              <a:t> бульдозерного оборудования на базовой машине: с передним и задним расположением отвала.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8432" y="3789040"/>
            <a:ext cx="8272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</a:rPr>
              <a:t>По типу механизма управления</a:t>
            </a:r>
            <a:r>
              <a:rPr lang="ru-RU" sz="1600" dirty="0"/>
              <a:t>: с гидравлическим, канатным и смешанным управлением.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8432" y="4428401"/>
            <a:ext cx="8272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FF0000"/>
                </a:solidFill>
              </a:rPr>
              <a:t>По конструктивным признакам</a:t>
            </a:r>
            <a:r>
              <a:rPr lang="ru-RU" sz="1600" dirty="0" smtClean="0"/>
              <a:t> </a:t>
            </a:r>
            <a:r>
              <a:rPr lang="ru-RU" sz="1600" dirty="0"/>
              <a:t>различают бульдозеры с неповоротным, поворотным и универсальным отвалом</a:t>
            </a:r>
          </a:p>
        </p:txBody>
      </p:sp>
    </p:spTree>
    <p:extLst>
      <p:ext uri="{BB962C8B-B14F-4D97-AF65-F5344CB8AC3E}">
        <p14:creationId xmlns:p14="http://schemas.microsoft.com/office/powerpoint/2010/main" val="3505885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4" name="Picture 89" descr="Колесный бульдозер 2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548680"/>
            <a:ext cx="3024336" cy="1800200"/>
          </a:xfrm>
          <a:prstGeom prst="rect">
            <a:avLst/>
          </a:prstGeom>
        </p:spPr>
      </p:pic>
      <p:pic>
        <p:nvPicPr>
          <p:cNvPr id="5" name="Рисунок 4" descr="C:\Users\LexII\Desktop\БУЛЬДОЗЕР-КОЛЕСНЫЙ-УНИВЕРСАЛЬНЫЙ-1024x68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20387" r="17949" b="18440"/>
          <a:stretch/>
        </p:blipFill>
        <p:spPr bwMode="auto">
          <a:xfrm>
            <a:off x="560680" y="3259832"/>
            <a:ext cx="3270111" cy="1860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3748" y="2564904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Колесный бульдозер с передним расположением отвала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348932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Колесный бульдозер с </a:t>
            </a:r>
            <a:r>
              <a:rPr lang="ru-RU" sz="1200" dirty="0" smtClean="0"/>
              <a:t>задним </a:t>
            </a:r>
            <a:r>
              <a:rPr lang="ru-RU" sz="1200" dirty="0"/>
              <a:t>расположением отвала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25380" r="20373" b="26857"/>
          <a:stretch/>
        </p:blipFill>
        <p:spPr bwMode="auto">
          <a:xfrm>
            <a:off x="3923928" y="548680"/>
            <a:ext cx="4870608" cy="3188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22536" y="384594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Схемы устройств и основные параметры бульдозеров:</a:t>
            </a:r>
          </a:p>
          <a:p>
            <a:pPr algn="just"/>
            <a:r>
              <a:rPr lang="ru-RU" sz="1400" dirty="0"/>
              <a:t>а– с поворотным отвалом; б– с неповоротным отвалом; в– поперечный перекос отвала; Т– напорное усилие на режущей кромке; Р– вертикальное усилие на режущей кромке; 1– отвал; 2, 3– гидроцилиндры; 4– толкающие брусья; 5 – толкающая рама; 6– боковые толкатели; 7– центральный шаровой шарнир</a:t>
            </a:r>
          </a:p>
        </p:txBody>
      </p:sp>
    </p:spTree>
    <p:extLst>
      <p:ext uri="{BB962C8B-B14F-4D97-AF65-F5344CB8AC3E}">
        <p14:creationId xmlns:p14="http://schemas.microsoft.com/office/powerpoint/2010/main" val="2002537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60648"/>
            <a:ext cx="4105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Основные параметры бульдозеров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836712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 </a:t>
            </a:r>
            <a:r>
              <a:rPr lang="ru-RU" sz="1600" dirty="0">
                <a:solidFill>
                  <a:srgbClr val="FF0000"/>
                </a:solidFill>
              </a:rPr>
              <a:t>главный параметр</a:t>
            </a:r>
            <a:r>
              <a:rPr lang="ru-RU" sz="1600" dirty="0"/>
              <a:t> бульдозеров принимается номинальное тяговое усилие трактора или тягача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>
                <a:solidFill>
                  <a:srgbClr val="FF0000"/>
                </a:solidFill>
              </a:rPr>
              <a:t>Основные </a:t>
            </a:r>
            <a:r>
              <a:rPr lang="ru-RU" sz="1600" dirty="0">
                <a:solidFill>
                  <a:srgbClr val="FF0000"/>
                </a:solidFill>
              </a:rPr>
              <a:t>параметры бульдозеров</a:t>
            </a:r>
            <a:r>
              <a:rPr lang="ru-RU" sz="1600" dirty="0"/>
              <a:t>: эксплуатационный вес бульдозера; скорости рабочего и обратного хода; среднее удельное давление ходовой части на грунт и смещение центра давления; удельное горизонтальное усилие и вертикальное давление на режущей кромке ножа, определяющее возможность разработки бульдозером грунтов с различным сопротивлением копанию.</a:t>
            </a:r>
          </a:p>
        </p:txBody>
      </p:sp>
      <p:pic>
        <p:nvPicPr>
          <p:cNvPr id="6" name="Picture 6" descr="РИС 4"/>
          <p:cNvPicPr/>
          <p:nvPr/>
        </p:nvPicPr>
        <p:blipFill>
          <a:blip r:embed="rId2"/>
          <a:stretch>
            <a:fillRect/>
          </a:stretch>
        </p:blipFill>
        <p:spPr>
          <a:xfrm>
            <a:off x="853950" y="3068960"/>
            <a:ext cx="3692525" cy="2590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3968" y="3284984"/>
            <a:ext cx="442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Основными параметрами отвала бульдозера являются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dirty="0" smtClean="0"/>
              <a:t>ширина отвала </a:t>
            </a:r>
            <a:r>
              <a:rPr lang="ru-RU" sz="1400" i="1" dirty="0" smtClean="0"/>
              <a:t>В</a:t>
            </a:r>
            <a:r>
              <a:rPr lang="ru-RU" sz="1400" dirty="0" smtClean="0"/>
              <a:t>, высота отвала </a:t>
            </a:r>
            <a:r>
              <a:rPr lang="ru-RU" sz="1400" i="1" dirty="0" smtClean="0"/>
              <a:t>Н</a:t>
            </a:r>
            <a:r>
              <a:rPr lang="ru-RU" sz="1400" i="1" baseline="-25000" dirty="0" smtClean="0"/>
              <a:t>от</a:t>
            </a:r>
            <a:r>
              <a:rPr lang="ru-RU" sz="1400" dirty="0" smtClean="0"/>
              <a:t>, высота козырька </a:t>
            </a:r>
            <a:r>
              <a:rPr lang="ru-RU" sz="1400" i="1" dirty="0" err="1" smtClean="0"/>
              <a:t>Н</a:t>
            </a:r>
            <a:r>
              <a:rPr lang="ru-RU" sz="1400" i="1" baseline="-25000" dirty="0" err="1" smtClean="0"/>
              <a:t>к</a:t>
            </a:r>
            <a:r>
              <a:rPr lang="ru-RU" sz="1400" dirty="0" smtClean="0"/>
              <a:t>, радиус кривизны отвала </a:t>
            </a:r>
            <a:r>
              <a:rPr lang="en-US" sz="1400" i="1" dirty="0" smtClean="0"/>
              <a:t>r</a:t>
            </a:r>
            <a:r>
              <a:rPr lang="ru-RU" sz="1400" dirty="0" smtClean="0"/>
              <a:t>, длина прямой части отвальной поверхности </a:t>
            </a:r>
            <a:r>
              <a:rPr lang="ru-RU" sz="1400" i="1" dirty="0" smtClean="0"/>
              <a:t>а</a:t>
            </a:r>
            <a:r>
              <a:rPr lang="ru-RU" sz="1400" dirty="0" smtClean="0"/>
              <a:t>, угол резания </a:t>
            </a:r>
            <a:r>
              <a:rPr lang="el-GR" sz="1400" i="1" dirty="0" smtClean="0"/>
              <a:t>α</a:t>
            </a:r>
            <a:r>
              <a:rPr lang="ru-RU" sz="1400" dirty="0" smtClean="0"/>
              <a:t>, угол наклона отвала </a:t>
            </a:r>
            <a:r>
              <a:rPr lang="el-GR" sz="1400" i="1" dirty="0" smtClean="0"/>
              <a:t>ε</a:t>
            </a:r>
            <a:r>
              <a:rPr lang="ru-RU" sz="1400" dirty="0" smtClean="0"/>
              <a:t>, угол опрокидывания </a:t>
            </a:r>
            <a:r>
              <a:rPr lang="el-GR" sz="1400" i="1" dirty="0" smtClean="0"/>
              <a:t>ψ</a:t>
            </a:r>
            <a:r>
              <a:rPr lang="ru-RU" sz="1400" i="1" baseline="-25000" dirty="0" smtClean="0"/>
              <a:t>о</a:t>
            </a:r>
            <a:r>
              <a:rPr lang="ru-RU" sz="1400" dirty="0" smtClean="0"/>
              <a:t>, угол установки козырька </a:t>
            </a:r>
            <a:r>
              <a:rPr lang="el-GR" sz="1400" i="1" dirty="0" smtClean="0"/>
              <a:t>ψ</a:t>
            </a:r>
            <a:r>
              <a:rPr lang="ru-RU" sz="1400" i="1" baseline="-25000" dirty="0" smtClean="0"/>
              <a:t>к</a:t>
            </a:r>
            <a:r>
              <a:rPr lang="ru-RU" sz="1400" dirty="0" smtClean="0"/>
              <a:t>, угол заострения ножа </a:t>
            </a:r>
            <a:r>
              <a:rPr lang="el-GR" sz="1400" i="1" dirty="0" smtClean="0"/>
              <a:t>β</a:t>
            </a:r>
            <a:r>
              <a:rPr lang="ru-RU" sz="1400" dirty="0" smtClean="0"/>
              <a:t>, задний угол </a:t>
            </a:r>
            <a:r>
              <a:rPr lang="el-GR" sz="1400" i="1" dirty="0" smtClean="0"/>
              <a:t>γ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0020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54</a:t>
            </a:fld>
            <a:endParaRPr lang="ru-RU" dirty="0"/>
          </a:p>
        </p:txBody>
      </p:sp>
      <p:pic>
        <p:nvPicPr>
          <p:cNvPr id="4" name="Picture 7" descr="РИС 5"/>
          <p:cNvPicPr/>
          <p:nvPr/>
        </p:nvPicPr>
        <p:blipFill>
          <a:blip r:embed="rId2"/>
          <a:stretch>
            <a:fillRect/>
          </a:stretch>
        </p:blipFill>
        <p:spPr>
          <a:xfrm>
            <a:off x="2267744" y="908720"/>
            <a:ext cx="4391873" cy="41487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43736" y="332656"/>
            <a:ext cx="403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Рабочее оборудование </a:t>
            </a:r>
            <a:r>
              <a:rPr lang="ru-RU" dirty="0"/>
              <a:t>бульдозеров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5059962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/>
              <a:t>а </a:t>
            </a:r>
            <a:r>
              <a:rPr lang="ru-RU" sz="1600" dirty="0"/>
              <a:t>– прямой; </a:t>
            </a:r>
            <a:r>
              <a:rPr lang="ru-RU" sz="1600" i="1" dirty="0"/>
              <a:t>б </a:t>
            </a:r>
            <a:r>
              <a:rPr lang="ru-RU" sz="1600" dirty="0"/>
              <a:t>– универсальный; </a:t>
            </a:r>
            <a:r>
              <a:rPr lang="ru-RU" sz="1600" i="1" dirty="0"/>
              <a:t>в </a:t>
            </a:r>
            <a:r>
              <a:rPr lang="ru-RU" sz="1600" dirty="0"/>
              <a:t>– сферический; </a:t>
            </a:r>
            <a:r>
              <a:rPr lang="ru-RU" sz="1600" i="1" dirty="0"/>
              <a:t>г </a:t>
            </a:r>
            <a:r>
              <a:rPr lang="ru-RU" sz="1600" dirty="0"/>
              <a:t>– с боковыми рыхлящими зубьями; </a:t>
            </a:r>
            <a:r>
              <a:rPr lang="ru-RU" sz="1600" i="1" dirty="0"/>
              <a:t>д </a:t>
            </a:r>
            <a:r>
              <a:rPr lang="ru-RU" sz="1600" dirty="0"/>
              <a:t>– совковый для уборки; </a:t>
            </a:r>
            <a:r>
              <a:rPr lang="ru-RU" sz="1600" i="1" dirty="0"/>
              <a:t>е </a:t>
            </a:r>
            <a:r>
              <a:rPr lang="ru-RU" sz="1600" dirty="0"/>
              <a:t>– короткий толкающий</a:t>
            </a:r>
          </a:p>
        </p:txBody>
      </p:sp>
    </p:spTree>
    <p:extLst>
      <p:ext uri="{BB962C8B-B14F-4D97-AF65-F5344CB8AC3E}">
        <p14:creationId xmlns:p14="http://schemas.microsoft.com/office/powerpoint/2010/main" val="1558622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9" t="21195" r="32676" b="30182"/>
          <a:stretch/>
        </p:blipFill>
        <p:spPr bwMode="auto">
          <a:xfrm>
            <a:off x="325194" y="296719"/>
            <a:ext cx="2897438" cy="231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194" y="2636912"/>
            <a:ext cx="2574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Прямой отвал:</a:t>
            </a:r>
          </a:p>
          <a:p>
            <a:pPr algn="just"/>
            <a:r>
              <a:rPr lang="ru-RU" sz="1200" i="1" dirty="0"/>
              <a:t>1 </a:t>
            </a:r>
            <a:r>
              <a:rPr lang="ru-RU" sz="1200" dirty="0"/>
              <a:t>– отвальная поверхность; </a:t>
            </a:r>
            <a:r>
              <a:rPr lang="ru-RU" sz="1200" i="1" dirty="0"/>
              <a:t>2 </a:t>
            </a:r>
            <a:r>
              <a:rPr lang="ru-RU" sz="1200" dirty="0"/>
              <a:t>– средние ножи; </a:t>
            </a:r>
            <a:r>
              <a:rPr lang="ru-RU" sz="1200" i="1" dirty="0"/>
              <a:t>3 </a:t>
            </a:r>
            <a:r>
              <a:rPr lang="ru-RU" sz="1200" dirty="0"/>
              <a:t>– угловые ножи; </a:t>
            </a:r>
            <a:r>
              <a:rPr lang="ru-RU" sz="1200" i="1" dirty="0"/>
              <a:t>4 </a:t>
            </a:r>
            <a:r>
              <a:rPr lang="ru-RU" sz="1200" dirty="0"/>
              <a:t>– </a:t>
            </a:r>
            <a:r>
              <a:rPr lang="ru-RU" sz="1200" dirty="0" smtClean="0"/>
              <a:t>проушины для </a:t>
            </a:r>
            <a:r>
              <a:rPr lang="ru-RU" sz="1200" dirty="0"/>
              <a:t>крепления толкающих брусьев; </a:t>
            </a:r>
            <a:r>
              <a:rPr lang="ru-RU" sz="1200" i="1" dirty="0"/>
              <a:t>5 </a:t>
            </a:r>
            <a:r>
              <a:rPr lang="ru-RU" sz="1200" dirty="0"/>
              <a:t>– проушины для крепления </a:t>
            </a:r>
            <a:r>
              <a:rPr lang="ru-RU" sz="1200" dirty="0" smtClean="0"/>
              <a:t>вертикальных раскосов</a:t>
            </a:r>
            <a:r>
              <a:rPr lang="ru-RU" sz="1200" dirty="0"/>
              <a:t>; </a:t>
            </a:r>
            <a:r>
              <a:rPr lang="ru-RU" sz="1200" i="1" dirty="0"/>
              <a:t>6 </a:t>
            </a:r>
            <a:r>
              <a:rPr lang="ru-RU" sz="1200" dirty="0"/>
              <a:t>– боковые косынки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8" t="41697" r="35792" b="25472"/>
          <a:stretch/>
        </p:blipFill>
        <p:spPr bwMode="auto">
          <a:xfrm>
            <a:off x="3004637" y="2748484"/>
            <a:ext cx="2836136" cy="188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22632" y="4636586"/>
            <a:ext cx="2548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Полусферический отвал:</a:t>
            </a:r>
          </a:p>
          <a:p>
            <a:pPr algn="just"/>
            <a:r>
              <a:rPr lang="ru-RU" sz="1200" i="1" dirty="0"/>
              <a:t>1 </a:t>
            </a:r>
            <a:r>
              <a:rPr lang="ru-RU" sz="1200" dirty="0"/>
              <a:t>– боковая секция; </a:t>
            </a:r>
            <a:r>
              <a:rPr lang="ru-RU" sz="1200" i="1" dirty="0"/>
              <a:t>2 </a:t>
            </a:r>
            <a:r>
              <a:rPr lang="ru-RU" sz="1200" dirty="0"/>
              <a:t>– угловой нож; </a:t>
            </a:r>
            <a:r>
              <a:rPr lang="ru-RU" sz="1200" i="1" dirty="0"/>
              <a:t>3 </a:t>
            </a:r>
            <a:r>
              <a:rPr lang="ru-RU" sz="1200" dirty="0"/>
              <a:t>– лобовая секция; </a:t>
            </a:r>
            <a:r>
              <a:rPr lang="ru-RU" sz="1200" i="1" dirty="0"/>
              <a:t>4 </a:t>
            </a:r>
            <a:r>
              <a:rPr lang="ru-RU" sz="1200" dirty="0"/>
              <a:t>– средний нож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3778" r="30861" b="23165"/>
          <a:stretch/>
        </p:blipFill>
        <p:spPr bwMode="auto">
          <a:xfrm>
            <a:off x="5586076" y="332656"/>
            <a:ext cx="3018372" cy="233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26489" y="2780983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Сферический отвал:</a:t>
            </a:r>
          </a:p>
          <a:p>
            <a:pPr algn="just"/>
            <a:r>
              <a:rPr lang="ru-RU" sz="1200" i="1" dirty="0"/>
              <a:t>1 </a:t>
            </a:r>
            <a:r>
              <a:rPr lang="ru-RU" sz="1200" dirty="0"/>
              <a:t>– лобовая секция; </a:t>
            </a:r>
            <a:r>
              <a:rPr lang="ru-RU" sz="1200" i="1" dirty="0"/>
              <a:t>2 </a:t>
            </a:r>
            <a:r>
              <a:rPr lang="ru-RU" sz="1200" dirty="0"/>
              <a:t>– средний нож; </a:t>
            </a:r>
            <a:r>
              <a:rPr lang="ru-RU" sz="1200" i="1" dirty="0"/>
              <a:t>3 </a:t>
            </a:r>
            <a:r>
              <a:rPr lang="ru-RU" sz="1200" dirty="0"/>
              <a:t>– боковая секция; </a:t>
            </a:r>
            <a:r>
              <a:rPr lang="ru-RU" sz="1200" i="1" dirty="0"/>
              <a:t>4 </a:t>
            </a:r>
            <a:r>
              <a:rPr lang="ru-RU" sz="1200" dirty="0"/>
              <a:t>– угловой нож</a:t>
            </a:r>
          </a:p>
        </p:txBody>
      </p:sp>
    </p:spTree>
    <p:extLst>
      <p:ext uri="{BB962C8B-B14F-4D97-AF65-F5344CB8AC3E}">
        <p14:creationId xmlns:p14="http://schemas.microsoft.com/office/powerpoint/2010/main" val="3254059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Конструкция бульдозерного оборудования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2" t="25641" r="30605" b="30246"/>
          <a:stretch/>
        </p:blipFill>
        <p:spPr bwMode="auto">
          <a:xfrm>
            <a:off x="2041841" y="836712"/>
            <a:ext cx="506031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4797152"/>
            <a:ext cx="84249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 </a:t>
            </a:r>
            <a:r>
              <a:rPr lang="ru-RU" sz="1400" b="1" dirty="0"/>
              <a:t>Оборудование бульдозера с неповоротным отвалом с шарнирным креплением:</a:t>
            </a:r>
            <a:endParaRPr lang="ru-RU" sz="1400" dirty="0"/>
          </a:p>
          <a:p>
            <a:pPr algn="just"/>
            <a:r>
              <a:rPr lang="ru-RU" sz="1400" b="1" dirty="0"/>
              <a:t>1 — отвал; 2 — козырек; 3 — кронштейн; 4 — лобовой лист; 5 — раскос жесткий; 6 — подшипник; 7 — толкающий брус; 8 — тяга; 9 — винт; 10 — балка; 11 — серьга; 12 — подкос; 13 — гидрораскос; 14 — шаровая опора; 15 — прокладка; 16 — нож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1130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4" name="Picture 78" descr="поворотный отвал"/>
          <p:cNvPicPr/>
          <p:nvPr/>
        </p:nvPicPr>
        <p:blipFill>
          <a:blip r:embed="rId2"/>
          <a:stretch>
            <a:fillRect/>
          </a:stretch>
        </p:blipFill>
        <p:spPr>
          <a:xfrm>
            <a:off x="2195736" y="450420"/>
            <a:ext cx="4824536" cy="40324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797152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Оборудование бульдозера с поворотным отвалом:</a:t>
            </a:r>
            <a:endParaRPr lang="ru-RU" sz="1400" dirty="0"/>
          </a:p>
          <a:p>
            <a:pPr algn="just"/>
            <a:r>
              <a:rPr lang="ru-RU" sz="1400" b="1" dirty="0"/>
              <a:t>1 — отвал; 2 — крестовина; 3 — раскос; 4 — кронштейн; 5 — толкатель; 6 — рама</a:t>
            </a:r>
            <a:r>
              <a:rPr lang="ru-RU" sz="1400" b="1" dirty="0" smtClean="0"/>
              <a:t>; 7 </a:t>
            </a:r>
            <a:r>
              <a:rPr lang="ru-RU" sz="1400" b="1" dirty="0"/>
              <a:t>— палец; 8, 10, 11, 12 — опоры; 9 — гнездо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37912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60648"/>
            <a:ext cx="4126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Производство работ бульдозерами</a:t>
            </a:r>
            <a:endParaRPr lang="ru-RU" dirty="0"/>
          </a:p>
        </p:txBody>
      </p:sp>
      <p:pic>
        <p:nvPicPr>
          <p:cNvPr id="5" name="Picture 14" descr="РИС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1988840"/>
            <a:ext cx="3900269" cy="1872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764704"/>
            <a:ext cx="81548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При выполнении земляных работ бульдозерами выполняются следующие операции: зарезание и набор грунта перед отвалом бульдозера, перемещение грунта, разгрузка и укладка грунта, холостой ход и возвращение к месту зарезания.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3" y="3987061"/>
            <a:ext cx="3900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Формы стружек грунта, срезаемых бульдозером при работе в различных условиях (стрелкой показано направление движения бульдозера</a:t>
            </a:r>
            <a:r>
              <a:rPr lang="ru-RU" sz="1400" b="1" dirty="0" smtClean="0"/>
              <a:t>):</a:t>
            </a:r>
          </a:p>
          <a:p>
            <a:pPr algn="ctr"/>
            <a:r>
              <a:rPr lang="ru-RU" sz="1400" b="1" dirty="0" smtClean="0"/>
              <a:t>а – клинообразная; б – гребенчатая; в - ленточная</a:t>
            </a:r>
            <a:endParaRPr lang="ru-RU" sz="1400" dirty="0"/>
          </a:p>
        </p:txBody>
      </p:sp>
      <p:pic>
        <p:nvPicPr>
          <p:cNvPr id="8" name="Picture 11" descr="РИС 14"/>
          <p:cNvPicPr/>
          <p:nvPr/>
        </p:nvPicPr>
        <p:blipFill>
          <a:blip r:embed="rId3"/>
          <a:stretch>
            <a:fillRect/>
          </a:stretch>
        </p:blipFill>
        <p:spPr>
          <a:xfrm>
            <a:off x="4644006" y="1988840"/>
            <a:ext cx="4122420" cy="16967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27853" y="3989478"/>
            <a:ext cx="4038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Схемы перемещения грунта бульдозерами по </a:t>
            </a:r>
            <a:r>
              <a:rPr lang="ru-RU" sz="1400" b="1" dirty="0" smtClean="0"/>
              <a:t>траншеям:</a:t>
            </a:r>
          </a:p>
          <a:p>
            <a:pPr algn="ctr"/>
            <a:r>
              <a:rPr lang="ru-RU" sz="1400" b="1" dirty="0" smtClean="0"/>
              <a:t>а – по траншее в грунте; б – по траншее, образованной из валов грунта, осыпавшегося во время предыдущих проходов бульдозера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405575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332656"/>
            <a:ext cx="2426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Укладка грунта</a:t>
            </a:r>
            <a:endParaRPr lang="ru-RU" dirty="0"/>
          </a:p>
        </p:txBody>
      </p:sp>
      <p:pic>
        <p:nvPicPr>
          <p:cNvPr id="5" name="Picture 15" descr="РИС 15"/>
          <p:cNvPicPr/>
          <p:nvPr/>
        </p:nvPicPr>
        <p:blipFill>
          <a:blip r:embed="rId2"/>
          <a:stretch>
            <a:fillRect/>
          </a:stretch>
        </p:blipFill>
        <p:spPr>
          <a:xfrm>
            <a:off x="1892747" y="980728"/>
            <a:ext cx="5413566" cy="41764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2747" y="5286655"/>
            <a:ext cx="54706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Основные схемы укладки грунта </a:t>
            </a:r>
            <a:r>
              <a:rPr lang="ru-RU" sz="1400" b="1" dirty="0" smtClean="0"/>
              <a:t>бульдозерами:</a:t>
            </a:r>
          </a:p>
          <a:p>
            <a:pPr algn="just"/>
            <a:r>
              <a:rPr lang="ru-RU" sz="1400" b="1" dirty="0" smtClean="0"/>
              <a:t> а, б – послойное размещение; в, г, д – отдельными кучами с последующей планировкой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9476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620688"/>
            <a:ext cx="76328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Календарную продолжительность эксплуатации машины от ее начала или возобновления после ремонта до наступления предельного состояния называют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сроком службы</a:t>
            </a:r>
            <a:r>
              <a:rPr lang="en-US" i="1" dirty="0"/>
              <a:t>.</a:t>
            </a:r>
            <a:r>
              <a:rPr lang="en-US" dirty="0"/>
              <a:t> Подобный показатель, но измеренный либо в часах чистой работы машины, либо в единицах ее продукции до наступления предельного состояния, называют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техническим ресурсом</a:t>
            </a:r>
            <a:r>
              <a:rPr lang="en-US" i="1" dirty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3068960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>
                <a:solidFill>
                  <a:srgbClr val="FF0000"/>
                </a:solidFill>
              </a:rPr>
              <a:t>Параметром</a:t>
            </a:r>
            <a:r>
              <a:rPr lang="ru-RU" dirty="0"/>
              <a:t> машины называют количественную, реже, каче­ственную характеристику какого-либо существенного ее признака. Различают главные, основные и вспомогательные параметры.</a:t>
            </a:r>
          </a:p>
          <a:p>
            <a:pPr algn="just">
              <a:lnSpc>
                <a:spcPct val="150000"/>
              </a:lnSpc>
            </a:pPr>
            <a:r>
              <a:rPr lang="ru-RU" i="1" dirty="0">
                <a:solidFill>
                  <a:srgbClr val="FF0000"/>
                </a:solidFill>
              </a:rPr>
              <a:t>Главными</a:t>
            </a:r>
            <a:r>
              <a:rPr lang="ru-RU" dirty="0"/>
              <a:t> называют такие параметры, которые в наибольшей мере определяют технологические возможности машины. Для большинства машин к таким параметрам относят: </a:t>
            </a:r>
            <a:r>
              <a:rPr lang="ru-RU" dirty="0">
                <a:solidFill>
                  <a:srgbClr val="FF0000"/>
                </a:solidFill>
              </a:rPr>
              <a:t>массу машины, мощность силовой установки или суммарную мощность основных двигателей в электроприводе, производительность</a:t>
            </a:r>
            <a:r>
              <a:rPr lang="ru-RU" dirty="0"/>
              <a:t> и др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640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88640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Технология выполнения бульдозерных работ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57972"/>
            <a:ext cx="79928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При послойной разработке грунтов характерны челночные движения машины, чередующие рабочий и холостой ход. Грунт целесообразно разрабатывать и перемещать, двигаясь по одному следу с образованием боковых валиков, траншейным способом, спаренной работой бульдозеров, образованием промежуточных валов. В легких грунтовых условиях применяют дополнительное сменное оборудование бульдозера (открылки, уширители, удлинители).</a:t>
            </a:r>
          </a:p>
        </p:txBody>
      </p:sp>
      <p:pic>
        <p:nvPicPr>
          <p:cNvPr id="6" name="Picture 16" descr="РИС 16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844824"/>
            <a:ext cx="5137805" cy="3356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65388" y="1844824"/>
            <a:ext cx="271106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I </a:t>
            </a:r>
            <a:r>
              <a:rPr lang="ru-RU" sz="1400" i="1" dirty="0" smtClean="0"/>
              <a:t>,</a:t>
            </a:r>
            <a:r>
              <a:rPr lang="en-US" sz="1400" i="1" dirty="0"/>
              <a:t> </a:t>
            </a:r>
            <a:r>
              <a:rPr lang="en-US" sz="1400" i="1" dirty="0" smtClean="0"/>
              <a:t>II</a:t>
            </a:r>
            <a:r>
              <a:rPr lang="ru-RU" sz="1400" i="1" dirty="0" smtClean="0"/>
              <a:t> -</a:t>
            </a:r>
            <a:r>
              <a:rPr lang="en-US" sz="1400" i="1" dirty="0" smtClean="0"/>
              <a:t> </a:t>
            </a:r>
            <a:r>
              <a:rPr lang="ru-RU" sz="1400" dirty="0" smtClean="0"/>
              <a:t>возведение насыпей: </a:t>
            </a:r>
            <a:r>
              <a:rPr lang="ru-RU" sz="1400" dirty="0"/>
              <a:t>поперечными проходами из резерва </a:t>
            </a:r>
            <a:r>
              <a:rPr lang="en-US" sz="1400" i="1" dirty="0" smtClean="0"/>
              <a:t>I</a:t>
            </a:r>
            <a:r>
              <a:rPr lang="ru-RU" sz="1400" dirty="0" smtClean="0"/>
              <a:t> и </a:t>
            </a:r>
            <a:r>
              <a:rPr lang="ru-RU" sz="1400" dirty="0"/>
              <a:t>продольными односторонними движениями </a:t>
            </a:r>
            <a:r>
              <a:rPr lang="ru-RU" sz="1400" dirty="0" smtClean="0"/>
              <a:t>машины</a:t>
            </a:r>
            <a:r>
              <a:rPr lang="en-US" sz="1400" dirty="0"/>
              <a:t> </a:t>
            </a:r>
            <a:r>
              <a:rPr lang="en-US" sz="1400" i="1" dirty="0" smtClean="0"/>
              <a:t>II</a:t>
            </a:r>
            <a:r>
              <a:rPr lang="ru-RU" sz="1400" dirty="0"/>
              <a:t>;</a:t>
            </a:r>
            <a:endParaRPr lang="ru-RU" sz="1400" dirty="0" smtClean="0"/>
          </a:p>
          <a:p>
            <a:pPr algn="just"/>
            <a:r>
              <a:rPr lang="en-US" sz="1400" i="1" dirty="0"/>
              <a:t>III </a:t>
            </a:r>
            <a:r>
              <a:rPr lang="ru-RU" sz="1400" i="1" dirty="0" smtClean="0"/>
              <a:t>,</a:t>
            </a:r>
            <a:r>
              <a:rPr lang="en-US" sz="1400" i="1" dirty="0"/>
              <a:t> </a:t>
            </a:r>
            <a:r>
              <a:rPr lang="en-US" sz="1400" i="1" dirty="0" smtClean="0"/>
              <a:t>IV</a:t>
            </a:r>
            <a:r>
              <a:rPr lang="ru-RU" sz="1400" i="1" dirty="0" smtClean="0"/>
              <a:t> - р</a:t>
            </a:r>
            <a:r>
              <a:rPr lang="ru-RU" sz="1400" dirty="0" smtClean="0"/>
              <a:t>азработка </a:t>
            </a:r>
            <a:r>
              <a:rPr lang="ru-RU" sz="1400" dirty="0"/>
              <a:t>выемок </a:t>
            </a:r>
            <a:r>
              <a:rPr lang="ru-RU" sz="1400" dirty="0" smtClean="0"/>
              <a:t>продольными </a:t>
            </a:r>
            <a:r>
              <a:rPr lang="ru-RU" sz="1400" dirty="0"/>
              <a:t>двусторонними проходами </a:t>
            </a:r>
            <a:r>
              <a:rPr lang="en-US" sz="1400" i="1" dirty="0" smtClean="0"/>
              <a:t>III</a:t>
            </a:r>
            <a:r>
              <a:rPr lang="ru-RU" sz="1400" dirty="0" smtClean="0"/>
              <a:t> </a:t>
            </a:r>
            <a:r>
              <a:rPr lang="ru-RU" sz="1400" dirty="0"/>
              <a:t>и поперечными ходами </a:t>
            </a:r>
            <a:r>
              <a:rPr lang="en-US" sz="1400" i="1" dirty="0" smtClean="0"/>
              <a:t>IV</a:t>
            </a:r>
            <a:r>
              <a:rPr lang="ru-RU" sz="1400" i="1" dirty="0" smtClean="0"/>
              <a:t>;</a:t>
            </a:r>
          </a:p>
          <a:p>
            <a:pPr algn="just"/>
            <a:r>
              <a:rPr lang="en-US" sz="1400" i="1" dirty="0" smtClean="0"/>
              <a:t>V</a:t>
            </a:r>
            <a:r>
              <a:rPr lang="ru-RU" sz="1400" dirty="0"/>
              <a:t> </a:t>
            </a:r>
            <a:r>
              <a:rPr lang="ru-RU" sz="1400" dirty="0" smtClean="0"/>
              <a:t>- разработка </a:t>
            </a:r>
            <a:r>
              <a:rPr lang="ru-RU" sz="1400" dirty="0"/>
              <a:t>каналов, ирригационных сооружений, траншей, котлованов</a:t>
            </a:r>
            <a:r>
              <a:rPr lang="en-US" sz="1400" dirty="0"/>
              <a:t> </a:t>
            </a:r>
            <a:r>
              <a:rPr lang="ru-RU" sz="1400" dirty="0"/>
              <a:t>производят поперечными ходами бульдозера с постепенным смещением машины вдоль </a:t>
            </a:r>
            <a:r>
              <a:rPr lang="ru-RU" sz="1400" dirty="0" smtClean="0"/>
              <a:t>сооружений;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8437" y="53732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VI </a:t>
            </a:r>
            <a:r>
              <a:rPr lang="ru-RU" sz="1400" i="1" dirty="0" smtClean="0"/>
              <a:t> - засыпка б</a:t>
            </a:r>
            <a:r>
              <a:rPr lang="ru-RU" sz="1400" dirty="0" smtClean="0"/>
              <a:t>ольших впадин </a:t>
            </a:r>
            <a:r>
              <a:rPr lang="ru-RU" sz="1400" dirty="0"/>
              <a:t>с соседних косогоров продольными </a:t>
            </a:r>
            <a:r>
              <a:rPr lang="ru-RU" sz="1400" dirty="0" smtClean="0"/>
              <a:t>проходами.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20546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15511" y="33265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Основные виды работ, выполняемые бульдозером</a:t>
            </a:r>
            <a:endParaRPr lang="ru-RU" dirty="0"/>
          </a:p>
        </p:txBody>
      </p:sp>
      <p:pic>
        <p:nvPicPr>
          <p:cNvPr id="5" name="Picture 19" descr="РИС 19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4752528" cy="50405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36096" y="916895"/>
            <a:ext cx="33123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/>
              <a:t>а</a:t>
            </a:r>
            <a:r>
              <a:rPr lang="en-US" sz="1200" b="1" dirty="0"/>
              <a:t> </a:t>
            </a:r>
            <a:r>
              <a:rPr lang="ru-RU" sz="1200" b="1" dirty="0"/>
              <a:t>- разработка траншей, котлованов, каналов с отсыпкой грунта в кавальеры, насыпи;</a:t>
            </a:r>
            <a:r>
              <a:rPr lang="en-US" sz="1200" b="1" dirty="0"/>
              <a:t> </a:t>
            </a:r>
            <a:r>
              <a:rPr lang="ru-RU" sz="1200" b="1" i="1" dirty="0"/>
              <a:t>б</a:t>
            </a:r>
            <a:r>
              <a:rPr lang="en-US" sz="1200" b="1" dirty="0"/>
              <a:t> </a:t>
            </a:r>
            <a:r>
              <a:rPr lang="ru-RU" sz="1200" b="1" dirty="0"/>
              <a:t>- срезка косогоров и засыпка выемок;</a:t>
            </a:r>
            <a:r>
              <a:rPr lang="en-US" sz="1200" b="1" dirty="0"/>
              <a:t> </a:t>
            </a:r>
            <a:r>
              <a:rPr lang="ru-RU" sz="1200" b="1" i="1" dirty="0"/>
              <a:t>в</a:t>
            </a:r>
            <a:r>
              <a:rPr lang="en-US" sz="1200" b="1" i="1" dirty="0"/>
              <a:t> </a:t>
            </a:r>
            <a:r>
              <a:rPr lang="ru-RU" sz="1200" b="1" dirty="0"/>
              <a:t>- снятие плодородного слоя или пустой породы;</a:t>
            </a:r>
            <a:r>
              <a:rPr lang="en-US" sz="1200" b="1" dirty="0"/>
              <a:t> </a:t>
            </a:r>
            <a:r>
              <a:rPr lang="ru-RU" sz="1200" b="1" i="1" dirty="0"/>
              <a:t>г -</a:t>
            </a:r>
            <a:r>
              <a:rPr lang="en-US" sz="1200" b="1" i="1" dirty="0"/>
              <a:t> </a:t>
            </a:r>
            <a:r>
              <a:rPr lang="ru-RU" sz="1200" b="1" dirty="0"/>
              <a:t>планировка передним ходом;</a:t>
            </a:r>
            <a:r>
              <a:rPr lang="en-US" sz="1200" b="1" dirty="0"/>
              <a:t> </a:t>
            </a:r>
            <a:r>
              <a:rPr lang="ru-RU" sz="1200" b="1" i="1" dirty="0"/>
              <a:t>д</a:t>
            </a:r>
            <a:r>
              <a:rPr lang="en-US" sz="1200" b="1" dirty="0"/>
              <a:t> </a:t>
            </a:r>
            <a:r>
              <a:rPr lang="ru-RU" sz="1200" b="1" dirty="0"/>
              <a:t>- разравнивание при переднем ходе машины;</a:t>
            </a:r>
            <a:r>
              <a:rPr lang="en-US" sz="1200" b="1" dirty="0"/>
              <a:t> </a:t>
            </a:r>
            <a:r>
              <a:rPr lang="ru-RU" sz="1200" b="1" i="1" dirty="0"/>
              <a:t>е</a:t>
            </a:r>
            <a:r>
              <a:rPr lang="en-US" sz="1200" b="1" dirty="0"/>
              <a:t> </a:t>
            </a:r>
            <a:r>
              <a:rPr lang="ru-RU" sz="1200" b="1" dirty="0"/>
              <a:t>- планировка при заднем ходе машины;</a:t>
            </a:r>
            <a:r>
              <a:rPr lang="en-US" sz="1200" b="1" dirty="0"/>
              <a:t> </a:t>
            </a:r>
            <a:r>
              <a:rPr lang="ru-RU" sz="1200" b="1" i="1" dirty="0"/>
              <a:t>ж</a:t>
            </a:r>
            <a:r>
              <a:rPr lang="en-US" sz="1200" b="1" dirty="0"/>
              <a:t> </a:t>
            </a:r>
            <a:r>
              <a:rPr lang="ru-RU" sz="1200" b="1" dirty="0"/>
              <a:t>- засыпка траншей;</a:t>
            </a:r>
            <a:r>
              <a:rPr lang="en-US" sz="1200" b="1" dirty="0"/>
              <a:t> </a:t>
            </a:r>
            <a:r>
              <a:rPr lang="ru-RU" sz="1200" b="1" i="1" dirty="0"/>
              <a:t>з</a:t>
            </a:r>
            <a:r>
              <a:rPr lang="en-US" sz="1200" b="1" dirty="0"/>
              <a:t> </a:t>
            </a:r>
            <a:r>
              <a:rPr lang="ru-RU" sz="1200" b="1" dirty="0"/>
              <a:t>- толкание скрепера при наполнении ковша грунтом;</a:t>
            </a:r>
            <a:r>
              <a:rPr lang="en-US" sz="1200" b="1" dirty="0"/>
              <a:t> </a:t>
            </a:r>
            <a:r>
              <a:rPr lang="ru-RU" sz="1200" b="1" i="1" dirty="0"/>
              <a:t>и</a:t>
            </a:r>
            <a:r>
              <a:rPr lang="en-US" sz="1200" b="1" dirty="0"/>
              <a:t> </a:t>
            </a:r>
            <a:r>
              <a:rPr lang="ru-RU" sz="1200" b="1" dirty="0"/>
              <a:t>- погрузка грунта в автотранспорт с эстакады;</a:t>
            </a:r>
            <a:r>
              <a:rPr lang="en-US" sz="1200" b="1" dirty="0"/>
              <a:t> </a:t>
            </a:r>
            <a:r>
              <a:rPr lang="ru-RU" sz="1200" b="1" i="1" dirty="0"/>
              <a:t>к</a:t>
            </a:r>
            <a:r>
              <a:rPr lang="en-US" sz="1200" b="1" dirty="0"/>
              <a:t> </a:t>
            </a:r>
            <a:r>
              <a:rPr lang="ru-RU" sz="1200" b="1" dirty="0"/>
              <a:t>- погрузка материалов в автотранспорт с лотка;</a:t>
            </a:r>
            <a:r>
              <a:rPr lang="en-US" sz="1200" b="1" i="1" dirty="0"/>
              <a:t> </a:t>
            </a:r>
            <a:r>
              <a:rPr lang="ru-RU" sz="1200" b="1" i="1" dirty="0"/>
              <a:t>л</a:t>
            </a:r>
            <a:r>
              <a:rPr lang="en-US" sz="1200" b="1" dirty="0"/>
              <a:t> </a:t>
            </a:r>
            <a:r>
              <a:rPr lang="ru-RU" sz="1200" b="1" dirty="0"/>
              <a:t>- валка деревьев;</a:t>
            </a:r>
            <a:r>
              <a:rPr lang="en-US" sz="1200" b="1" dirty="0"/>
              <a:t> </a:t>
            </a:r>
            <a:r>
              <a:rPr lang="ru-RU" sz="1200" b="1" i="1" dirty="0"/>
              <a:t>м</a:t>
            </a:r>
            <a:r>
              <a:rPr lang="en-US" sz="1200" b="1" dirty="0"/>
              <a:t> </a:t>
            </a:r>
            <a:r>
              <a:rPr lang="ru-RU" sz="1200" b="1" dirty="0"/>
              <a:t>- корчевка пней;</a:t>
            </a:r>
            <a:r>
              <a:rPr lang="en-US" sz="1200" b="1" dirty="0"/>
              <a:t> </a:t>
            </a:r>
            <a:r>
              <a:rPr lang="ru-RU" sz="1200" b="1" i="1" dirty="0"/>
              <a:t>н</a:t>
            </a:r>
            <a:r>
              <a:rPr lang="en-US" sz="1200" b="1" dirty="0"/>
              <a:t> </a:t>
            </a:r>
            <a:r>
              <a:rPr lang="ru-RU" sz="1200" b="1" dirty="0"/>
              <a:t>- срезка кустарников и мелколесья;</a:t>
            </a:r>
            <a:r>
              <a:rPr lang="en-US" sz="1200" b="1" dirty="0"/>
              <a:t> </a:t>
            </a:r>
            <a:r>
              <a:rPr lang="ru-RU" sz="1200" b="1" i="1" dirty="0"/>
              <a:t>о</a:t>
            </a:r>
            <a:r>
              <a:rPr lang="en-US" sz="1200" b="1" dirty="0"/>
              <a:t> </a:t>
            </a:r>
            <a:r>
              <a:rPr lang="ru-RU" sz="1200" b="1" dirty="0"/>
              <a:t>- снегоочистительные работы;</a:t>
            </a:r>
            <a:endParaRPr lang="ru-RU" sz="1200" dirty="0"/>
          </a:p>
          <a:p>
            <a:pPr algn="just"/>
            <a:r>
              <a:rPr lang="ru-RU" sz="1200" b="1" i="1" dirty="0"/>
              <a:t>1</a:t>
            </a:r>
            <a:r>
              <a:rPr lang="en-US" sz="1200" b="1" dirty="0"/>
              <a:t> </a:t>
            </a:r>
            <a:r>
              <a:rPr lang="ru-RU" sz="1200" b="1" dirty="0"/>
              <a:t>- исходное положение бульдозера;</a:t>
            </a:r>
            <a:r>
              <a:rPr lang="en-US" sz="1200" b="1" dirty="0"/>
              <a:t> </a:t>
            </a:r>
            <a:r>
              <a:rPr lang="ru-RU" sz="1200" b="1" i="1" dirty="0"/>
              <a:t>2</a:t>
            </a:r>
            <a:r>
              <a:rPr lang="en-US" sz="1200" b="1" dirty="0"/>
              <a:t> </a:t>
            </a:r>
            <a:r>
              <a:rPr lang="ru-RU" sz="1200" b="1" dirty="0"/>
              <a:t>- резка и транспортирование грунта;</a:t>
            </a:r>
            <a:r>
              <a:rPr lang="en-US" sz="1200" b="1" dirty="0"/>
              <a:t> </a:t>
            </a:r>
            <a:r>
              <a:rPr lang="ru-RU" sz="1200" b="1" i="1" dirty="0"/>
              <a:t>3</a:t>
            </a:r>
            <a:r>
              <a:rPr lang="en-US" sz="1200" b="1" dirty="0"/>
              <a:t> </a:t>
            </a:r>
            <a:r>
              <a:rPr lang="ru-RU" sz="1200" b="1" dirty="0"/>
              <a:t>- бульдозер на насыпи;</a:t>
            </a:r>
            <a:r>
              <a:rPr lang="en-US" sz="1200" b="1" dirty="0"/>
              <a:t> </a:t>
            </a:r>
            <a:r>
              <a:rPr lang="ru-RU" sz="1200" b="1" i="1" dirty="0"/>
              <a:t>4</a:t>
            </a:r>
            <a:r>
              <a:rPr lang="en-US" sz="1200" b="1" dirty="0"/>
              <a:t> </a:t>
            </a:r>
            <a:r>
              <a:rPr lang="ru-RU" sz="1200" b="1" dirty="0"/>
              <a:t>- насыпь или кавальер;</a:t>
            </a:r>
            <a:r>
              <a:rPr lang="en-US" sz="1200" b="1" dirty="0"/>
              <a:t> </a:t>
            </a:r>
            <a:r>
              <a:rPr lang="ru-RU" sz="1200" b="1" i="1" dirty="0"/>
              <a:t>5</a:t>
            </a:r>
            <a:r>
              <a:rPr lang="en-US" sz="1200" b="1" dirty="0"/>
              <a:t> </a:t>
            </a:r>
            <a:r>
              <a:rPr lang="ru-RU" sz="1200" b="1" dirty="0"/>
              <a:t>- траншея;</a:t>
            </a:r>
            <a:r>
              <a:rPr lang="en-US" sz="1200" b="1" dirty="0"/>
              <a:t> </a:t>
            </a:r>
            <a:r>
              <a:rPr lang="ru-RU" sz="1200" b="1" i="1" dirty="0"/>
              <a:t>6</a:t>
            </a:r>
            <a:r>
              <a:rPr lang="en-US" sz="1200" b="1" dirty="0"/>
              <a:t> </a:t>
            </a:r>
            <a:r>
              <a:rPr lang="ru-RU" sz="1200" b="1" dirty="0"/>
              <a:t>- косогор;</a:t>
            </a:r>
            <a:r>
              <a:rPr lang="en-US" sz="1200" b="1" dirty="0"/>
              <a:t> </a:t>
            </a:r>
            <a:r>
              <a:rPr lang="ru-RU" sz="1200" b="1" i="1" dirty="0"/>
              <a:t>7</a:t>
            </a:r>
            <a:r>
              <a:rPr lang="en-US" sz="1200" b="1" dirty="0"/>
              <a:t> </a:t>
            </a:r>
            <a:r>
              <a:rPr lang="ru-RU" sz="1200" b="1" dirty="0"/>
              <a:t>- выемка;</a:t>
            </a:r>
            <a:r>
              <a:rPr lang="en-US" sz="1200" b="1" dirty="0"/>
              <a:t> </a:t>
            </a:r>
            <a:r>
              <a:rPr lang="ru-RU" sz="1200" b="1" i="1" dirty="0"/>
              <a:t>8</a:t>
            </a:r>
            <a:r>
              <a:rPr lang="en-US" sz="1200" b="1" dirty="0"/>
              <a:t> </a:t>
            </a:r>
            <a:r>
              <a:rPr lang="ru-RU" sz="1200" b="1" dirty="0"/>
              <a:t>- плодородный слой или пустая порода;</a:t>
            </a:r>
            <a:r>
              <a:rPr lang="en-US" sz="1200" b="1" dirty="0"/>
              <a:t> </a:t>
            </a:r>
            <a:r>
              <a:rPr lang="ru-RU" sz="1200" b="1" i="1" dirty="0"/>
              <a:t>9</a:t>
            </a:r>
            <a:r>
              <a:rPr lang="en-US" sz="1200" b="1" dirty="0"/>
              <a:t> </a:t>
            </a:r>
            <a:r>
              <a:rPr lang="ru-RU" sz="1200" b="1" dirty="0"/>
              <a:t>- полезные ископаемые или строительные материалы;</a:t>
            </a:r>
            <a:r>
              <a:rPr lang="en-US" sz="1200" b="1" dirty="0"/>
              <a:t> </a:t>
            </a:r>
            <a:r>
              <a:rPr lang="ru-RU" sz="1200" b="1" i="1" dirty="0"/>
              <a:t>10</a:t>
            </a:r>
            <a:r>
              <a:rPr lang="en-US" sz="1200" b="1" dirty="0"/>
              <a:t> </a:t>
            </a:r>
            <a:r>
              <a:rPr lang="ru-RU" sz="1200" b="1" dirty="0"/>
              <a:t>- скрепер;</a:t>
            </a:r>
            <a:r>
              <a:rPr lang="en-US" sz="1200" b="1" dirty="0"/>
              <a:t> </a:t>
            </a:r>
            <a:r>
              <a:rPr lang="ru-RU" sz="1200" b="1" i="1" dirty="0"/>
              <a:t>11</a:t>
            </a:r>
            <a:r>
              <a:rPr lang="en-US" sz="1200" b="1" dirty="0"/>
              <a:t> </a:t>
            </a:r>
            <a:r>
              <a:rPr lang="ru-RU" sz="1200" b="1" dirty="0"/>
              <a:t>- эстакада;</a:t>
            </a:r>
            <a:r>
              <a:rPr lang="en-US" sz="1200" b="1" dirty="0"/>
              <a:t> </a:t>
            </a:r>
            <a:r>
              <a:rPr lang="ru-RU" sz="1200" b="1" i="1" dirty="0"/>
              <a:t>12</a:t>
            </a:r>
            <a:r>
              <a:rPr lang="en-US" sz="1200" b="1" dirty="0"/>
              <a:t> </a:t>
            </a:r>
            <a:r>
              <a:rPr lang="ru-RU" sz="1200" b="1" dirty="0"/>
              <a:t>- автотранспорт;</a:t>
            </a:r>
            <a:r>
              <a:rPr lang="en-US" sz="1200" b="1" dirty="0"/>
              <a:t> </a:t>
            </a:r>
            <a:r>
              <a:rPr lang="ru-RU" sz="1200" b="1" i="1" dirty="0"/>
              <a:t>13</a:t>
            </a:r>
            <a:r>
              <a:rPr lang="en-US" sz="1200" b="1" dirty="0"/>
              <a:t> </a:t>
            </a:r>
            <a:r>
              <a:rPr lang="ru-RU" sz="1200" b="1" dirty="0"/>
              <a:t>- погрузочный лоток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74309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62</a:t>
            </a:fld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06016" y="40466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Производительность бульдозера на землеройно-транспортных работах определяется количеством разработанного грунта в кубических метрах за единицу времени.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06016" y="1196752"/>
            <a:ext cx="8064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Техническую производительность </a:t>
            </a:r>
            <a:r>
              <a:rPr lang="ru-RU" sz="1600" dirty="0" smtClean="0"/>
              <a:t>бульдозера </a:t>
            </a:r>
            <a:r>
              <a:rPr lang="ru-RU" sz="1600" i="1" dirty="0" smtClean="0"/>
              <a:t>П</a:t>
            </a:r>
            <a:r>
              <a:rPr lang="ru-RU" sz="1600" baseline="-25000" dirty="0" smtClean="0"/>
              <a:t>т</a:t>
            </a:r>
            <a:r>
              <a:rPr lang="ru-RU" sz="1600" dirty="0" smtClean="0"/>
              <a:t>, </a:t>
            </a:r>
            <a:r>
              <a:rPr lang="ru-RU" sz="1600" dirty="0"/>
              <a:t>м</a:t>
            </a:r>
            <a:r>
              <a:rPr lang="ru-RU" sz="1600" baseline="30000" dirty="0"/>
              <a:t>3</a:t>
            </a:r>
            <a:r>
              <a:rPr lang="ru-RU" sz="1600" dirty="0"/>
              <a:t>/час, определяют по формуле</a:t>
            </a:r>
          </a:p>
        </p:txBody>
      </p:sp>
      <p:sp>
        <p:nvSpPr>
          <p:cNvPr id="66" name="Rectangle 6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7" name="Объект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4407"/>
              </p:ext>
            </p:extLst>
          </p:nvPr>
        </p:nvGraphicFramePr>
        <p:xfrm>
          <a:off x="3347865" y="1623100"/>
          <a:ext cx="1741872" cy="725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Формула" r:id="rId3" imgW="1143000" imgH="469800" progId="Equation.3">
                  <p:embed/>
                </p:oleObj>
              </mc:Choice>
              <mc:Fallback>
                <p:oleObj name="Формула" r:id="rId3" imgW="1143000" imgH="469800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5" y="1623100"/>
                        <a:ext cx="1741872" cy="725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63"/>
          <p:cNvSpPr>
            <a:spLocks noChangeArrowheads="1"/>
          </p:cNvSpPr>
          <p:nvPr/>
        </p:nvSpPr>
        <p:spPr bwMode="auto">
          <a:xfrm>
            <a:off x="0" y="47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Helvetica" charset="0"/>
                <a:cs typeface="Calibri" pitchFamily="34" charset="0"/>
              </a:rPr>
              <a:t>,</a:t>
            </a:r>
            <a:r>
              <a:rPr kumimoji="0" lang="ru-RU" altLang="zh-CN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06016" y="2237963"/>
            <a:ext cx="806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где </a:t>
            </a:r>
            <a:r>
              <a:rPr lang="en-US" sz="1400" i="1" dirty="0" smtClean="0"/>
              <a:t>V</a:t>
            </a:r>
            <a:r>
              <a:rPr lang="ru-RU" sz="1400" i="1" baseline="-25000" dirty="0" smtClean="0"/>
              <a:t>п</a:t>
            </a:r>
            <a:r>
              <a:rPr lang="ru-RU" sz="1400" dirty="0" smtClean="0"/>
              <a:t> - </a:t>
            </a:r>
            <a:r>
              <a:rPr lang="ru-RU" sz="1400" dirty="0"/>
              <a:t>объём призмы волочения, м</a:t>
            </a:r>
            <a:r>
              <a:rPr lang="ru-RU" sz="1400" baseline="30000" dirty="0"/>
              <a:t>3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      </a:t>
            </a:r>
            <a:r>
              <a:rPr lang="en-US" sz="1400" i="1" dirty="0" smtClean="0"/>
              <a:t>k</a:t>
            </a:r>
            <a:r>
              <a:rPr lang="ru-RU" sz="1400" i="1" baseline="-25000" dirty="0" smtClean="0"/>
              <a:t>у</a:t>
            </a:r>
            <a:r>
              <a:rPr lang="ru-RU" sz="1400" dirty="0" smtClean="0"/>
              <a:t> - коэффициент </a:t>
            </a:r>
            <a:r>
              <a:rPr lang="ru-RU" sz="1400" dirty="0"/>
              <a:t>уклона местности;</a:t>
            </a:r>
          </a:p>
          <a:p>
            <a:r>
              <a:rPr lang="ru-RU" sz="1400" dirty="0" smtClean="0"/>
              <a:t>      </a:t>
            </a:r>
            <a:r>
              <a:rPr lang="en-US" sz="1400" i="1" dirty="0" smtClean="0"/>
              <a:t>k</a:t>
            </a:r>
            <a:r>
              <a:rPr lang="ru-RU" sz="1400" i="1" baseline="-25000" dirty="0"/>
              <a:t>с</a:t>
            </a:r>
            <a:r>
              <a:rPr lang="ru-RU" sz="1400" dirty="0" smtClean="0"/>
              <a:t> </a:t>
            </a:r>
            <a:r>
              <a:rPr lang="ru-RU" sz="1400" dirty="0"/>
              <a:t>-</a:t>
            </a:r>
            <a:r>
              <a:rPr lang="ru-RU" sz="1400" dirty="0" smtClean="0"/>
              <a:t> </a:t>
            </a:r>
            <a:r>
              <a:rPr lang="ru-RU" sz="1400" dirty="0"/>
              <a:t>коэффициент сохранения грунта при перемещении:</a:t>
            </a:r>
          </a:p>
        </p:txBody>
      </p:sp>
      <p:sp>
        <p:nvSpPr>
          <p:cNvPr id="70" name="Rectangle 6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" name="Объект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452942"/>
              </p:ext>
            </p:extLst>
          </p:nvPr>
        </p:nvGraphicFramePr>
        <p:xfrm>
          <a:off x="3347864" y="2996952"/>
          <a:ext cx="1933921" cy="409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Формула" r:id="rId5" imgW="1117440" imgH="228600" progId="Equation.3">
                  <p:embed/>
                </p:oleObj>
              </mc:Choice>
              <mc:Fallback>
                <p:oleObj name="Формула" r:id="rId5" imgW="1117440" imgH="228600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996952"/>
                        <a:ext cx="1933921" cy="409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 67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Helvetica" charset="0"/>
                <a:cs typeface="Calibri" pitchFamily="34" charset="0"/>
              </a:rPr>
              <a:t>,</a:t>
            </a:r>
            <a:r>
              <a:rPr kumimoji="0" lang="ru-RU" altLang="zh-CN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06016" y="3356992"/>
            <a:ext cx="8197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где </a:t>
            </a:r>
            <a:r>
              <a:rPr lang="en-US" sz="1400" i="1" dirty="0" smtClean="0"/>
              <a:t>L</a:t>
            </a:r>
            <a:r>
              <a:rPr lang="ru-RU" sz="1400" i="1" baseline="-25000" dirty="0" smtClean="0"/>
              <a:t>Т</a:t>
            </a:r>
            <a:r>
              <a:rPr lang="ru-RU" sz="1400" dirty="0" smtClean="0"/>
              <a:t> - </a:t>
            </a:r>
            <a:r>
              <a:rPr lang="ru-RU" sz="1400" dirty="0"/>
              <a:t>дальность перемещения грунта, м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      </a:t>
            </a:r>
            <a:r>
              <a:rPr lang="ru-RU" sz="1400" i="1" dirty="0" smtClean="0"/>
              <a:t>Т</a:t>
            </a:r>
            <a:r>
              <a:rPr lang="ru-RU" sz="1400" i="1" baseline="-25000" dirty="0" smtClean="0"/>
              <a:t>ц</a:t>
            </a:r>
            <a:r>
              <a:rPr lang="ru-RU" sz="1400" dirty="0" smtClean="0"/>
              <a:t> - </a:t>
            </a:r>
            <a:r>
              <a:rPr lang="ru-RU" sz="1400" dirty="0"/>
              <a:t>время рабочего цикла бульдозера, с</a:t>
            </a:r>
            <a:r>
              <a:rPr lang="ru-RU" sz="1400" dirty="0" smtClean="0"/>
              <a:t>;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506016" y="3861048"/>
            <a:ext cx="8064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Время рабочего </a:t>
            </a:r>
            <a:r>
              <a:rPr lang="ru-RU" sz="1600" dirty="0" smtClean="0"/>
              <a:t>цикла </a:t>
            </a:r>
            <a:r>
              <a:rPr lang="ru-RU" sz="1600" i="1" dirty="0" smtClean="0"/>
              <a:t>Т</a:t>
            </a:r>
            <a:r>
              <a:rPr lang="ru-RU" sz="1600" i="1" baseline="-25000" dirty="0" smtClean="0"/>
              <a:t>ц</a:t>
            </a:r>
            <a:r>
              <a:rPr lang="ru-RU" sz="1600" dirty="0" smtClean="0"/>
              <a:t>, </a:t>
            </a:r>
            <a:r>
              <a:rPr lang="ru-RU" sz="1600" dirty="0"/>
              <a:t>с, определяют по формуле</a:t>
            </a:r>
          </a:p>
        </p:txBody>
      </p:sp>
      <p:sp>
        <p:nvSpPr>
          <p:cNvPr id="75" name="Rectangle 6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6" name="Объект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249205"/>
              </p:ext>
            </p:extLst>
          </p:nvPr>
        </p:nvGraphicFramePr>
        <p:xfrm>
          <a:off x="2987824" y="4221088"/>
          <a:ext cx="2670057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Формула" r:id="rId7" imgW="1968480" imgH="469800" progId="Equation.3">
                  <p:embed/>
                </p:oleObj>
              </mc:Choice>
              <mc:Fallback>
                <p:oleObj name="Формула" r:id="rId7" imgW="1968480" imgH="469800" progId="Equation.3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4221088"/>
                        <a:ext cx="2670057" cy="64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Прямоугольник 76"/>
          <p:cNvSpPr/>
          <p:nvPr/>
        </p:nvSpPr>
        <p:spPr>
          <a:xfrm>
            <a:off x="506016" y="501317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где </a:t>
            </a:r>
            <a:r>
              <a:rPr lang="en-US" sz="1400" i="1" dirty="0" smtClean="0"/>
              <a:t>l</a:t>
            </a:r>
            <a:r>
              <a:rPr lang="ru-RU" sz="1400" i="1" baseline="-25000" dirty="0" smtClean="0"/>
              <a:t>р</a:t>
            </a:r>
            <a:r>
              <a:rPr lang="ru-RU" sz="1400" dirty="0" smtClean="0"/>
              <a:t> - </a:t>
            </a:r>
            <a:r>
              <a:rPr lang="ru-RU" sz="1400" dirty="0"/>
              <a:t>длина пути резания и формирования призмы волочения, </a:t>
            </a:r>
            <a:r>
              <a:rPr lang="ru-RU" sz="1400" dirty="0" smtClean="0"/>
              <a:t>м (5-7 м);</a:t>
            </a:r>
          </a:p>
          <a:p>
            <a:r>
              <a:rPr lang="ru-RU" sz="1400" dirty="0" smtClean="0"/>
              <a:t>      </a:t>
            </a:r>
            <a:r>
              <a:rPr lang="en-US" sz="1400" i="1" dirty="0" smtClean="0"/>
              <a:t>ν</a:t>
            </a:r>
            <a:r>
              <a:rPr lang="ru-RU" sz="1400" i="1" baseline="-25000" dirty="0" smtClean="0"/>
              <a:t>р</a:t>
            </a:r>
            <a:r>
              <a:rPr lang="ru-RU" sz="1400" i="1" dirty="0" smtClean="0"/>
              <a:t>, </a:t>
            </a:r>
            <a:r>
              <a:rPr lang="en-US" sz="1400" i="1" dirty="0" smtClean="0"/>
              <a:t>ν</a:t>
            </a:r>
            <a:r>
              <a:rPr lang="ru-RU" sz="1400" i="1" baseline="-25000" dirty="0" smtClean="0"/>
              <a:t>т</a:t>
            </a:r>
            <a:r>
              <a:rPr lang="ru-RU" sz="1400" i="1" dirty="0" smtClean="0"/>
              <a:t>, </a:t>
            </a:r>
            <a:r>
              <a:rPr lang="en-US" sz="1400" i="1" dirty="0" smtClean="0"/>
              <a:t>ν</a:t>
            </a:r>
            <a:r>
              <a:rPr lang="ru-RU" sz="1400" i="1" baseline="-25000" dirty="0" smtClean="0"/>
              <a:t>х.х</a:t>
            </a:r>
            <a:r>
              <a:rPr lang="ru-RU" sz="1400" dirty="0" smtClean="0"/>
              <a:t> - </a:t>
            </a:r>
            <a:r>
              <a:rPr lang="ru-RU" sz="1400" dirty="0"/>
              <a:t>средние скорости при резании, перемещении и холостом ходе, м/с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      </a:t>
            </a:r>
            <a:r>
              <a:rPr lang="en-US" sz="1400" i="1" dirty="0" smtClean="0"/>
              <a:t>t</a:t>
            </a:r>
            <a:r>
              <a:rPr lang="ru-RU" sz="1400" i="1" baseline="-25000" dirty="0" smtClean="0"/>
              <a:t>п</a:t>
            </a:r>
            <a:r>
              <a:rPr lang="ru-RU" sz="1400" dirty="0" smtClean="0"/>
              <a:t> - </a:t>
            </a:r>
            <a:r>
              <a:rPr lang="ru-RU" sz="1400" dirty="0"/>
              <a:t>время переключения передачи и разгона, с</a:t>
            </a:r>
            <a:r>
              <a:rPr lang="ru-RU" sz="1400" dirty="0" smtClean="0"/>
              <a:t>;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</a:t>
            </a:r>
            <a:r>
              <a:rPr lang="en-US" sz="1400" i="1" dirty="0" smtClean="0"/>
              <a:t>t</a:t>
            </a:r>
            <a:r>
              <a:rPr lang="ru-RU" sz="1400" i="1" baseline="-25000" dirty="0" smtClean="0"/>
              <a:t>о</a:t>
            </a:r>
            <a:r>
              <a:rPr lang="ru-RU" sz="1400" dirty="0" smtClean="0"/>
              <a:t>  - время </a:t>
            </a:r>
            <a:r>
              <a:rPr lang="ru-RU" sz="1400" dirty="0"/>
              <a:t>опускания отвала, (1-2 </a:t>
            </a:r>
            <a:r>
              <a:rPr lang="en-US" sz="1400" dirty="0"/>
              <a:t>c</a:t>
            </a:r>
            <a:r>
              <a:rPr lang="ru-RU" sz="1400" dirty="0" smtClean="0"/>
              <a:t>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684979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6064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Способы повышения производительности бульдозеров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26149" r="32085" b="31322"/>
          <a:stretch/>
        </p:blipFill>
        <p:spPr bwMode="auto">
          <a:xfrm>
            <a:off x="2051720" y="908720"/>
            <a:ext cx="5362575" cy="3168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43711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I</a:t>
            </a:r>
            <a:r>
              <a:rPr lang="ru-RU" sz="1400" dirty="0" smtClean="0"/>
              <a:t> - движение </a:t>
            </a:r>
            <a:r>
              <a:rPr lang="ru-RU" sz="1400" dirty="0"/>
              <a:t>бульдозера по одному и тому же </a:t>
            </a:r>
            <a:r>
              <a:rPr lang="ru-RU" sz="1400" dirty="0" smtClean="0"/>
              <a:t>следу; </a:t>
            </a:r>
            <a:r>
              <a:rPr lang="en-US" sz="1400" dirty="0" smtClean="0"/>
              <a:t>II</a:t>
            </a:r>
            <a:r>
              <a:rPr lang="ru-RU" sz="1400" dirty="0" smtClean="0"/>
              <a:t> - траншейный </a:t>
            </a:r>
            <a:r>
              <a:rPr lang="ru-RU" sz="1400" dirty="0"/>
              <a:t>способ разработки </a:t>
            </a:r>
            <a:r>
              <a:rPr lang="ru-RU" sz="1400" dirty="0" smtClean="0"/>
              <a:t>грунта; </a:t>
            </a:r>
            <a:r>
              <a:rPr lang="en-US" sz="1400" dirty="0" smtClean="0"/>
              <a:t>III</a:t>
            </a:r>
            <a:r>
              <a:rPr lang="ru-RU" sz="1400" dirty="0" smtClean="0"/>
              <a:t> - спаренная </a:t>
            </a:r>
            <a:r>
              <a:rPr lang="ru-RU" sz="1400" dirty="0"/>
              <a:t>работа двух-трех </a:t>
            </a:r>
            <a:r>
              <a:rPr lang="ru-RU" sz="1400" dirty="0" smtClean="0"/>
              <a:t>бульдозеров; </a:t>
            </a:r>
            <a:r>
              <a:rPr lang="en-US" sz="1400" dirty="0" smtClean="0"/>
              <a:t>IV</a:t>
            </a:r>
            <a:r>
              <a:rPr lang="ru-RU" sz="1400" dirty="0" smtClean="0"/>
              <a:t> - работа </a:t>
            </a:r>
            <a:r>
              <a:rPr lang="ru-RU" sz="1400" dirty="0"/>
              <a:t>бульдозера под </a:t>
            </a:r>
            <a:r>
              <a:rPr lang="ru-RU" sz="1400" dirty="0" smtClean="0"/>
              <a:t>уклон; </a:t>
            </a:r>
            <a:r>
              <a:rPr lang="en-US" sz="1400" dirty="0" smtClean="0"/>
              <a:t>V</a:t>
            </a:r>
            <a:r>
              <a:rPr lang="ru-RU" sz="1400" dirty="0" smtClean="0"/>
              <a:t> - работа </a:t>
            </a:r>
            <a:r>
              <a:rPr lang="ru-RU" sz="1400" dirty="0"/>
              <a:t>бульдозера под </a:t>
            </a:r>
            <a:r>
              <a:rPr lang="ru-RU" sz="1400" dirty="0" smtClean="0"/>
              <a:t>уклон; </a:t>
            </a:r>
            <a:r>
              <a:rPr lang="en-US" sz="1400" dirty="0" smtClean="0"/>
              <a:t>VI </a:t>
            </a:r>
            <a:r>
              <a:rPr lang="ru-RU" sz="1400" dirty="0" smtClean="0"/>
              <a:t>- выбор </a:t>
            </a:r>
            <a:r>
              <a:rPr lang="ru-RU" sz="1400" dirty="0"/>
              <a:t>оптимального угла </a:t>
            </a:r>
            <a:r>
              <a:rPr lang="ru-RU" sz="1400" dirty="0" smtClean="0"/>
              <a:t>резания; </a:t>
            </a:r>
            <a:r>
              <a:rPr lang="en-US" sz="1400" dirty="0" smtClean="0"/>
              <a:t>VII</a:t>
            </a:r>
            <a:r>
              <a:rPr lang="ru-RU" sz="1400" dirty="0" smtClean="0"/>
              <a:t> - </a:t>
            </a:r>
            <a:r>
              <a:rPr lang="ru-RU" sz="1400" dirty="0"/>
              <a:t>использование уширителей и </a:t>
            </a:r>
            <a:r>
              <a:rPr lang="ru-RU" sz="1400" dirty="0" smtClean="0"/>
              <a:t>удлинителей; </a:t>
            </a:r>
            <a:r>
              <a:rPr lang="en-US" sz="1400" dirty="0" smtClean="0"/>
              <a:t>VIII</a:t>
            </a:r>
            <a:r>
              <a:rPr lang="ru-RU" sz="1400" dirty="0" smtClean="0"/>
              <a:t> - открылки</a:t>
            </a:r>
            <a:r>
              <a:rPr lang="ru-RU" sz="1400" dirty="0"/>
              <a:t>, установленные на боковинах отвала</a:t>
            </a:r>
          </a:p>
        </p:txBody>
      </p:sp>
    </p:spTree>
    <p:extLst>
      <p:ext uri="{BB962C8B-B14F-4D97-AF65-F5344CB8AC3E}">
        <p14:creationId xmlns:p14="http://schemas.microsoft.com/office/powerpoint/2010/main" val="2914830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32311" y="20355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Примеры использования дополнительного оборудования</a:t>
            </a:r>
          </a:p>
        </p:txBody>
      </p:sp>
      <p:pic>
        <p:nvPicPr>
          <p:cNvPr id="5" name="Рисунок 4" descr="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9" y="745231"/>
            <a:ext cx="2155839" cy="1848001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17765" r="35705" b="46990"/>
          <a:stretch/>
        </p:blipFill>
        <p:spPr bwMode="auto">
          <a:xfrm>
            <a:off x="373547" y="2780928"/>
            <a:ext cx="2902309" cy="1545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Игорь\AppData\Local\Microsoft\Windows\Temporary Internet Files\Content.Word\Новый рисунок (10)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764704"/>
            <a:ext cx="1791970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Игорь\AppData\Local\Microsoft\Windows\Temporary Internet Files\Content.Word\Новый рисунок (11).bmp"/>
          <p:cNvPicPr/>
          <p:nvPr/>
        </p:nvPicPr>
        <p:blipFill>
          <a:blip r:embed="rId5" cstate="print"/>
          <a:srcRect l="11972"/>
          <a:stretch>
            <a:fillRect/>
          </a:stretch>
        </p:blipFill>
        <p:spPr bwMode="auto">
          <a:xfrm>
            <a:off x="5364088" y="782417"/>
            <a:ext cx="1697355" cy="26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Игорь\AppData\Local\Microsoft\Windows\Temporary Internet Files\Content.Word\Новый рисунок (12).bmp"/>
          <p:cNvPicPr/>
          <p:nvPr/>
        </p:nvPicPr>
        <p:blipFill>
          <a:blip r:embed="rId6" cstate="print"/>
          <a:srcRect l="4676"/>
          <a:stretch>
            <a:fillRect/>
          </a:stretch>
        </p:blipFill>
        <p:spPr bwMode="auto">
          <a:xfrm>
            <a:off x="7236296" y="782417"/>
            <a:ext cx="1722120" cy="12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635896" y="3803556"/>
            <a:ext cx="53225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/>
              <a:t>Отвал бульдозера оснащен челюстным захватом </a:t>
            </a:r>
            <a:r>
              <a:rPr lang="ru-RU" sz="1200" b="1" dirty="0"/>
              <a:t>и </a:t>
            </a:r>
            <a:r>
              <a:rPr lang="uk-UA" sz="1200" b="1" dirty="0"/>
              <a:t>выступающим ножом:</a:t>
            </a:r>
            <a:endParaRPr lang="ru-RU" sz="1200" dirty="0"/>
          </a:p>
          <a:p>
            <a:pPr algn="just"/>
            <a:r>
              <a:rPr lang="uk-UA" sz="1200" b="1" dirty="0"/>
              <a:t>а </a:t>
            </a:r>
            <a:r>
              <a:rPr lang="ru-RU" sz="1200" b="1" dirty="0"/>
              <a:t>-</a:t>
            </a:r>
            <a:r>
              <a:rPr lang="uk-UA" sz="1200" b="1" dirty="0"/>
              <a:t> общий вид, б - разработка грунта традиционным способом</a:t>
            </a:r>
            <a:r>
              <a:rPr lang="ru-RU" sz="1200" b="1" dirty="0"/>
              <a:t>,</a:t>
            </a:r>
            <a:r>
              <a:rPr lang="uk-UA" sz="1200" b="1" dirty="0"/>
              <a:t> в - резание грунта двумя ножами</a:t>
            </a:r>
            <a:r>
              <a:rPr lang="ru-RU" sz="1200" b="1" dirty="0"/>
              <a:t>,</a:t>
            </a:r>
            <a:r>
              <a:rPr lang="uk-UA" sz="1200" b="1" dirty="0"/>
              <a:t> г - резание грунта выступающей ножевой системой челюсти</a:t>
            </a:r>
            <a:r>
              <a:rPr lang="ru-RU" sz="1200" b="1" dirty="0"/>
              <a:t>,</a:t>
            </a:r>
            <a:r>
              <a:rPr lang="uk-UA" sz="1200" b="1" dirty="0"/>
              <a:t> д - захват длинномерного груза рычагами челюсти;</a:t>
            </a:r>
            <a:endParaRPr lang="ru-RU" sz="1200" dirty="0"/>
          </a:p>
          <a:p>
            <a:pPr algn="just"/>
            <a:r>
              <a:rPr lang="ru-RU" sz="1200" b="1" dirty="0"/>
              <a:t>1 - выступающий нож; 2 - отвал бульдозера,  3 - рычаги челюсти 4 - гидроцилиндр управления челюстью</a:t>
            </a:r>
            <a:endParaRPr lang="ru-RU" sz="12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5" t="22367" r="17745" b="27725"/>
          <a:stretch/>
        </p:blipFill>
        <p:spPr bwMode="auto">
          <a:xfrm>
            <a:off x="354089" y="4437112"/>
            <a:ext cx="3247826" cy="1697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841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70485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К</a:t>
            </a:r>
            <a:r>
              <a:rPr lang="ru-RU" i="1" dirty="0"/>
              <a:t> </a:t>
            </a:r>
            <a:r>
              <a:rPr lang="ru-RU" i="1" dirty="0">
                <a:solidFill>
                  <a:srgbClr val="FF0000"/>
                </a:solidFill>
              </a:rPr>
              <a:t>основным</a:t>
            </a:r>
            <a:r>
              <a:rPr lang="ru-RU" dirty="0">
                <a:solidFill>
                  <a:srgbClr val="FF0000"/>
                </a:solidFill>
              </a:rPr>
              <a:t> параметрам</a:t>
            </a:r>
            <a:r>
              <a:rPr lang="ru-RU" dirty="0"/>
              <a:t>, включающим также главные, относят такие, которые необходимы для выбора машин в определенных условиях их эксплуатации. Кроме перечисленных, к этим параметрам относятся характеристики проходимости (удельное давление на грунт в рабочих и транспортных режимах и др.), маневренность машины (радиусы разворотов) и другие ходовые свойства (скорость передвижения, предельные углы подъема и др.), усилия на рабочих органах, размеры рабочей зоны, габаритные размеры машины и др.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К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вспомогательным</a:t>
            </a:r>
            <a:r>
              <a:rPr lang="en-US" dirty="0"/>
              <a:t> относят все остальные параметры, харак­теризующие, например, условия технического обслуживания, ремонта и перебазирования.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01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4617" y="620688"/>
            <a:ext cx="5147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cap="all" dirty="0"/>
              <a:t>Технико-экономические показатели</a:t>
            </a:r>
            <a:endParaRPr lang="ru-RU" sz="2000" cap="all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89179" y="2852936"/>
            <a:ext cx="75721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rgbClr val="FF0000"/>
                </a:solidFill>
              </a:rPr>
              <a:t>Производительность (выработка) машин</a:t>
            </a:r>
            <a:r>
              <a:rPr lang="en-US" dirty="0"/>
              <a:t> – важный показатель для оценки эффективности их использования. Она является комплексным показателем, </a:t>
            </a:r>
            <a:r>
              <a:rPr lang="ru-RU" dirty="0" smtClean="0"/>
              <a:t>т.к.</a:t>
            </a:r>
            <a:r>
              <a:rPr lang="en-US" dirty="0" smtClean="0"/>
              <a:t> </a:t>
            </a:r>
            <a:r>
              <a:rPr lang="en-US" dirty="0"/>
              <a:t>определяется несколькими эксплуатационными показателями (тяговые, скоростные и т.д.). Производительность машин зависит от ряда факторов – как постоянных (конструктивных), так и переменных (вида работ, условий производства, организации работ, квалификации операторов и т.д.).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1962" y="1124744"/>
            <a:ext cx="7189476" cy="1703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п</a:t>
            </a:r>
            <a:r>
              <a:rPr lang="en-US" dirty="0" smtClean="0"/>
              <a:t>роизводительность</a:t>
            </a:r>
            <a:r>
              <a:rPr lang="ru-RU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себестоимость работ</a:t>
            </a:r>
            <a:r>
              <a:rPr lang="ru-RU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приведенные </a:t>
            </a:r>
            <a:r>
              <a:rPr lang="en-US" dirty="0"/>
              <a:t>(полные и удельные) </a:t>
            </a:r>
            <a:r>
              <a:rPr lang="en-US" dirty="0" smtClean="0"/>
              <a:t>затраты</a:t>
            </a:r>
            <a:r>
              <a:rPr lang="ru-RU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время </a:t>
            </a:r>
            <a:r>
              <a:rPr lang="en-US" dirty="0"/>
              <a:t>выполнения работ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82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404664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rgbClr val="FF0000"/>
                </a:solidFill>
              </a:rPr>
              <a:t>Производительность машины, комплекта, комплекса машин</a:t>
            </a:r>
            <a:r>
              <a:rPr lang="en-US" dirty="0"/>
              <a:t> – это показатель, определяющий количество продукции, которую они производят (разрабатывают, грузят, транспортируют,...) в единицу времени.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15899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rgbClr val="FF0000"/>
                </a:solidFill>
              </a:rPr>
              <a:t>Теоретическая (конструкторско-расчетная) производительность </a:t>
            </a:r>
            <a:r>
              <a:rPr lang="en-US" i="1" dirty="0" err="1">
                <a:solidFill>
                  <a:srgbClr val="FF0000"/>
                </a:solidFill>
              </a:rPr>
              <a:t>П</a:t>
            </a:r>
            <a:r>
              <a:rPr lang="en-US" i="1" baseline="-25000" dirty="0" err="1">
                <a:solidFill>
                  <a:srgbClr val="FF0000"/>
                </a:solidFill>
              </a:rPr>
              <a:t>к</a:t>
            </a:r>
            <a:r>
              <a:rPr lang="en-US" i="1" baseline="-25000" dirty="0">
                <a:solidFill>
                  <a:srgbClr val="FF0000"/>
                </a:solidFill>
              </a:rPr>
              <a:t>–р</a:t>
            </a:r>
            <a:r>
              <a:rPr lang="en-US" dirty="0"/>
              <a:t> – это максимально возможная производительность, которая находится в прямой зависимости от конструктивных особенностей машины и определяется в конкретных (усредненных) условиях эксплуатации, для которых машина спроектирована, при номинальной ее загрузке и правильной организации </a:t>
            </a:r>
            <a:r>
              <a:rPr lang="en-US" dirty="0" smtClean="0"/>
              <a:t>работы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73178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6926</TotalTime>
  <Words>5664</Words>
  <Application>Microsoft Office PowerPoint</Application>
  <PresentationFormat>Экран (4:3)</PresentationFormat>
  <Paragraphs>406</Paragraphs>
  <Slides>64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Воздушный поток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адекватности трендовой модели</dc:title>
  <dc:creator>User</dc:creator>
  <cp:lastModifiedBy>Калугин Алексей Владимирович</cp:lastModifiedBy>
  <cp:revision>392</cp:revision>
  <cp:lastPrinted>2018-02-16T10:11:59Z</cp:lastPrinted>
  <dcterms:created xsi:type="dcterms:W3CDTF">2013-04-29T10:30:09Z</dcterms:created>
  <dcterms:modified xsi:type="dcterms:W3CDTF">2021-02-26T01:41:44Z</dcterms:modified>
</cp:coreProperties>
</file>