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60" r:id="rId3"/>
    <p:sldId id="261" r:id="rId4"/>
    <p:sldId id="262" r:id="rId5"/>
    <p:sldId id="265" r:id="rId6"/>
    <p:sldId id="264" r:id="rId7"/>
    <p:sldId id="263" r:id="rId8"/>
    <p:sldId id="266" r:id="rId9"/>
    <p:sldId id="267" r:id="rId10"/>
    <p:sldId id="257" r:id="rId11"/>
    <p:sldId id="258" r:id="rId12"/>
    <p:sldId id="259" r:id="rId13"/>
    <p:sldId id="268" r:id="rId14"/>
    <p:sldId id="269" r:id="rId15"/>
    <p:sldId id="275" r:id="rId16"/>
    <p:sldId id="277" r:id="rId17"/>
    <p:sldId id="276" r:id="rId18"/>
    <p:sldId id="270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26" autoAdjust="0"/>
    <p:restoredTop sz="94660"/>
  </p:normalViewPr>
  <p:slideViewPr>
    <p:cSldViewPr snapToGrid="0">
      <p:cViewPr varScale="1">
        <p:scale>
          <a:sx n="84" d="100"/>
          <a:sy n="84" d="100"/>
        </p:scale>
        <p:origin x="3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BDA6A-967A-4D01-87BC-397A75C28DE9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DFCA8-9267-40DE-BF63-4E3C160DC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6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4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0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07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4455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96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0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60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21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81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8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9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8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8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5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9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2DB99C-B92C-4CB0-B3CB-C9C99440461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12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072640"/>
          </a:xfrm>
        </p:spPr>
        <p:txBody>
          <a:bodyPr/>
          <a:lstStyle/>
          <a:p>
            <a:pPr algn="ctr"/>
            <a:r>
              <a:rPr lang="ru-RU" sz="4800" dirty="0"/>
              <a:t>Конструкции покрытий производственного здания. 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24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9590"/>
          </a:xfrm>
        </p:spPr>
        <p:txBody>
          <a:bodyPr/>
          <a:lstStyle/>
          <a:p>
            <a:pPr algn="ctr"/>
            <a:r>
              <a:rPr lang="ru-RU" sz="3200" dirty="0" smtClean="0"/>
              <a:t>Покрытие по прогонам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72308"/>
            <a:ext cx="10703878" cy="50760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Прогоны применяют в </a:t>
            </a:r>
            <a:r>
              <a:rPr lang="ru-RU" sz="2800" dirty="0" err="1"/>
              <a:t>малоуклонных</a:t>
            </a:r>
            <a:r>
              <a:rPr lang="ru-RU" sz="2800" dirty="0"/>
              <a:t> покрытиях с рулонной кровлей и стальным профилированным настилом при шаге стропильных ферм 6 и 12 м. Устанавливают их по верхним поясам стропильных ферм с шагом 3 м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dirty="0"/>
              <a:t>При 6-метровом шаге стропильных ферм прогоны выполняют </a:t>
            </a:r>
            <a:r>
              <a:rPr lang="ru-RU" sz="2800" dirty="0" err="1"/>
              <a:t>сплошностенчатыми</a:t>
            </a:r>
            <a:r>
              <a:rPr lang="ru-RU" sz="2800" dirty="0"/>
              <a:t> из швеллеров</a:t>
            </a:r>
            <a:endParaRPr lang="ru-RU" sz="2800" dirty="0"/>
          </a:p>
        </p:txBody>
      </p:sp>
      <p:pic>
        <p:nvPicPr>
          <p:cNvPr id="12290" name="Picture 2" descr="https://studfiles.net/html/2706/1268/html_ww39yMIpHE.KuUB/img-6YEdm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4" y="4509134"/>
            <a:ext cx="157162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tudfiles.net/html/2706/1268/html_ww39yMIpHE.KuUB/img-5KH59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25" y="4734837"/>
            <a:ext cx="203835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studfiles.net/html/2706/1268/html_ww39yMIpHE.KuUB/img-X78juv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305" y="4724816"/>
            <a:ext cx="1895475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086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47432"/>
          </a:xfrm>
        </p:spPr>
        <p:txBody>
          <a:bodyPr/>
          <a:lstStyle/>
          <a:p>
            <a:pPr algn="ctr"/>
            <a:r>
              <a:rPr lang="ru-RU" sz="3200" dirty="0"/>
              <a:t>Покрытие по прогонам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1982" y="5725795"/>
            <a:ext cx="7309168" cy="5173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. </a:t>
            </a:r>
            <a:endParaRPr lang="ru-RU" sz="2800" dirty="0"/>
          </a:p>
        </p:txBody>
      </p:sp>
      <p:pic>
        <p:nvPicPr>
          <p:cNvPr id="13314" name="Picture 2" descr="http://jmsi.ru/wp-content/uploads/2016/06/metallicheskaya-obreshetka-krov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982" y="1406366"/>
            <a:ext cx="7025004" cy="526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395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0282"/>
          </a:xfrm>
        </p:spPr>
        <p:txBody>
          <a:bodyPr/>
          <a:lstStyle/>
          <a:p>
            <a:pPr algn="ctr"/>
            <a:r>
              <a:rPr lang="ru-RU" sz="3200" dirty="0"/>
              <a:t>Покрытие по прогонам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783" y="1143000"/>
            <a:ext cx="5183188" cy="51053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Типовые конструкции 6-метровых стальных прогонов разработаны для применения в отапливаемых зданиях с высотой до низа стропильных конструкций не превышающей 18,8 м. Крепление прогонов к стропильным фермам предусматривают на болтах. В зависимости от расчетной нагрузки прогоны, располагаемые в пролете ферм, могут быть из одного или двух швеллеров. Прогоны, устанавливаемые в ендовах, состоят из швеллера и приваренного к одной из его полок листа.</a:t>
            </a:r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0" y="0"/>
          <a:ext cx="914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3" imgW="914400" imgH="228600" progId="Equation.3">
                  <p:embed/>
                </p:oleObj>
              </mc:Choice>
              <mc:Fallback>
                <p:oleObj name="Equation" r:id="rId3" imgW="9144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152400" y="152400"/>
          <a:ext cx="914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5" imgW="914400" imgH="228600" progId="Equation.3">
                  <p:embed/>
                </p:oleObj>
              </mc:Choice>
              <mc:Fallback>
                <p:oleObj name="Equation" r:id="rId5" imgW="9144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2400"/>
                        <a:ext cx="914400" cy="228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6807" y="1443317"/>
            <a:ext cx="6425193" cy="44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85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4572"/>
          </a:xfrm>
        </p:spPr>
        <p:txBody>
          <a:bodyPr/>
          <a:lstStyle/>
          <a:p>
            <a:pPr algn="ctr"/>
            <a:r>
              <a:rPr lang="ru-RU" sz="3200" dirty="0"/>
              <a:t>Покрытие по </a:t>
            </a:r>
            <a:r>
              <a:rPr lang="ru-RU" sz="3200" dirty="0" smtClean="0"/>
              <a:t>прогонам для холодных кровель</a:t>
            </a:r>
            <a:endParaRPr lang="ru-RU" sz="32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313" y="1679830"/>
            <a:ext cx="8947150" cy="419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00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Покрытие по </a:t>
            </a:r>
            <a:r>
              <a:rPr lang="ru-RU" sz="3200" dirty="0" smtClean="0"/>
              <a:t>прогонам для утепленных покрытий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8016" y="1853248"/>
            <a:ext cx="7337853" cy="384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00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27937"/>
          </a:xfrm>
        </p:spPr>
        <p:txBody>
          <a:bodyPr/>
          <a:lstStyle/>
          <a:p>
            <a:pPr algn="ctr"/>
            <a:r>
              <a:rPr lang="ru-RU" sz="3200" dirty="0" smtClean="0"/>
              <a:t>Расчет сплошных прогонов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46910"/>
            <a:ext cx="5641872" cy="533202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При малых уклонах кровли работа прогона ничем не отличается от работы обычной прокатной балки на двух опорах</a:t>
            </a:r>
            <a:r>
              <a:rPr lang="ru-RU" dirty="0" smtClean="0"/>
              <a:t>.</a:t>
            </a:r>
          </a:p>
          <a:p>
            <a:r>
              <a:rPr lang="ru-RU" dirty="0"/>
              <a:t>При кровле с большим уклоном прогоны работают на изгиб в двух плоскостях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Нагрузка определяется по формуле:</a:t>
            </a:r>
          </a:p>
          <a:p>
            <a:pPr marL="0" indent="0" algn="ctr">
              <a:buNone/>
            </a:pPr>
            <a:r>
              <a:rPr lang="ru-RU" i="1" dirty="0"/>
              <a:t>q</a:t>
            </a:r>
            <a:r>
              <a:rPr lang="ru-RU" dirty="0"/>
              <a:t>=</a:t>
            </a:r>
            <a:r>
              <a:rPr lang="ru-RU" i="1" dirty="0" err="1"/>
              <a:t>q</a:t>
            </a:r>
            <a:r>
              <a:rPr lang="ru-RU" i="1" baseline="-25000" dirty="0" err="1"/>
              <a:t>кр</a:t>
            </a:r>
            <a:r>
              <a:rPr lang="ru-RU" i="1" dirty="0" err="1"/>
              <a:t>+q</a:t>
            </a:r>
            <a:r>
              <a:rPr lang="ru-RU" i="1" baseline="-25000" dirty="0" err="1"/>
              <a:t>сн</a:t>
            </a:r>
            <a:r>
              <a:rPr lang="ru-RU" i="1" dirty="0" err="1"/>
              <a:t>+q</a:t>
            </a:r>
            <a:r>
              <a:rPr lang="ru-RU" i="1" baseline="-25000" dirty="0" err="1"/>
              <a:t>пр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где</a:t>
            </a:r>
            <a:r>
              <a:rPr lang="ru-RU" i="1" dirty="0"/>
              <a:t> </a:t>
            </a:r>
            <a:r>
              <a:rPr lang="ru-RU" i="1" dirty="0" err="1"/>
              <a:t>q</a:t>
            </a:r>
            <a:r>
              <a:rPr lang="ru-RU" i="1" baseline="-25000" dirty="0" err="1"/>
              <a:t>кр</a:t>
            </a:r>
            <a:r>
              <a:rPr lang="ru-RU" i="1" dirty="0"/>
              <a:t> − </a:t>
            </a:r>
            <a:r>
              <a:rPr lang="ru-RU" dirty="0"/>
              <a:t>расчетная нагрузка от веса кровли;</a:t>
            </a:r>
          </a:p>
          <a:p>
            <a:pPr marL="0" indent="0">
              <a:buNone/>
            </a:pPr>
            <a:r>
              <a:rPr lang="ru-RU" i="1" dirty="0" err="1"/>
              <a:t>q</a:t>
            </a:r>
            <a:r>
              <a:rPr lang="ru-RU" i="1" baseline="-25000" dirty="0" err="1"/>
              <a:t>сн</a:t>
            </a:r>
            <a:r>
              <a:rPr lang="ru-RU" dirty="0"/>
              <a:t>;</a:t>
            </a:r>
            <a:r>
              <a:rPr lang="ru-RU" i="1" dirty="0"/>
              <a:t>− </a:t>
            </a:r>
            <a:r>
              <a:rPr lang="ru-RU" dirty="0"/>
              <a:t>расчетная нагрузка от снега</a:t>
            </a:r>
          </a:p>
          <a:p>
            <a:pPr marL="0" indent="0">
              <a:buNone/>
            </a:pPr>
            <a:r>
              <a:rPr lang="ru-RU" i="1" dirty="0" err="1"/>
              <a:t>q</a:t>
            </a:r>
            <a:r>
              <a:rPr lang="ru-RU" i="1" baseline="-25000" dirty="0" err="1"/>
              <a:t>пр</a:t>
            </a:r>
            <a:r>
              <a:rPr lang="ru-RU" i="1" dirty="0"/>
              <a:t>− </a:t>
            </a:r>
            <a:r>
              <a:rPr lang="ru-RU" dirty="0"/>
              <a:t>расчетная нагрузка от самого прогона</a:t>
            </a:r>
          </a:p>
          <a:p>
            <a:endParaRPr lang="ru-RU" dirty="0"/>
          </a:p>
        </p:txBody>
      </p:sp>
      <p:pic>
        <p:nvPicPr>
          <p:cNvPr id="18440" name="Picture 8" descr="https://helpiks.org/helpiksorg/baza8/82481437775.files/image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144" y="1427884"/>
            <a:ext cx="32956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358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39812"/>
          </a:xfrm>
        </p:spPr>
        <p:txBody>
          <a:bodyPr/>
          <a:lstStyle/>
          <a:p>
            <a:pPr algn="ctr"/>
            <a:r>
              <a:rPr lang="ru-RU" sz="3200" dirty="0"/>
              <a:t>Раскладка сплошных прогонов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1092530"/>
            <a:ext cx="4026828" cy="515586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Хотя скатная составляющая мала, напряжения от нее в прогоне получаются большими вследствие малой жесткости прогона относительно оси Y.</a:t>
            </a:r>
          </a:p>
          <a:p>
            <a:r>
              <a:rPr lang="ru-RU" dirty="0"/>
              <a:t>Поэтому, чтобы уменьшить изгибающий момент от скатной составляющей прогоны распределяют тяжами, из круглой стали диаметр 18-22 мм.</a:t>
            </a:r>
          </a:p>
          <a:p>
            <a:r>
              <a:rPr lang="ru-RU" dirty="0"/>
              <a:t>В панелях у конька тяжи крепятся к стропильной ферме или к коньковому прогону. В этом случае коньковый прогон должен иметь большую горизонтальную жесткость.</a:t>
            </a:r>
          </a:p>
          <a:p>
            <a:endParaRPr lang="ru-RU" dirty="0"/>
          </a:p>
        </p:txBody>
      </p:sp>
      <p:pic>
        <p:nvPicPr>
          <p:cNvPr id="20482" name="Picture 2" descr="https://helpiks.org/helpiksorg/baza8/82481437775.files/image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985" y="1133475"/>
            <a:ext cx="4810125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998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27937"/>
          </a:xfrm>
        </p:spPr>
        <p:txBody>
          <a:bodyPr/>
          <a:lstStyle/>
          <a:p>
            <a:pPr algn="ctr"/>
            <a:r>
              <a:rPr lang="ru-RU" sz="3200" dirty="0" smtClean="0"/>
              <a:t>Раскладка </a:t>
            </a:r>
            <a:r>
              <a:rPr lang="ru-RU" sz="3200" dirty="0"/>
              <a:t>сплошных прогонов</a:t>
            </a:r>
          </a:p>
        </p:txBody>
      </p:sp>
      <p:pic>
        <p:nvPicPr>
          <p:cNvPr id="19458" name="Picture 2" descr="https://helpiks.org/helpiksorg/baza8/82481437775.files/image013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1646062"/>
            <a:ext cx="37719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helpiks.org/helpiksorg/baza8/82481437775.files/image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006" y="1080655"/>
            <a:ext cx="5906644" cy="562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609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8852"/>
          </a:xfrm>
        </p:spPr>
        <p:txBody>
          <a:bodyPr/>
          <a:lstStyle/>
          <a:p>
            <a:pPr algn="ctr"/>
            <a:r>
              <a:rPr lang="ru-RU" sz="3200" dirty="0"/>
              <a:t>Покрытие по прогонам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34440"/>
            <a:ext cx="10440988" cy="50139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При шаге стропильных ферм 12 м применяют стальные прогоны решетчатой конструкции.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smtClean="0"/>
              <a:t>Решетчатые </a:t>
            </a:r>
            <a:r>
              <a:rPr lang="ru-RU" sz="2800" dirty="0"/>
              <a:t>прогоны </a:t>
            </a:r>
            <a:r>
              <a:rPr lang="ru-RU" sz="2800" dirty="0" smtClean="0"/>
              <a:t>могут иметь </a:t>
            </a:r>
            <a:r>
              <a:rPr lang="ru-RU" sz="2800" dirty="0"/>
              <a:t>треугольную </a:t>
            </a:r>
            <a:r>
              <a:rPr lang="ru-RU" sz="2800" dirty="0" smtClean="0"/>
              <a:t>или трапециевидную форму </a:t>
            </a:r>
            <a:r>
              <a:rPr lang="ru-RU" sz="2800" dirty="0"/>
              <a:t>с высотой в середине пролета </a:t>
            </a:r>
            <a:r>
              <a:rPr lang="ru-RU" sz="2800" dirty="0" smtClean="0"/>
              <a:t>1 -1,5 </a:t>
            </a:r>
            <a:r>
              <a:rPr lang="ru-RU" sz="2800" dirty="0"/>
              <a:t>м. Верхний пояс прогона состоит из парных, а решетка из одиночных холодногнутых швеллеров. Серия унифицированных 12-метровых прогонов предусматривает рядовые прогоны </a:t>
            </a:r>
            <a:r>
              <a:rPr lang="ru-RU" sz="2800" dirty="0" smtClean="0"/>
              <a:t>и </a:t>
            </a:r>
            <a:r>
              <a:rPr lang="ru-RU" sz="2800" dirty="0"/>
              <a:t>прогоны, устанавливаемые в торцах и у температурных швов </a:t>
            </a:r>
            <a:r>
              <a:rPr lang="ru-RU" sz="2800" dirty="0" smtClean="0"/>
              <a:t>зданий.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47698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75982"/>
          </a:xfrm>
        </p:spPr>
        <p:txBody>
          <a:bodyPr/>
          <a:lstStyle/>
          <a:p>
            <a:pPr algn="ctr"/>
            <a:r>
              <a:rPr lang="ru-RU" sz="3200" dirty="0" smtClean="0"/>
              <a:t>Решетчатые прогоны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4629150"/>
            <a:ext cx="8946541" cy="16192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Схемы </a:t>
            </a:r>
            <a:r>
              <a:rPr lang="ru-RU" sz="2800" dirty="0"/>
              <a:t>решетчатых прогонов: а) рядовой; б) крайний</a:t>
            </a:r>
          </a:p>
          <a:p>
            <a:pPr marL="0" indent="0" algn="ctr">
              <a:buNone/>
            </a:pPr>
            <a:r>
              <a:rPr lang="ru-RU" sz="2800" dirty="0"/>
              <a:t>(у торцов и ТДШ); 1 – ось стропильной </a:t>
            </a:r>
            <a:r>
              <a:rPr lang="ru-RU" sz="2800" dirty="0" smtClean="0"/>
              <a:t>фермы</a:t>
            </a:r>
            <a:endParaRPr lang="ru-RU" sz="2800" dirty="0"/>
          </a:p>
        </p:txBody>
      </p:sp>
      <p:pic>
        <p:nvPicPr>
          <p:cNvPr id="14338" name="Picture 2" descr="https://studfiles.net/html/2706/1268/html_ww39yMIpHE.KuUB/img-JWqVb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10" y="1324314"/>
            <a:ext cx="8801109" cy="330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172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1752"/>
          </a:xfrm>
        </p:spPr>
        <p:txBody>
          <a:bodyPr/>
          <a:lstStyle/>
          <a:p>
            <a:pPr algn="ctr"/>
            <a:r>
              <a:rPr lang="ru-RU" sz="3200" dirty="0" smtClean="0"/>
              <a:t>Классификация конструкций покрытий производственного </a:t>
            </a:r>
            <a:r>
              <a:rPr lang="ru-RU" sz="3200" dirty="0"/>
              <a:t>здания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748790"/>
            <a:ext cx="8946541" cy="44996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/>
              <a:t>По теплотехническим качествам</a:t>
            </a:r>
            <a:r>
              <a:rPr lang="ru-RU" sz="2800" b="1" dirty="0"/>
              <a:t> </a:t>
            </a:r>
            <a:r>
              <a:rPr lang="ru-RU" sz="2800" dirty="0"/>
              <a:t>покрытия делят на утепленные и неутепленные (холодные). </a:t>
            </a:r>
            <a:r>
              <a:rPr lang="ru-RU" sz="2800" dirty="0" smtClean="0"/>
              <a:t>· </a:t>
            </a:r>
          </a:p>
          <a:p>
            <a:pPr marL="0" indent="0">
              <a:buNone/>
            </a:pPr>
            <a:r>
              <a:rPr lang="ru-RU" sz="2800" dirty="0" smtClean="0"/>
              <a:t>На выбор покрытия влияют:</a:t>
            </a:r>
          </a:p>
          <a:p>
            <a:r>
              <a:rPr lang="ru-RU" sz="2800" dirty="0" smtClean="0"/>
              <a:t>·назначение </a:t>
            </a:r>
            <a:r>
              <a:rPr lang="ru-RU" sz="2800" dirty="0"/>
              <a:t>помещений; </a:t>
            </a:r>
            <a:endParaRPr lang="ru-RU" sz="2800" dirty="0" smtClean="0"/>
          </a:p>
          <a:p>
            <a:r>
              <a:rPr lang="ru-RU" sz="2800" dirty="0" smtClean="0"/>
              <a:t>климатические особенности </a:t>
            </a:r>
            <a:r>
              <a:rPr lang="ru-RU" sz="2800" dirty="0"/>
              <a:t>района строительства</a:t>
            </a:r>
            <a:endParaRPr lang="ru-RU" sz="2800" dirty="0"/>
          </a:p>
          <a:p>
            <a:r>
              <a:rPr lang="ru-RU" sz="2800" dirty="0" smtClean="0"/>
              <a:t>способ </a:t>
            </a:r>
            <a:r>
              <a:rPr lang="ru-RU" sz="2800" dirty="0"/>
              <a:t>удаления снега с кровли здания.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089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7422"/>
          </a:xfrm>
        </p:spPr>
        <p:txBody>
          <a:bodyPr/>
          <a:lstStyle/>
          <a:p>
            <a:pPr algn="ctr"/>
            <a:r>
              <a:rPr lang="ru-RU" sz="3200" dirty="0"/>
              <a:t>Решетчатые прогоны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4517734"/>
            <a:ext cx="10440988" cy="17306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Системы решеток решетчатых прогонов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362" name="Picture 2" descr="https://studref.com/htm/img/40/8662/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205" y="1398587"/>
            <a:ext cx="7628255" cy="284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10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01712"/>
          </a:xfrm>
        </p:spPr>
        <p:txBody>
          <a:bodyPr/>
          <a:lstStyle/>
          <a:p>
            <a:pPr algn="ctr"/>
            <a:r>
              <a:rPr lang="ru-RU" sz="3200" dirty="0" smtClean="0"/>
              <a:t>Конструкция решетчатого прогона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50" y="1154430"/>
            <a:ext cx="4263389" cy="54292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Соединение элементов прогона выполняется электродуговой сваркой. Сопряжение элементов решетки прогона принято шарнирным.</a:t>
            </a:r>
          </a:p>
          <a:p>
            <a:pPr marL="0" indent="0">
              <a:buNone/>
            </a:pPr>
            <a:r>
              <a:rPr lang="ru-RU" dirty="0"/>
              <a:t>При решетчатых прогонах, как и при </a:t>
            </a:r>
            <a:r>
              <a:rPr lang="ru-RU" dirty="0" err="1"/>
              <a:t>сплошностенчатых</a:t>
            </a:r>
            <a:r>
              <a:rPr lang="ru-RU" dirty="0"/>
              <a:t>, профилированный настил укладывают непосредственно по прогонам. Конструкция решетчатого прогона приведена на рис.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Верхний пояс решетчатых прогонов выполняют из двух гнутых или прокатных швеллеров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Сечение решетки принимают из одиночного гнутого или прокатного швеллера.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6386" name="Picture 2" descr="https://studfiles.net/html/2706/1268/html_ww39yMIpHE.KuUB/img-cHlR2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806" y="1154430"/>
            <a:ext cx="7527194" cy="346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887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07402"/>
          </a:xfrm>
        </p:spPr>
        <p:txBody>
          <a:bodyPr/>
          <a:lstStyle/>
          <a:p>
            <a:pPr algn="ctr"/>
            <a:r>
              <a:rPr lang="ru-RU" sz="3200" dirty="0"/>
              <a:t>Покрытие по прогонам</a:t>
            </a:r>
          </a:p>
        </p:txBody>
      </p:sp>
      <p:pic>
        <p:nvPicPr>
          <p:cNvPr id="17410" name="Picture 2" descr="https://bonekko-stroy.ru/wp-content/uploads/2018/11/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1441368"/>
            <a:ext cx="11299301" cy="403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890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4572"/>
          </a:xfrm>
        </p:spPr>
        <p:txBody>
          <a:bodyPr/>
          <a:lstStyle/>
          <a:p>
            <a:pPr algn="ctr"/>
            <a:r>
              <a:rPr lang="ru-RU" sz="3200" dirty="0"/>
              <a:t>Классификация конструкций покрытий производственного здания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657350"/>
            <a:ext cx="8946541" cy="45910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Утепленные покрытия устраивают над отапливаемыми помещениями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dirty="0"/>
              <a:t>Неутепленные покрытия устраивают в неотапливаемых зданиях и с избыточными выделениями тепла</a:t>
            </a:r>
            <a:r>
              <a:rPr lang="ru-RU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7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85850"/>
          </a:xfrm>
        </p:spPr>
        <p:txBody>
          <a:bodyPr/>
          <a:lstStyle/>
          <a:p>
            <a:pPr algn="ctr"/>
            <a:r>
              <a:rPr lang="ru-RU" sz="3200" dirty="0"/>
              <a:t>Классификация конструкций покрытий производственного здания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442" y="1538568"/>
            <a:ext cx="10212388" cy="5045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/>
              <a:t>По конструктивным схемам</a:t>
            </a:r>
            <a:r>
              <a:rPr lang="ru-RU" sz="2800" dirty="0"/>
              <a:t> покрытия классифицируют </a:t>
            </a:r>
            <a:r>
              <a:rPr lang="ru-RU" sz="2800" dirty="0" smtClean="0"/>
              <a:t>на: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плоскостные </a:t>
            </a:r>
            <a:r>
              <a:rPr lang="ru-RU" sz="2800" dirty="0" smtClean="0"/>
              <a:t>- </a:t>
            </a:r>
            <a:r>
              <a:rPr lang="ru-RU" sz="2800" dirty="0"/>
              <a:t>несущие и ограждающие конструкции работают в основном независимо друг от </a:t>
            </a:r>
            <a:r>
              <a:rPr lang="ru-RU" sz="2800" dirty="0" smtClean="0"/>
              <a:t>друга;</a:t>
            </a:r>
          </a:p>
          <a:p>
            <a:r>
              <a:rPr lang="ru-RU" sz="2800" dirty="0" smtClean="0"/>
              <a:t>пространственные </a:t>
            </a:r>
            <a:r>
              <a:rPr lang="ru-RU" sz="2800" dirty="0"/>
              <a:t>– функции несущих и ограждающих конструкций совмещаются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176403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Классификация конструкций покрытий производственного здания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531620"/>
            <a:ext cx="10635298" cy="10401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Плоскостные состоят из несущих и ограждающих конструкций.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8194" name="Picture 2" descr="https://im0-tub-ru.yandex.net/i?id=ecfb8a0de6d298b6ed06482f770acad1-l&amp;n=13&amp;w=1283&amp;h=7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77" y="2771422"/>
            <a:ext cx="6455410" cy="354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714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0322"/>
          </a:xfrm>
        </p:spPr>
        <p:txBody>
          <a:bodyPr/>
          <a:lstStyle/>
          <a:p>
            <a:pPr algn="ctr"/>
            <a:r>
              <a:rPr lang="ru-RU" sz="3200" dirty="0"/>
              <a:t>Классификация конструкций покрытий производственного здания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727834"/>
            <a:ext cx="6040438" cy="4195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Пространственные покрытия, имея криволинейные поверхности рациональной геометрической формы, обладают высокой жесткостью, позволяют снизить расход материала и целесообразны в зданиях с пролетами, превышающими 30 м.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9218" name="Picture 2" descr="http://stroy-server.ru/gallery/chasti-grazhdanskih-promyshlennyh-zdanij/image_14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865" y="1875155"/>
            <a:ext cx="4782185" cy="464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71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Классификация конструкций покрытий производственного здания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7492" y="1853248"/>
            <a:ext cx="10852467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/>
              <a:t>По </a:t>
            </a:r>
            <a:r>
              <a:rPr lang="ru-RU" sz="2800" b="1" i="1" dirty="0" smtClean="0"/>
              <a:t>конструктивному решению</a:t>
            </a:r>
            <a:r>
              <a:rPr lang="ru-RU" sz="2800" dirty="0" smtClean="0"/>
              <a:t> </a:t>
            </a:r>
            <a:r>
              <a:rPr lang="ru-RU" sz="2800" dirty="0"/>
              <a:t>покрытия </a:t>
            </a:r>
            <a:r>
              <a:rPr lang="ru-RU" sz="2800" dirty="0" smtClean="0"/>
              <a:t>различают </a:t>
            </a:r>
            <a:r>
              <a:rPr lang="ru-RU" sz="2800" dirty="0"/>
              <a:t>на</a:t>
            </a:r>
            <a:r>
              <a:rPr lang="ru-RU" sz="2800" dirty="0" smtClean="0"/>
              <a:t>:</a:t>
            </a:r>
          </a:p>
          <a:p>
            <a:r>
              <a:rPr lang="ru-RU" sz="2800" dirty="0" err="1" smtClean="0"/>
              <a:t>беспрогонные</a:t>
            </a:r>
            <a:r>
              <a:rPr lang="ru-RU" sz="2800" dirty="0" smtClean="0"/>
              <a:t> – с применением крупноразмерных плит;</a:t>
            </a:r>
          </a:p>
          <a:p>
            <a:r>
              <a:rPr lang="ru-RU" sz="2800" dirty="0"/>
              <a:t>по прогонам - </a:t>
            </a:r>
            <a:r>
              <a:rPr lang="ru-RU" sz="2800" dirty="0" smtClean="0"/>
              <a:t>для </a:t>
            </a:r>
            <a:r>
              <a:rPr lang="ru-RU" sz="2800" dirty="0"/>
              <a:t>кровель с </a:t>
            </a:r>
            <a:r>
              <a:rPr lang="ru-RU" sz="2800" dirty="0" smtClean="0"/>
              <a:t>асбестоцементными</a:t>
            </a:r>
            <a:r>
              <a:rPr lang="ru-RU" sz="2800" dirty="0"/>
              <a:t>, алюминиевыми и другими легкими настилами, а также в тех случаях, когда необходимо устроить в них много технологических отверстий</a:t>
            </a:r>
            <a:r>
              <a:rPr lang="ru-RU" sz="2800" dirty="0" smtClean="0"/>
              <a:t>.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21048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6042"/>
          </a:xfrm>
        </p:spPr>
        <p:txBody>
          <a:bodyPr/>
          <a:lstStyle/>
          <a:p>
            <a:pPr lvl="0" algn="ctr"/>
            <a:r>
              <a:rPr lang="ru-RU" altLang="ru-RU" sz="3200" dirty="0" smtClean="0">
                <a:solidFill>
                  <a:schemeClr val="tx1"/>
                </a:solidFill>
                <a:latin typeface="Arial" panose="020B0604020202020204" pitchFamily="34" charset="0"/>
              </a:rPr>
              <a:t>Покрытия из крупноразмерных плит</a:t>
            </a:r>
            <a:endParaRPr lang="ru-RU" sz="3200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48690" y="3657500"/>
            <a:ext cx="99441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41" y="1030010"/>
            <a:ext cx="6132421" cy="3020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9080" y="2314448"/>
            <a:ext cx="6022289" cy="386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26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3142"/>
          </a:xfrm>
        </p:spPr>
        <p:txBody>
          <a:bodyPr/>
          <a:lstStyle/>
          <a:p>
            <a:pPr lvl="0" algn="ctr"/>
            <a:r>
              <a:rPr lang="ru-RU" sz="3200" dirty="0" smtClean="0"/>
              <a:t>Покрытия по прогонам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vssk-tehno.ru/wp-content/gallery/%D0%97%D0%B0%D0%BC%D0%B5%D0%BD%D0%B0-%D0%BF%D0%BE%D0%B4%D0%BA%D1%80%D0%B0%D0%BD%D0%BE%D0%B2%D1%8B%D1%85-%D0%B1%D0%B0%D0%BB%D0%BE%D0%BA/%D0%B7%D0%B0%D0%BC%D0%B5%D0%BD%D0%B0-%D0%BF%D0%BE%D0%B4%D0%BA%D1%80%D0%B0%D0%BD%D0%BE%D0%B2%D1%8B%D1%85-%D0%B1%D0%B0%D0%BB%D0%BE%D0%B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358775"/>
            <a:ext cx="109728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641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480</TotalTime>
  <Words>611</Words>
  <Application>Microsoft Office PowerPoint</Application>
  <PresentationFormat>Широкоэкранный</PresentationFormat>
  <Paragraphs>61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Wingdings 3</vt:lpstr>
      <vt:lpstr>Ион</vt:lpstr>
      <vt:lpstr>Equation</vt:lpstr>
      <vt:lpstr>Конструкции покрытий производственного здания. </vt:lpstr>
      <vt:lpstr>Классификация конструкций покрытий производственного здания</vt:lpstr>
      <vt:lpstr>Классификация конструкций покрытий производственного здания</vt:lpstr>
      <vt:lpstr>Классификация конструкций покрытий производственного здания</vt:lpstr>
      <vt:lpstr>Классификация конструкций покрытий производственного здания</vt:lpstr>
      <vt:lpstr>Классификация конструкций покрытий производственного здания</vt:lpstr>
      <vt:lpstr>Классификация конструкций покрытий производственного здания</vt:lpstr>
      <vt:lpstr>Покрытия из крупноразмерных плит</vt:lpstr>
      <vt:lpstr>Покрытия по прогонам</vt:lpstr>
      <vt:lpstr>Покрытие по прогонам</vt:lpstr>
      <vt:lpstr>Покрытие по прогонам</vt:lpstr>
      <vt:lpstr>Покрытие по прогонам</vt:lpstr>
      <vt:lpstr>Покрытие по прогонам для холодных кровель</vt:lpstr>
      <vt:lpstr>Покрытие по прогонам для утепленных покрытий</vt:lpstr>
      <vt:lpstr>Расчет сплошных прогонов</vt:lpstr>
      <vt:lpstr>Раскладка сплошных прогонов</vt:lpstr>
      <vt:lpstr>Раскладка сплошных прогонов</vt:lpstr>
      <vt:lpstr>Покрытие по прогонам</vt:lpstr>
      <vt:lpstr>Решетчатые прогоны</vt:lpstr>
      <vt:lpstr>Решетчатые прогоны</vt:lpstr>
      <vt:lpstr>Конструкция решетчатого прогона</vt:lpstr>
      <vt:lpstr>Покрытие по прогонам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Связи.  Учет пространственной работы каркаса.</dc:title>
  <dc:creator>Марина Чечель</dc:creator>
  <cp:lastModifiedBy>Марина Чечель</cp:lastModifiedBy>
  <cp:revision>38</cp:revision>
  <dcterms:created xsi:type="dcterms:W3CDTF">2019-04-28T23:14:33Z</dcterms:created>
  <dcterms:modified xsi:type="dcterms:W3CDTF">2019-09-24T00:08:46Z</dcterms:modified>
</cp:coreProperties>
</file>