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4" r:id="rId16"/>
    <p:sldId id="275" r:id="rId17"/>
    <p:sldId id="276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175" autoAdjust="0"/>
    <p:restoredTop sz="93904" autoAdjust="0"/>
  </p:normalViewPr>
  <p:slideViewPr>
    <p:cSldViewPr snapToGrid="0">
      <p:cViewPr varScale="1">
        <p:scale>
          <a:sx n="83" d="100"/>
          <a:sy n="83" d="100"/>
        </p:scale>
        <p:origin x="39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2BDA6A-967A-4D01-87BC-397A75C28DE9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DDFCA8-9267-40DE-BF63-4E3C160DCBB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0162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16496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830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60769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0445513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51965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8002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6604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78211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681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8687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1939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23821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6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08614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8104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96519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66953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292DB99C-B92C-4CB0-B3CB-C9C994404610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6EBF6B-D7C0-4CB0-97EF-B4A3C430FC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51203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54955" y="1447801"/>
            <a:ext cx="8825658" cy="2072640"/>
          </a:xfrm>
        </p:spPr>
        <p:txBody>
          <a:bodyPr/>
          <a:lstStyle/>
          <a:p>
            <a:pPr algn="ctr"/>
            <a:r>
              <a:rPr lang="ru-RU" sz="4800" dirty="0" smtClean="0"/>
              <a:t>Подкрановые конструкции </a:t>
            </a:r>
            <a:r>
              <a:rPr lang="ru-RU" sz="4800" dirty="0"/>
              <a:t>одноэтажных производственных зданий</a:t>
            </a:r>
            <a:r>
              <a:rPr lang="ru-RU" sz="4800" dirty="0" smtClean="0"/>
              <a:t>. 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54955" y="3912243"/>
            <a:ext cx="8825658" cy="1726557"/>
          </a:xfrm>
        </p:spPr>
        <p:txBody>
          <a:bodyPr>
            <a:normAutofit/>
          </a:bodyPr>
          <a:lstStyle/>
          <a:p>
            <a:endParaRPr lang="ru-RU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3242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65854"/>
          </a:xfrm>
        </p:spPr>
        <p:txBody>
          <a:bodyPr/>
          <a:lstStyle/>
          <a:p>
            <a:pPr algn="ctr"/>
            <a:r>
              <a:rPr lang="ru-RU" sz="3200" b="1" dirty="0" smtClean="0"/>
              <a:t>Расчет подкрановых конструкций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18572"/>
            <a:ext cx="8946541" cy="522982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Расчет на прочность</a:t>
            </a:r>
          </a:p>
          <a:p>
            <a:r>
              <a:rPr lang="ru-RU" dirty="0" smtClean="0"/>
              <a:t>Учитывают давление двух сближенных в пролете кранов максимальной грузоподъемности и максимальные поперечные горизонтальные усилия.</a:t>
            </a:r>
          </a:p>
          <a:p>
            <a:r>
              <a:rPr lang="ru-RU" dirty="0" smtClean="0"/>
              <a:t>Расчетные усилия определяют по формулам: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Учитывают коэффициент динамичности </a:t>
            </a:r>
            <a:r>
              <a:rPr lang="en-US" dirty="0" smtClean="0"/>
              <a:t>k/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 smtClean="0"/>
              <a:t>Расчет на жесткость</a:t>
            </a:r>
          </a:p>
          <a:p>
            <a:r>
              <a:rPr lang="ru-RU" dirty="0" smtClean="0"/>
              <a:t>Выполняют проверку на нагрузку от одного крана с коэффициентом надежности, равным 1, и без учета коэффициента динамичности.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1975" y="3181350"/>
            <a:ext cx="3448050" cy="49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89595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89004"/>
          </a:xfrm>
        </p:spPr>
        <p:txBody>
          <a:bodyPr/>
          <a:lstStyle/>
          <a:p>
            <a:pPr algn="ctr"/>
            <a:r>
              <a:rPr lang="ru-RU" sz="3200" b="1" dirty="0"/>
              <a:t>Расчет подкрановых конструкций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62003" y="1192192"/>
            <a:ext cx="4794787" cy="5056207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smtClean="0"/>
              <a:t>Расчет на выносливость</a:t>
            </a:r>
          </a:p>
          <a:p>
            <a:pPr marL="0" indent="0" algn="just">
              <a:buNone/>
            </a:pPr>
            <a:r>
              <a:rPr lang="ru-RU" dirty="0" smtClean="0"/>
              <a:t>Выполняют при учете наиболее часто повторяющихся нагрузок с применением понижающего коэффициента, зависящего от режима работы кранов:</a:t>
            </a:r>
          </a:p>
          <a:p>
            <a:r>
              <a:rPr lang="ru-RU" dirty="0" smtClean="0"/>
              <a:t>При режиме 4К – 6К коэффициент равен 0,5;</a:t>
            </a:r>
          </a:p>
          <a:p>
            <a:r>
              <a:rPr lang="ru-RU" dirty="0"/>
              <a:t>При режиме </a:t>
            </a:r>
            <a:r>
              <a:rPr lang="ru-RU" dirty="0" smtClean="0"/>
              <a:t>7К коэффициент </a:t>
            </a:r>
            <a:r>
              <a:rPr lang="ru-RU" dirty="0"/>
              <a:t>равен </a:t>
            </a:r>
            <a:r>
              <a:rPr lang="ru-RU" dirty="0" smtClean="0"/>
              <a:t>0,6;</a:t>
            </a:r>
          </a:p>
          <a:p>
            <a:r>
              <a:rPr lang="ru-RU" dirty="0"/>
              <a:t>При режиме </a:t>
            </a:r>
            <a:r>
              <a:rPr lang="ru-RU" dirty="0" smtClean="0"/>
              <a:t>8К </a:t>
            </a:r>
            <a:r>
              <a:rPr lang="ru-RU" dirty="0"/>
              <a:t>коэффициент равен </a:t>
            </a:r>
            <a:r>
              <a:rPr lang="ru-RU" dirty="0" smtClean="0"/>
              <a:t>0,7.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754" y="1703769"/>
            <a:ext cx="5572125" cy="3867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4480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77429"/>
          </a:xfrm>
        </p:spPr>
        <p:txBody>
          <a:bodyPr/>
          <a:lstStyle/>
          <a:p>
            <a:pPr algn="ctr"/>
            <a:r>
              <a:rPr lang="ru-RU" sz="3200" b="1" dirty="0" smtClean="0"/>
              <a:t>Типы сечений подкрановых балок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80618"/>
            <a:ext cx="8946541" cy="5067781"/>
          </a:xfrm>
        </p:spPr>
        <p:txBody>
          <a:bodyPr/>
          <a:lstStyle/>
          <a:p>
            <a:r>
              <a:rPr lang="ru-RU" dirty="0" smtClean="0"/>
              <a:t>Сплошные подкрановые балки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82891"/>
            <a:ext cx="11877675" cy="132397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9559" y="1666271"/>
            <a:ext cx="7564749" cy="3566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7603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65854"/>
          </a:xfrm>
        </p:spPr>
        <p:txBody>
          <a:bodyPr/>
          <a:lstStyle/>
          <a:p>
            <a:pPr algn="ctr"/>
            <a:r>
              <a:rPr lang="ru-RU" sz="3200" b="1" dirty="0" smtClean="0"/>
              <a:t>Решетчатые подкрановые балки (фермы)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122744"/>
            <a:ext cx="10506096" cy="512565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Применяют при шаге колонн 12 м и более для кранов грузоподъемностью до 30 тс и при режиме работы кранов 1К – 5К. </a:t>
            </a:r>
            <a:endParaRPr lang="ru-RU" sz="28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785" y="2771593"/>
            <a:ext cx="5743575" cy="2657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209" y="3127334"/>
            <a:ext cx="3943350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8587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65854"/>
          </a:xfrm>
        </p:spPr>
        <p:txBody>
          <a:bodyPr/>
          <a:lstStyle/>
          <a:p>
            <a:pPr algn="ctr"/>
            <a:r>
              <a:rPr lang="ru-RU" sz="3200" b="1" dirty="0" smtClean="0"/>
              <a:t>Подкраново</a:t>
            </a:r>
            <a:r>
              <a:rPr lang="ru-RU" sz="3200" b="1" dirty="0"/>
              <a:t>-</a:t>
            </a:r>
            <a:r>
              <a:rPr lang="ru-RU" sz="3200" b="1" dirty="0" smtClean="0"/>
              <a:t>подстропильные фермы</a:t>
            </a:r>
            <a:endParaRPr lang="ru-RU" sz="3200" b="1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03312" y="1018572"/>
            <a:ext cx="8946541" cy="522982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Применяют при пролетах более 24 м и тяжелом режиме работы кранов 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78" y="2106169"/>
            <a:ext cx="11410950" cy="3895725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9637" y="6248399"/>
            <a:ext cx="5095875" cy="46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9147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65854"/>
          </a:xfrm>
        </p:spPr>
        <p:txBody>
          <a:bodyPr/>
          <a:lstStyle/>
          <a:p>
            <a:pPr algn="ctr"/>
            <a:r>
              <a:rPr lang="ru-RU" sz="3200" b="1" dirty="0" smtClean="0"/>
              <a:t>Типы подкрановых балок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018572"/>
            <a:ext cx="10888060" cy="522982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dirty="0"/>
              <a:t>Подкрановые балки бывают нескольких </a:t>
            </a:r>
            <a:r>
              <a:rPr lang="ru-RU" sz="2800" dirty="0" smtClean="0"/>
              <a:t>типов </a:t>
            </a:r>
            <a:r>
              <a:rPr lang="ru-RU" sz="2800" dirty="0"/>
              <a:t>в зависимости от места размещения балок в помещении</a:t>
            </a:r>
            <a:r>
              <a:rPr lang="ru-RU" sz="2800" dirty="0" smtClean="0"/>
              <a:t>, </a:t>
            </a:r>
            <a:r>
              <a:rPr lang="ru-RU" sz="2800" dirty="0"/>
              <a:t>каждый из которых имеет свои особенности:</a:t>
            </a:r>
          </a:p>
          <a:p>
            <a:pPr lvl="0"/>
            <a:r>
              <a:rPr lang="ru-RU" sz="2800" dirty="0"/>
              <a:t>Рядовые (С). Они устанавливаются на пролетах среднего размера.</a:t>
            </a:r>
          </a:p>
          <a:p>
            <a:pPr lvl="0"/>
            <a:r>
              <a:rPr lang="ru-RU" sz="2800" dirty="0"/>
              <a:t>Торцевые (К). Монтируются на крайних пролетах.</a:t>
            </a:r>
          </a:p>
          <a:p>
            <a:pPr lvl="0"/>
            <a:r>
              <a:rPr lang="ru-RU" sz="2800" dirty="0"/>
              <a:t>Балки типа «Т», которые используют при оборудовании рядом с температурными швами.</a:t>
            </a:r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40363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484831"/>
          </a:xfrm>
        </p:spPr>
        <p:txBody>
          <a:bodyPr/>
          <a:lstStyle/>
          <a:p>
            <a:pPr algn="ctr"/>
            <a:r>
              <a:rPr lang="ru-RU" sz="3200" b="1" dirty="0"/>
              <a:t>Типы подкрановых балок</a:t>
            </a:r>
            <a:endParaRPr lang="ru-RU" sz="3200" dirty="0"/>
          </a:p>
        </p:txBody>
      </p:sp>
      <p:pic>
        <p:nvPicPr>
          <p:cNvPr id="4" name="Объект 3" descr="https://textarchive.ru/images/1491/2981571/m296860f2.pn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111" y="1145894"/>
            <a:ext cx="9167149" cy="5440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936539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ttps://krasnoyarsk.truboproduct.ru/media/uploads/images/oborudovanie/balka-podkranovaya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355" y="452718"/>
            <a:ext cx="9297498" cy="627217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82820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67422"/>
          </a:xfrm>
        </p:spPr>
        <p:txBody>
          <a:bodyPr/>
          <a:lstStyle/>
          <a:p>
            <a:pPr algn="ctr"/>
            <a:r>
              <a:rPr lang="ru-RU" sz="3200" b="1" dirty="0" smtClean="0"/>
              <a:t>Подкрановые конструкции </a:t>
            </a:r>
            <a:r>
              <a:rPr lang="ru-RU" sz="3200" b="1" dirty="0"/>
              <a:t>одноэтажных производственных </a:t>
            </a:r>
            <a:r>
              <a:rPr lang="ru-RU" sz="3200" b="1" dirty="0" smtClean="0"/>
              <a:t>зданий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6111" y="1979272"/>
            <a:ext cx="10610268" cy="4292277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/>
              <a:t>Подкрановые </a:t>
            </a:r>
            <a:r>
              <a:rPr lang="ru-RU" sz="2800" b="1" dirty="0" smtClean="0"/>
              <a:t>конструкции </a:t>
            </a:r>
            <a:r>
              <a:rPr lang="ru-RU" sz="2800" dirty="0" smtClean="0"/>
              <a:t>служат для</a:t>
            </a:r>
            <a:r>
              <a:rPr lang="ru-RU" sz="2800" b="1" dirty="0" smtClean="0"/>
              <a:t> </a:t>
            </a:r>
            <a:r>
              <a:rPr lang="ru-RU" sz="2800" dirty="0" smtClean="0"/>
              <a:t>передвижения кранов, воспринимают и передают на </a:t>
            </a:r>
            <a:r>
              <a:rPr lang="ru-RU" sz="2800" dirty="0" smtClean="0"/>
              <a:t>каркас здания </a:t>
            </a:r>
            <a:r>
              <a:rPr lang="ru-RU" sz="2800" dirty="0"/>
              <a:t>нагрузки </a:t>
            </a:r>
            <a:r>
              <a:rPr lang="ru-RU" sz="2800" dirty="0" smtClean="0"/>
              <a:t>от подъемно-транспортного оборудования.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2800" b="1" dirty="0" smtClean="0"/>
              <a:t>Функции подкрановых конструкций</a:t>
            </a:r>
            <a:r>
              <a:rPr lang="ru-RU" sz="2800" dirty="0" smtClean="0"/>
              <a:t>: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раскрепление колонн из плоскости рамы;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передача продольных усилий от торможения кранов, сейсмических и ветровых нагрузок на вертикальные связи между колоннами;</a:t>
            </a:r>
          </a:p>
          <a:p>
            <a:pPr>
              <a:spcBef>
                <a:spcPts val="0"/>
              </a:spcBef>
            </a:pPr>
            <a:r>
              <a:rPr lang="ru-RU" sz="2800" dirty="0" smtClean="0"/>
              <a:t>обеспечение пространственной работы каркаса.</a:t>
            </a:r>
            <a:endParaRPr lang="ru-RU" sz="2800" dirty="0" smtClean="0"/>
          </a:p>
          <a:p>
            <a:pPr>
              <a:spcBef>
                <a:spcPts val="0"/>
              </a:spcBef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>
              <a:spcBef>
                <a:spcPts val="0"/>
              </a:spcBef>
            </a:pPr>
            <a:endParaRPr lang="ru-RU" b="1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  <a:p>
            <a:pPr marL="0" indent="0">
              <a:spcBef>
                <a:spcPts val="0"/>
              </a:spcBef>
              <a:buNone/>
            </a:pPr>
            <a:endParaRPr lang="ru-RU" dirty="0"/>
          </a:p>
          <a:p>
            <a:pPr marL="0" indent="0">
              <a:spcBef>
                <a:spcPts val="0"/>
              </a:spcBef>
              <a:buNone/>
            </a:pP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2070891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3200" b="1" dirty="0"/>
              <a:t>Подкрановые конструкции одноэтажных производственных зданий</a:t>
            </a:r>
            <a:endParaRPr lang="ru-RU" sz="32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1103312" y="1539434"/>
            <a:ext cx="10679716" cy="470896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800" dirty="0" smtClean="0"/>
              <a:t>В состав подкрановых конструкций входят:</a:t>
            </a:r>
          </a:p>
          <a:p>
            <a:r>
              <a:rPr lang="ru-RU" sz="2800" dirty="0" smtClean="0"/>
              <a:t> подкрановые балки или фермы –воспринимают вертикальное давление кранов;</a:t>
            </a:r>
          </a:p>
          <a:p>
            <a:r>
              <a:rPr lang="ru-RU" sz="2800" dirty="0" smtClean="0"/>
              <a:t>тормозные балки или фермы – воспринимают горизонтальные воздействия;</a:t>
            </a:r>
          </a:p>
          <a:p>
            <a:r>
              <a:rPr lang="ru-RU" sz="2800" dirty="0" smtClean="0"/>
              <a:t>узлы крепления </a:t>
            </a:r>
            <a:r>
              <a:rPr lang="ru-RU" sz="2800" dirty="0"/>
              <a:t>подкрановых </a:t>
            </a:r>
            <a:r>
              <a:rPr lang="ru-RU" sz="2800" dirty="0" smtClean="0"/>
              <a:t>конструкций – передают воздействия кранов на колонны;</a:t>
            </a:r>
          </a:p>
          <a:p>
            <a:r>
              <a:rPr lang="ru-RU" sz="2800" dirty="0" smtClean="0"/>
              <a:t>крановые рельсы с элементами крепления;</a:t>
            </a:r>
          </a:p>
          <a:p>
            <a:r>
              <a:rPr lang="ru-RU" sz="2800" dirty="0" smtClean="0"/>
              <a:t>связи – обеспечивают жесткость и неизменяемость </a:t>
            </a:r>
            <a:r>
              <a:rPr lang="ru-RU" sz="2800" dirty="0"/>
              <a:t>подкрановых </a:t>
            </a:r>
            <a:r>
              <a:rPr lang="ru-RU" sz="2800" dirty="0" smtClean="0"/>
              <a:t>конструкций.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858357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832072"/>
          </a:xfrm>
        </p:spPr>
        <p:txBody>
          <a:bodyPr/>
          <a:lstStyle/>
          <a:p>
            <a:pPr algn="ctr"/>
            <a:r>
              <a:rPr lang="ru-RU" sz="3200" b="1" dirty="0" smtClean="0"/>
              <a:t>Типы подкрановых конструк</a:t>
            </a:r>
            <a:r>
              <a:rPr lang="ru-RU" sz="4400" b="1" dirty="0" smtClean="0"/>
              <a:t>ций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1284790"/>
            <a:ext cx="8946541" cy="4963609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разрезные подкрановые балки;</a:t>
            </a:r>
          </a:p>
          <a:p>
            <a:r>
              <a:rPr lang="ru-RU" sz="2800" dirty="0" smtClean="0"/>
              <a:t>неразрезные </a:t>
            </a:r>
            <a:r>
              <a:rPr lang="ru-RU" sz="2800" dirty="0"/>
              <a:t>подкрановые </a:t>
            </a:r>
            <a:r>
              <a:rPr lang="ru-RU" sz="2800" dirty="0" smtClean="0"/>
              <a:t>балки;</a:t>
            </a:r>
          </a:p>
          <a:p>
            <a:r>
              <a:rPr lang="ru-RU" sz="2800" dirty="0" smtClean="0"/>
              <a:t>подкрановые фермы с ездой по верхнему поясу;</a:t>
            </a:r>
          </a:p>
          <a:p>
            <a:r>
              <a:rPr lang="ru-RU" sz="2800" dirty="0" smtClean="0"/>
              <a:t>подкраново-подстропильные </a:t>
            </a:r>
            <a:r>
              <a:rPr lang="ru-RU" sz="2800" dirty="0"/>
              <a:t>фермы с ездой по </a:t>
            </a:r>
            <a:r>
              <a:rPr lang="ru-RU" sz="2800" dirty="0" smtClean="0"/>
              <a:t>нижнему </a:t>
            </a:r>
            <a:r>
              <a:rPr lang="ru-RU" sz="2800" dirty="0"/>
              <a:t>поясу</a:t>
            </a:r>
            <a:r>
              <a:rPr lang="ru-RU" sz="2800" dirty="0" smtClean="0"/>
              <a:t>;</a:t>
            </a:r>
          </a:p>
          <a:p>
            <a:r>
              <a:rPr lang="ru-RU" sz="2800" dirty="0" smtClean="0"/>
              <a:t>Фермы с ездой понизу.</a:t>
            </a:r>
          </a:p>
          <a:p>
            <a:endParaRPr lang="ru-RU" sz="2800" dirty="0"/>
          </a:p>
          <a:p>
            <a:endParaRPr lang="ru-RU" sz="2800" dirty="0" smtClean="0"/>
          </a:p>
          <a:p>
            <a:endParaRPr lang="ru-RU" sz="2800" dirty="0" smtClean="0"/>
          </a:p>
          <a:p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109510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693176"/>
          </a:xfrm>
        </p:spPr>
        <p:txBody>
          <a:bodyPr/>
          <a:lstStyle/>
          <a:p>
            <a:pPr algn="ctr"/>
            <a:r>
              <a:rPr lang="ru-RU" sz="3200" b="1" dirty="0" smtClean="0"/>
              <a:t>Разрезные </a:t>
            </a:r>
            <a:r>
              <a:rPr lang="ru-RU" sz="3200" b="1" dirty="0"/>
              <a:t>подкрановые балки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3310359"/>
            <a:ext cx="8946541" cy="293804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 smtClean="0"/>
              <a:t>Достоинства:</a:t>
            </a:r>
          </a:p>
          <a:p>
            <a:r>
              <a:rPr lang="ru-RU" sz="2800" dirty="0" smtClean="0"/>
              <a:t>Простота изготовления и монтажа;</a:t>
            </a:r>
          </a:p>
          <a:p>
            <a:r>
              <a:rPr lang="ru-RU" sz="2800" dirty="0" smtClean="0"/>
              <a:t>Нечувствительность к осадке опор.</a:t>
            </a:r>
          </a:p>
          <a:p>
            <a:pPr marL="0" indent="0">
              <a:buNone/>
            </a:pPr>
            <a:r>
              <a:rPr lang="ru-RU" sz="2800" b="1" dirty="0" smtClean="0"/>
              <a:t>Недостатки:</a:t>
            </a:r>
          </a:p>
          <a:p>
            <a:r>
              <a:rPr lang="ru-RU" sz="2800" dirty="0" smtClean="0"/>
              <a:t>Повышенный расход стали.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32" y="1145894"/>
            <a:ext cx="9867900" cy="2066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592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Неразрезные подкрановые балки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1103312" y="3437681"/>
            <a:ext cx="8946541" cy="281071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Достоинства:</a:t>
            </a:r>
          </a:p>
          <a:p>
            <a:r>
              <a:rPr lang="ru-RU" sz="2800" dirty="0" smtClean="0"/>
              <a:t>снижение расхода стали на 12-15%.</a:t>
            </a:r>
            <a:endParaRPr lang="ru-RU" sz="2800" dirty="0"/>
          </a:p>
          <a:p>
            <a:pPr marL="0" indent="0">
              <a:buNone/>
            </a:pPr>
            <a:r>
              <a:rPr lang="ru-RU" sz="2800" b="1" dirty="0"/>
              <a:t>Недостатки:</a:t>
            </a:r>
          </a:p>
          <a:p>
            <a:r>
              <a:rPr lang="ru-RU" sz="2800" dirty="0"/>
              <a:t>трудоемкость изготовления и монтажа;</a:t>
            </a:r>
          </a:p>
          <a:p>
            <a:r>
              <a:rPr lang="ru-RU" sz="2800" dirty="0"/>
              <a:t>чувствительность к осадке </a:t>
            </a:r>
            <a:r>
              <a:rPr lang="ru-RU" sz="2800" dirty="0" smtClean="0"/>
              <a:t>опор.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21" y="1320418"/>
            <a:ext cx="10563225" cy="1971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6177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89368"/>
            <a:ext cx="9404723" cy="1041722"/>
          </a:xfrm>
        </p:spPr>
        <p:txBody>
          <a:bodyPr/>
          <a:lstStyle/>
          <a:p>
            <a:pPr algn="ctr"/>
            <a:r>
              <a:rPr lang="ru-RU" sz="3200" b="1" dirty="0" smtClean="0"/>
              <a:t>Подкрановые </a:t>
            </a:r>
            <a:r>
              <a:rPr lang="ru-RU" sz="3200" b="1" dirty="0"/>
              <a:t>фермы с ездой по верхнему поясу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3368233"/>
            <a:ext cx="8946541" cy="33335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/>
              <a:t>Достоинства:</a:t>
            </a:r>
          </a:p>
          <a:p>
            <a:r>
              <a:rPr lang="ru-RU" dirty="0" smtClean="0"/>
              <a:t>эффективность при кранах малой грузоподъемности и больших шагах колонн;</a:t>
            </a:r>
            <a:endParaRPr lang="ru-RU" dirty="0"/>
          </a:p>
          <a:p>
            <a:r>
              <a:rPr lang="ru-RU" dirty="0" smtClean="0"/>
              <a:t>снижение расхода стали на 15 – 20% по сравнению с разрезными балками.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Недостатки:</a:t>
            </a:r>
          </a:p>
          <a:p>
            <a:r>
              <a:rPr lang="ru-RU" dirty="0" smtClean="0"/>
              <a:t>повышенная сложность изготовления;</a:t>
            </a:r>
          </a:p>
          <a:p>
            <a:r>
              <a:rPr lang="ru-RU" dirty="0" smtClean="0"/>
              <a:t>невысокая долговечность при интенсивной работе кранов.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50" y="1331090"/>
            <a:ext cx="8942347" cy="20981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8482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577429"/>
          </a:xfrm>
        </p:spPr>
        <p:txBody>
          <a:bodyPr/>
          <a:lstStyle/>
          <a:p>
            <a:pPr algn="ctr"/>
            <a:r>
              <a:rPr lang="ru-RU" sz="3200" b="1" dirty="0" smtClean="0"/>
              <a:t>Подкраново-подстропильные фермы</a:t>
            </a:r>
            <a:endParaRPr lang="ru-RU" sz="32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3796496"/>
            <a:ext cx="9962085" cy="2777924"/>
          </a:xfrm>
        </p:spPr>
        <p:txBody>
          <a:bodyPr/>
          <a:lstStyle/>
          <a:p>
            <a:pPr marL="0" indent="0">
              <a:buNone/>
            </a:pPr>
            <a:r>
              <a:rPr lang="ru-RU" b="1" dirty="0"/>
              <a:t>Достоинства:</a:t>
            </a:r>
          </a:p>
          <a:p>
            <a:r>
              <a:rPr lang="ru-RU" dirty="0" smtClean="0"/>
              <a:t>Возможность применения при шаге колонн 24 м и более;</a:t>
            </a:r>
            <a:endParaRPr lang="ru-RU" dirty="0"/>
          </a:p>
          <a:p>
            <a:r>
              <a:rPr lang="ru-RU" dirty="0"/>
              <a:t>Возможность применения </a:t>
            </a:r>
            <a:r>
              <a:rPr lang="ru-RU" dirty="0" smtClean="0"/>
              <a:t>при кранах большой грузоподъемности;</a:t>
            </a:r>
          </a:p>
          <a:p>
            <a:r>
              <a:rPr lang="ru-RU" dirty="0" smtClean="0"/>
              <a:t>Возрастание экономичности с увеличением шага колон.</a:t>
            </a:r>
            <a:endParaRPr lang="ru-RU" dirty="0"/>
          </a:p>
          <a:p>
            <a:pPr marL="0" indent="0">
              <a:buNone/>
            </a:pPr>
            <a:r>
              <a:rPr lang="ru-RU" b="1" dirty="0"/>
              <a:t>Недостатки:</a:t>
            </a:r>
          </a:p>
          <a:p>
            <a:r>
              <a:rPr lang="ru-RU" dirty="0" smtClean="0"/>
              <a:t>Сложность изготовления и монтажа.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6885" y="1157469"/>
            <a:ext cx="7056799" cy="2799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61375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6111" y="231494"/>
            <a:ext cx="9404723" cy="1064871"/>
          </a:xfrm>
        </p:spPr>
        <p:txBody>
          <a:bodyPr/>
          <a:lstStyle/>
          <a:p>
            <a:pPr algn="ctr"/>
            <a:r>
              <a:rPr lang="ru-RU" sz="3200" b="1" dirty="0" smtClean="0"/>
              <a:t>Подкрановые балки или фермы </a:t>
            </a:r>
            <a:r>
              <a:rPr lang="ru-RU" sz="3200" b="1" dirty="0"/>
              <a:t>с ездой </a:t>
            </a:r>
            <a:r>
              <a:rPr lang="ru-RU" sz="3200" b="1" dirty="0" smtClean="0"/>
              <a:t>понизу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3312" y="5081285"/>
            <a:ext cx="10228303" cy="116711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dirty="0" smtClean="0"/>
              <a:t>Конструкция очень сложна и применяется в исключительных случаях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89" y="1296365"/>
            <a:ext cx="10334625" cy="3438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98001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1722</TotalTime>
  <Words>502</Words>
  <Application>Microsoft Office PowerPoint</Application>
  <PresentationFormat>Широкоэкранный</PresentationFormat>
  <Paragraphs>82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Gothic</vt:lpstr>
      <vt:lpstr>Wingdings 3</vt:lpstr>
      <vt:lpstr>Ион</vt:lpstr>
      <vt:lpstr>Подкрановые конструкции одноэтажных производственных зданий. </vt:lpstr>
      <vt:lpstr>Подкрановые конструкции одноэтажных производственных зданий</vt:lpstr>
      <vt:lpstr>Подкрановые конструкции одноэтажных производственных зданий</vt:lpstr>
      <vt:lpstr>Типы подкрановых конструкций</vt:lpstr>
      <vt:lpstr>Разрезные подкрановые балки</vt:lpstr>
      <vt:lpstr>Неразрезные подкрановые балки</vt:lpstr>
      <vt:lpstr>Подкрановые фермы с ездой по верхнему поясу</vt:lpstr>
      <vt:lpstr>Подкраново-подстропильные фермы</vt:lpstr>
      <vt:lpstr>Подкрановые балки или фермы с ездой понизу </vt:lpstr>
      <vt:lpstr>Расчет подкрановых конструкций</vt:lpstr>
      <vt:lpstr>Расчет подкрановых конструкций</vt:lpstr>
      <vt:lpstr>Типы сечений подкрановых балок</vt:lpstr>
      <vt:lpstr>Решетчатые подкрановые балки (фермы)</vt:lpstr>
      <vt:lpstr>Подкраново-подстропильные фермы</vt:lpstr>
      <vt:lpstr>Типы подкрановых балок</vt:lpstr>
      <vt:lpstr>Типы подкрановых балок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Связи.  Учет пространственной работы каркаса.</dc:title>
  <dc:creator>Марина Чечель</dc:creator>
  <cp:lastModifiedBy>Марина Чечель</cp:lastModifiedBy>
  <cp:revision>101</cp:revision>
  <dcterms:created xsi:type="dcterms:W3CDTF">2019-04-28T23:14:33Z</dcterms:created>
  <dcterms:modified xsi:type="dcterms:W3CDTF">2020-12-01T06:42:19Z</dcterms:modified>
</cp:coreProperties>
</file>