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0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96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2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31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366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362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883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926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508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80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35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37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66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1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339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1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8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2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C4E6B3A-EA4E-481B-B724-CAB4C4DDA879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24ADE-E9C1-4397-918E-6F7B12DEE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62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400" b="1" dirty="0"/>
              <a:t>Усилия, действующие в подкрановых балках (правило </a:t>
            </a:r>
            <a:r>
              <a:rPr lang="ru-RU" sz="4400" b="1" dirty="0" err="1"/>
              <a:t>Винклера</a:t>
            </a:r>
            <a:r>
              <a:rPr lang="ru-RU" sz="4400" b="1" dirty="0"/>
              <a:t>).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77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06451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4218965" cy="4195481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При </a:t>
            </a:r>
            <a:r>
              <a:rPr lang="ru-RU" sz="2800" dirty="0"/>
              <a:t>шаге колонн </a:t>
            </a:r>
            <a:r>
              <a:rPr lang="ru-RU" sz="2800" dirty="0" smtClean="0"/>
              <a:t>12 </a:t>
            </a:r>
            <a:r>
              <a:rPr lang="ru-RU" sz="2800" dirty="0"/>
              <a:t>м наибольший изгибающий момент возникает при расположении </a:t>
            </a:r>
            <a:r>
              <a:rPr lang="ru-RU" sz="2800" dirty="0" smtClean="0"/>
              <a:t>обоих кранов приближенно </a:t>
            </a:r>
            <a:r>
              <a:rPr lang="ru-RU" sz="2800" dirty="0"/>
              <a:t>к середине пролета.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" r="18062" b="55740"/>
          <a:stretch/>
        </p:blipFill>
        <p:spPr bwMode="auto">
          <a:xfrm>
            <a:off x="5545016" y="1864970"/>
            <a:ext cx="5802922" cy="3949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3268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2052918"/>
            <a:ext cx="4289304" cy="41954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/>
              <a:t>При шаге колонн </a:t>
            </a:r>
            <a:r>
              <a:rPr lang="ru-RU" sz="2800" dirty="0" smtClean="0"/>
              <a:t>24 </a:t>
            </a:r>
            <a:r>
              <a:rPr lang="ru-RU" sz="2800" dirty="0"/>
              <a:t>м наибольший изгибающий момент возникает при расположении обоих кранов приближенно к середине </a:t>
            </a:r>
            <a:r>
              <a:rPr lang="ru-RU" sz="2800" dirty="0" smtClean="0"/>
              <a:t>пролета, при чем один из кранов располагается колесом по середине пролета.</a:t>
            </a:r>
            <a:endParaRPr lang="ru-RU" sz="28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87"/>
          <a:stretch/>
        </p:blipFill>
        <p:spPr bwMode="auto">
          <a:xfrm>
            <a:off x="4848591" y="1853248"/>
            <a:ext cx="6722086" cy="3785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3263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210" y="183085"/>
            <a:ext cx="9404723" cy="965774"/>
          </a:xfrm>
        </p:spPr>
        <p:txBody>
          <a:bodyPr/>
          <a:lstStyle/>
          <a:p>
            <a:pPr algn="ctr"/>
            <a:r>
              <a:rPr lang="ru-RU" sz="2800" b="1" dirty="0"/>
              <a:t>Определение расчетных усилий в подкрановых балках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210" y="1291590"/>
            <a:ext cx="10939682" cy="49568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Используя правило </a:t>
            </a:r>
            <a:r>
              <a:rPr lang="ru-RU" sz="2400" dirty="0" err="1"/>
              <a:t>Винклера</a:t>
            </a:r>
            <a:r>
              <a:rPr lang="ru-RU" sz="2400" dirty="0"/>
              <a:t>, устанавливаем </a:t>
            </a:r>
            <a:r>
              <a:rPr lang="ru-RU" sz="2400" dirty="0" smtClean="0"/>
              <a:t>краны на </a:t>
            </a:r>
            <a:r>
              <a:rPr lang="ru-RU" sz="2400" dirty="0"/>
              <a:t>балке </a:t>
            </a:r>
            <a:r>
              <a:rPr lang="ru-RU" sz="2400" dirty="0" smtClean="0"/>
              <a:t>и </a:t>
            </a:r>
            <a:r>
              <a:rPr lang="ru-RU" sz="2400" dirty="0"/>
              <a:t>находим положение равнодействующей R относительно </a:t>
            </a:r>
            <a:r>
              <a:rPr lang="ru-RU" sz="2400" dirty="0" smtClean="0"/>
              <a:t>опоры.</a:t>
            </a:r>
          </a:p>
          <a:p>
            <a:pPr marL="0" indent="0">
              <a:buNone/>
            </a:pPr>
            <a:r>
              <a:rPr lang="ru-RU" sz="2400" dirty="0" smtClean="0"/>
              <a:t>Правильность установки колес проверяется по неравенствам: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где </a:t>
            </a:r>
            <a:r>
              <a:rPr lang="en-US" sz="2400" dirty="0" smtClean="0"/>
              <a:t>R</a:t>
            </a:r>
            <a:r>
              <a:rPr lang="en-US" sz="1800" dirty="0" smtClean="0"/>
              <a:t>1</a:t>
            </a:r>
            <a:r>
              <a:rPr lang="en-US" sz="2400" dirty="0" smtClean="0"/>
              <a:t> – </a:t>
            </a:r>
            <a:r>
              <a:rPr lang="ru-RU" sz="2400" dirty="0" smtClean="0"/>
              <a:t>равнодействующая грузов, расположенных слева от рассматриваемого сечения на участке а балки;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∑</a:t>
            </a:r>
            <a:r>
              <a:rPr lang="en-US" sz="2400" dirty="0" smtClean="0"/>
              <a:t>F</a:t>
            </a:r>
            <a:r>
              <a:rPr lang="ru-RU" sz="2400" dirty="0" smtClean="0"/>
              <a:t> – сумма давлений всех подвижных грузов, расположенных на балке;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F</a:t>
            </a:r>
            <a:r>
              <a:rPr lang="ru-RU" sz="1800" dirty="0" err="1" smtClean="0"/>
              <a:t>кр</a:t>
            </a:r>
            <a:r>
              <a:rPr lang="ru-RU" sz="2400" dirty="0" smtClean="0"/>
              <a:t> – величина критического груза.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210" y="2642308"/>
            <a:ext cx="3596114" cy="149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82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34462"/>
            <a:ext cx="9404723" cy="1160584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95046"/>
            <a:ext cx="8946541" cy="16881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Наибольшая поперечная сила </a:t>
            </a:r>
            <a:r>
              <a:rPr lang="en-US" sz="2800" dirty="0" smtClean="0"/>
              <a:t>Q max</a:t>
            </a:r>
            <a:r>
              <a:rPr lang="ru-RU" sz="2800" dirty="0" smtClean="0"/>
              <a:t> в разрезной балке будет в том случае, если одна из сил расположена над опорой, а в пролете расположено наибольшее количество сил как можно ближе к опоре.</a:t>
            </a:r>
            <a:endParaRPr lang="ru-RU" sz="2800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854841" y="4109866"/>
            <a:ext cx="7443482" cy="210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33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72698"/>
          </a:xfrm>
        </p:spPr>
        <p:txBody>
          <a:bodyPr/>
          <a:lstStyle/>
          <a:p>
            <a:pPr algn="ctr"/>
            <a:r>
              <a:rPr lang="ru-RU" sz="3200" b="1" dirty="0" smtClean="0"/>
              <a:t>Проверка прочности подкрановых балок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03312" y="1125416"/>
            <a:ext cx="8946541" cy="17819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Под действием давления кранов и тормозных усилий подкрановая балка и тормозная  конструкция работают как единый тонкостенный стержень на косой изгиб с кручением.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799" y="2760417"/>
            <a:ext cx="82962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8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4082"/>
          </a:xfrm>
        </p:spPr>
        <p:txBody>
          <a:bodyPr/>
          <a:lstStyle/>
          <a:p>
            <a:pPr algn="ctr"/>
            <a:r>
              <a:rPr lang="ru-RU" sz="3200" b="1" dirty="0"/>
              <a:t>Проверка прочности подкрановых балок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066800"/>
            <a:ext cx="5121642" cy="52050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Условно принимается, что вертикальная нагрузка воспринимается только сечением подкрановой балки (без учета тормозной конструкции), а горизонтальная – только тормозной  конструкцией, в состав которой входят верхний пояс подкрановой балки, тормозной лист и окаймляющий его элемент (швеллер или верхний пояс смежной подкрановой </a:t>
            </a:r>
            <a:r>
              <a:rPr lang="ru-RU" sz="2400" dirty="0" smtClean="0"/>
              <a:t>балки) 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675" y="1621448"/>
            <a:ext cx="48958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56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0974"/>
          </a:xfrm>
        </p:spPr>
        <p:txBody>
          <a:bodyPr/>
          <a:lstStyle/>
          <a:p>
            <a:pPr algn="ctr"/>
            <a:r>
              <a:rPr lang="ru-RU" sz="3200" b="1" dirty="0"/>
              <a:t>Проверка прочности подкрановых балок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324708"/>
            <a:ext cx="8946541" cy="30597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Таким образом, верхний пояс </a:t>
            </a:r>
            <a:r>
              <a:rPr lang="ru-RU" sz="2800" dirty="0"/>
              <a:t>подкрановой балки </a:t>
            </a:r>
            <a:r>
              <a:rPr lang="ru-RU" sz="2800" dirty="0" smtClean="0"/>
              <a:t> работает как на вертикальную, так и на горизонтальную нагрузку. Максимальные напряжения в точке А верхнего пояса, можно определить по формуле: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50" y="4831593"/>
            <a:ext cx="10202588" cy="13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21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02359"/>
          </a:xfrm>
        </p:spPr>
        <p:txBody>
          <a:bodyPr/>
          <a:lstStyle/>
          <a:p>
            <a:pPr algn="ctr"/>
            <a:r>
              <a:rPr lang="ru-RU" sz="3200" b="1" dirty="0"/>
              <a:t>Проверка прочности подкрановых балок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19201"/>
            <a:ext cx="6012596" cy="35286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Сосредоточенная нагрузка от колеса крана, действующая на балку, распределяется рельсом и поясом на некоторый участок стенки, и в ней возникают местные нормальные напряжения. Прочность стенки на действие максимальных местных напряжений проверяют по формуле: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417" y="1219200"/>
            <a:ext cx="4705350" cy="3352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26" y="4911971"/>
            <a:ext cx="6387368" cy="120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46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25805"/>
          </a:xfrm>
        </p:spPr>
        <p:txBody>
          <a:bodyPr/>
          <a:lstStyle/>
          <a:p>
            <a:pPr algn="ctr"/>
            <a:r>
              <a:rPr lang="ru-RU" sz="3200" b="1" dirty="0"/>
              <a:t>Проверка прочности подкрановых балок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04020" y="1828801"/>
            <a:ext cx="10736996" cy="19811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/>
              <a:t>Стенку сварной </a:t>
            </a:r>
            <a:r>
              <a:rPr lang="ru-RU" sz="2800" dirty="0"/>
              <a:t>подкрановой балки </a:t>
            </a:r>
            <a:r>
              <a:rPr lang="ru-RU" sz="2800" dirty="0" smtClean="0"/>
              <a:t> следует проверить также на совместное действие нормальных, касательных и местных напряжений на уровне верхних поясных швов по формуле: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94" y="4366480"/>
            <a:ext cx="8099139" cy="111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59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6144"/>
          </a:xfrm>
        </p:spPr>
        <p:txBody>
          <a:bodyPr/>
          <a:lstStyle/>
          <a:p>
            <a:r>
              <a:rPr lang="ru-RU" sz="3200" b="1" dirty="0"/>
              <a:t>Проверка </a:t>
            </a:r>
            <a:r>
              <a:rPr lang="ru-RU" sz="3200" b="1" dirty="0" smtClean="0"/>
              <a:t>жесткости </a:t>
            </a:r>
            <a:r>
              <a:rPr lang="ru-RU" sz="3200" b="1" dirty="0"/>
              <a:t>подкрановых балок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48863"/>
            <a:ext cx="10490811" cy="213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Прогиб </a:t>
            </a:r>
            <a:r>
              <a:rPr lang="ru-RU" sz="2800" dirty="0"/>
              <a:t>подкрановой балки </a:t>
            </a:r>
            <a:r>
              <a:rPr lang="ru-RU" sz="2800" dirty="0" smtClean="0"/>
              <a:t>можно определить приближенным способом  от одного крана без учета коэффициента динамичности. В разрезных подкрановых балках прогиб может быть определен по формуле: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326" y="3565647"/>
            <a:ext cx="5720718" cy="11001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31" y="4948969"/>
            <a:ext cx="1058227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0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94728"/>
          </a:xfrm>
        </p:spPr>
        <p:txBody>
          <a:bodyPr/>
          <a:lstStyle/>
          <a:p>
            <a:pPr algn="ctr"/>
            <a:r>
              <a:rPr lang="ru-RU" sz="3200" b="1" dirty="0" smtClean="0"/>
              <a:t>Определение расчетных усилий в подкрановых балках</a:t>
            </a:r>
            <a:endParaRPr lang="ru-RU" sz="3200" b="1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03312" y="1547446"/>
            <a:ext cx="10865950" cy="4970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Нагрузки от крана передаются на подкрановую конструкцию через колеса (катки) крана. В зависимости от грузоподъемности крана с каждой стороны моста могут быть два, четыре и более катка.</a:t>
            </a:r>
          </a:p>
          <a:p>
            <a:pPr marL="0" indent="0">
              <a:buNone/>
            </a:pPr>
            <a:r>
              <a:rPr lang="ru-RU" sz="2800" dirty="0" smtClean="0"/>
              <a:t>Подкрановые конструкции рассчитывают, как правило, на нагрузки от двух сближенных кранов наибольшей грузоподъемности. При этом краны располагают в положении при котором на </a:t>
            </a:r>
            <a:r>
              <a:rPr lang="ru-RU" sz="2800" dirty="0"/>
              <a:t>подкрановую конструкцию </a:t>
            </a:r>
            <a:r>
              <a:rPr lang="ru-RU" sz="2800" dirty="0" smtClean="0"/>
              <a:t>действуют наибольшие вертикальные силы. Одновременно к балке прикладываются максимальные поперечные горизонтальные усилия.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16641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9559"/>
          </a:xfrm>
        </p:spPr>
        <p:txBody>
          <a:bodyPr/>
          <a:lstStyle/>
          <a:p>
            <a:pPr algn="ctr"/>
            <a:r>
              <a:rPr lang="ru-RU" sz="3200" b="1" dirty="0"/>
              <a:t>Проверка </a:t>
            </a:r>
            <a:r>
              <a:rPr lang="ru-RU" sz="3200" b="1" dirty="0" smtClean="0"/>
              <a:t>местной устойчивости </a:t>
            </a:r>
            <a:r>
              <a:rPr lang="ru-RU" sz="3200" b="1" dirty="0"/>
              <a:t>подкрановых балок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04293" y="1666057"/>
            <a:ext cx="8946541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Для </a:t>
            </a:r>
            <a:r>
              <a:rPr lang="ru-RU" sz="2800" dirty="0"/>
              <a:t>подкрановой балки </a:t>
            </a:r>
            <a:r>
              <a:rPr lang="ru-RU" sz="2800" dirty="0" smtClean="0"/>
              <a:t> проверяют:</a:t>
            </a:r>
          </a:p>
          <a:p>
            <a:pPr algn="just"/>
            <a:r>
              <a:rPr lang="ru-RU" sz="2800" dirty="0" smtClean="0"/>
              <a:t>местную устойчивость поясного листа;</a:t>
            </a:r>
          </a:p>
          <a:p>
            <a:pPr algn="just"/>
            <a:r>
              <a:rPr lang="ru-RU" sz="2800" dirty="0" smtClean="0"/>
              <a:t>Местную устойчивость стенки </a:t>
            </a:r>
            <a:r>
              <a:rPr lang="ru-RU" sz="2800" dirty="0"/>
              <a:t>подкрановой </a:t>
            </a:r>
            <a:r>
              <a:rPr lang="ru-RU" sz="2800" dirty="0" smtClean="0"/>
              <a:t>балки.</a:t>
            </a:r>
          </a:p>
          <a:p>
            <a:pPr marL="0" indent="0" algn="just">
              <a:buNone/>
            </a:pPr>
            <a:r>
              <a:rPr lang="ru-RU" sz="2800" dirty="0" smtClean="0"/>
              <a:t>Кроме этого, обязательно выполняется расчет соединений поясов </a:t>
            </a:r>
            <a:r>
              <a:rPr lang="ru-RU" sz="2800" dirty="0"/>
              <a:t>подкрановой балки </a:t>
            </a:r>
            <a:r>
              <a:rPr lang="ru-RU" sz="2800" dirty="0" smtClean="0"/>
              <a:t>со стенкой независимо от принятого способа из соединения (на сварке или на заклепках).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0484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157" y="206533"/>
            <a:ext cx="9404723" cy="1047836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185" y="1254369"/>
            <a:ext cx="11805138" cy="51933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Подкрановые конструкции относят по СП 16.13330 к первой группе конструкций, поэтому к их проектированию предъявляют специфические требования.</a:t>
            </a:r>
          </a:p>
          <a:p>
            <a:pPr marL="0" indent="0">
              <a:buNone/>
            </a:pPr>
            <a:r>
              <a:rPr lang="ru-RU" sz="2400" dirty="0" smtClean="0"/>
              <a:t>Для </a:t>
            </a:r>
            <a:r>
              <a:rPr lang="ru-RU" sz="2400" b="1" dirty="0" smtClean="0"/>
              <a:t>повышения долговечности </a:t>
            </a:r>
            <a:r>
              <a:rPr lang="ru-RU" sz="2400" dirty="0" smtClean="0"/>
              <a:t>подкрановых конструкций необходимо:</a:t>
            </a:r>
          </a:p>
          <a:p>
            <a:r>
              <a:rPr lang="ru-RU" sz="2400" dirty="0" smtClean="0"/>
              <a:t>разрабатывать конструктивные решения, соответствующие действительным условиям работы подкрановых конструкций;</a:t>
            </a:r>
          </a:p>
          <a:p>
            <a:r>
              <a:rPr lang="ru-RU" sz="2400" dirty="0" smtClean="0"/>
              <a:t>максимально снижать концентрации напряжений;</a:t>
            </a:r>
          </a:p>
          <a:p>
            <a:r>
              <a:rPr lang="ru-RU" sz="2400" dirty="0" smtClean="0"/>
              <a:t>использовать стали, обладающие повышенной вибрационной прочностью;</a:t>
            </a:r>
          </a:p>
          <a:p>
            <a:r>
              <a:rPr lang="ru-RU" sz="2400" dirty="0" smtClean="0"/>
              <a:t>повышать качество изготовления и монтажа; </a:t>
            </a:r>
          </a:p>
          <a:p>
            <a:r>
              <a:rPr lang="ru-RU" sz="2400" dirty="0" smtClean="0"/>
              <a:t>Обеспечивать постоянный надзор за состоянием подкрановых конструкций и своевременно устранять повреждения.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8834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140677"/>
            <a:ext cx="9404723" cy="1101969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793174"/>
            <a:ext cx="8946541" cy="41919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Наибольшие изгибающие моменты и поперечные силы в подкрановых балках определяют от двух сближенных кранов максимальной грузоподъемности. Учитывая подвижность нагрузки, сначала находят такое ее положение, при котором расчетные усилия в балке будут самыми большими.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29609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769424"/>
            <a:ext cx="10083244" cy="4478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Для определения наиневыгоднейшего расположения кранов применяют </a:t>
            </a:r>
            <a:r>
              <a:rPr lang="ru-RU" sz="2800" dirty="0"/>
              <a:t>правило </a:t>
            </a:r>
            <a:r>
              <a:rPr lang="ru-RU" sz="2800" dirty="0" err="1"/>
              <a:t>Винклера</a:t>
            </a:r>
            <a:r>
              <a:rPr lang="ru-RU" sz="2800" dirty="0"/>
              <a:t>:</a:t>
            </a:r>
            <a:br>
              <a:rPr lang="ru-RU" sz="2800" dirty="0"/>
            </a:br>
            <a:r>
              <a:rPr lang="ru-RU" sz="2800" dirty="0"/>
              <a:t>"</a:t>
            </a:r>
            <a:r>
              <a:rPr lang="ru-RU" sz="2800" b="1" dirty="0"/>
              <a:t>Наибольший изгибающий момент в разрезной балке от заданной системы сил возникает, когда равнодействующая всех сил, находящихся на балке, и ближайшая к ней сила равно удалены от середины пролета балки; при этом наибольший изгибающий момент </a:t>
            </a:r>
            <a:r>
              <a:rPr lang="ru-RU" sz="2800" b="1" dirty="0" err="1"/>
              <a:t>Мmах</a:t>
            </a:r>
            <a:r>
              <a:rPr lang="ru-RU" sz="2800" b="1" dirty="0"/>
              <a:t> будет находиться под силой, ближайшей к середине пролета балки"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294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31698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484416"/>
            <a:ext cx="5814066" cy="4763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Определим координату линии влияния в зависимости от шага колонн. При </a:t>
            </a:r>
            <a:r>
              <a:rPr lang="ru-RU" sz="2800" dirty="0" err="1" smtClean="0"/>
              <a:t>загружении</a:t>
            </a:r>
            <a:r>
              <a:rPr lang="ru-RU" sz="2800" dirty="0" smtClean="0"/>
              <a:t> единичной силой в середине пролета ордината линии влияния равна у</a:t>
            </a:r>
            <a:r>
              <a:rPr lang="ru-RU" sz="1600" dirty="0" smtClean="0"/>
              <a:t>1</a:t>
            </a:r>
            <a:r>
              <a:rPr lang="ru-RU" sz="2800" dirty="0" smtClean="0"/>
              <a:t>=(а*в</a:t>
            </a:r>
            <a:r>
              <a:rPr lang="ru-RU" sz="2800" dirty="0" smtClean="0"/>
              <a:t>)/</a:t>
            </a:r>
            <a:r>
              <a:rPr lang="en-US" sz="2800" i="1" dirty="0" smtClean="0"/>
              <a:t>l</a:t>
            </a:r>
            <a:endParaRPr lang="en-US" sz="2800" i="1" dirty="0" smtClean="0"/>
          </a:p>
          <a:p>
            <a:pPr marL="0" indent="0">
              <a:buNone/>
            </a:pPr>
            <a:r>
              <a:rPr lang="ru-RU" sz="2800" dirty="0" smtClean="0"/>
              <a:t>Тогда при шаге колонн 6м у</a:t>
            </a:r>
            <a:r>
              <a:rPr lang="ru-RU" sz="1600" dirty="0" smtClean="0"/>
              <a:t>1</a:t>
            </a:r>
            <a:r>
              <a:rPr lang="ru-RU" sz="2800" dirty="0" smtClean="0"/>
              <a:t>=1,5; при шаге колонн 12 м у</a:t>
            </a:r>
            <a:r>
              <a:rPr lang="ru-RU" sz="1600" dirty="0" smtClean="0"/>
              <a:t>1</a:t>
            </a:r>
            <a:r>
              <a:rPr lang="ru-RU" sz="2800" dirty="0" smtClean="0"/>
              <a:t>=3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825" y="1792842"/>
            <a:ext cx="4394251" cy="30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89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</a:t>
            </a:r>
            <a:r>
              <a:rPr lang="ru-RU" sz="3200" b="1" dirty="0" smtClean="0"/>
              <a:t>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711570"/>
            <a:ext cx="5625734" cy="45368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Загружение линии влияния зависит от конструкции </a:t>
            </a:r>
            <a:r>
              <a:rPr lang="ru-RU" sz="2800" dirty="0"/>
              <a:t>крана.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Если </a:t>
            </a:r>
            <a:r>
              <a:rPr lang="ru-RU" sz="2800" dirty="0"/>
              <a:t>кран малой </a:t>
            </a:r>
            <a:r>
              <a:rPr lang="ru-RU" sz="2800" dirty="0" smtClean="0"/>
              <a:t>грузоподъемности, то он имеет по два колеса с каждой стороны, и наибольший изгибающий момент возникает при расположении крана близко к середине пролета.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183" y="1711570"/>
            <a:ext cx="48101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5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594338"/>
            <a:ext cx="9822595" cy="3078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Наибольшая поперечная сила </a:t>
            </a:r>
            <a:r>
              <a:rPr lang="en-US" sz="2800" dirty="0" err="1" smtClean="0"/>
              <a:t>Qmax</a:t>
            </a:r>
            <a:r>
              <a:rPr lang="en-US" sz="2800" dirty="0" smtClean="0"/>
              <a:t> </a:t>
            </a:r>
            <a:r>
              <a:rPr lang="ru-RU" sz="2800" dirty="0" smtClean="0"/>
              <a:t>в разрезной балке определится при таком положении нагрузки, когда  одна из сил находится непосредственно у опоры, а остальные расположены предельно близко к этой опоре.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846" y="4051422"/>
            <a:ext cx="61055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3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130" y="159641"/>
            <a:ext cx="9404723" cy="1400530"/>
          </a:xfrm>
        </p:spPr>
        <p:txBody>
          <a:bodyPr/>
          <a:lstStyle/>
          <a:p>
            <a:pPr algn="ctr"/>
            <a:r>
              <a:rPr lang="ru-RU" sz="3200" b="1" dirty="0"/>
              <a:t>Определение расчетных усилий в подкрановых балках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85" y="1324708"/>
            <a:ext cx="5990492" cy="49236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Для кранов большей грузоподъемности необходимо уточнение варианта загружения линии влияния. </a:t>
            </a:r>
          </a:p>
          <a:p>
            <a:pPr marL="0" indent="0">
              <a:buNone/>
            </a:pPr>
            <a:r>
              <a:rPr lang="ru-RU" sz="2800" dirty="0" smtClean="0"/>
              <a:t>При шаге колонн 6 м </a:t>
            </a:r>
            <a:r>
              <a:rPr lang="ru-RU" sz="2800" dirty="0"/>
              <a:t>наибольший изгибающий момент возникает при расположении </a:t>
            </a:r>
            <a:r>
              <a:rPr lang="ru-RU" sz="2800" dirty="0" smtClean="0"/>
              <a:t>крана вторым колесом приближенно к середине пролета.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90" y="1435825"/>
            <a:ext cx="4677436" cy="295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98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689</TotalTime>
  <Words>806</Words>
  <Application>Microsoft Office PowerPoint</Application>
  <PresentationFormat>Широкоэкранный</PresentationFormat>
  <Paragraphs>59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Ион</vt:lpstr>
      <vt:lpstr>Усилия, действующие в подкрановых балках (правило Винклера).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Определение расчетных усилий в подкрановых балках</vt:lpstr>
      <vt:lpstr>Проверка прочности подкрановых балок</vt:lpstr>
      <vt:lpstr>Проверка прочности подкрановых балок</vt:lpstr>
      <vt:lpstr>Проверка прочности подкрановых балок</vt:lpstr>
      <vt:lpstr>Проверка прочности подкрановых балок</vt:lpstr>
      <vt:lpstr>Проверка прочности подкрановых балок</vt:lpstr>
      <vt:lpstr>Проверка жесткости подкрановых балок</vt:lpstr>
      <vt:lpstr>Проверка местной устойчивости подкрановых балок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Усилия, действующие в подкрановых балках (правило Винклера).</dc:title>
  <dc:creator>Марина Чечель</dc:creator>
  <cp:lastModifiedBy>Марина Чечель</cp:lastModifiedBy>
  <cp:revision>25</cp:revision>
  <dcterms:created xsi:type="dcterms:W3CDTF">2020-12-07T00:03:11Z</dcterms:created>
  <dcterms:modified xsi:type="dcterms:W3CDTF">2020-12-08T05:30:28Z</dcterms:modified>
</cp:coreProperties>
</file>