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0"/>
  </p:notesMasterIdLst>
  <p:sldIdLst>
    <p:sldId id="256" r:id="rId2"/>
    <p:sldId id="260" r:id="rId3"/>
    <p:sldId id="261" r:id="rId4"/>
    <p:sldId id="278" r:id="rId5"/>
    <p:sldId id="279" r:id="rId6"/>
    <p:sldId id="262" r:id="rId7"/>
    <p:sldId id="265" r:id="rId8"/>
    <p:sldId id="264" r:id="rId9"/>
    <p:sldId id="263" r:id="rId10"/>
    <p:sldId id="266" r:id="rId11"/>
    <p:sldId id="280" r:id="rId12"/>
    <p:sldId id="281" r:id="rId13"/>
    <p:sldId id="282" r:id="rId14"/>
    <p:sldId id="283" r:id="rId15"/>
    <p:sldId id="284" r:id="rId16"/>
    <p:sldId id="285" r:id="rId17"/>
    <p:sldId id="286" r:id="rId18"/>
    <p:sldId id="287" r:id="rId1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326" autoAdjust="0"/>
    <p:restoredTop sz="93904" autoAdjust="0"/>
  </p:normalViewPr>
  <p:slideViewPr>
    <p:cSldViewPr snapToGrid="0">
      <p:cViewPr varScale="1">
        <p:scale>
          <a:sx n="83" d="100"/>
          <a:sy n="83" d="100"/>
        </p:scale>
        <p:origin x="390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22BDA6A-967A-4D01-87BC-397A75C28DE9}" type="datetimeFigureOut">
              <a:rPr lang="ru-RU" smtClean="0"/>
              <a:t>08.10.2019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DDFCA8-9267-40DE-BF63-4E3C160DCB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01626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DB99C-B92C-4CB0-B3CB-C9C994404610}" type="datetimeFigureOut">
              <a:rPr lang="ru-RU" smtClean="0"/>
              <a:t>08.10.2019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EBF6B-D7C0-4CB0-97EF-B4A3C430FC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16496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DB99C-B92C-4CB0-B3CB-C9C994404610}" type="datetimeFigureOut">
              <a:rPr lang="ru-RU" smtClean="0"/>
              <a:t>08.10.2019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EBF6B-D7C0-4CB0-97EF-B4A3C430FC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83098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DB99C-B92C-4CB0-B3CB-C9C994404610}" type="datetimeFigureOut">
              <a:rPr lang="ru-RU" smtClean="0"/>
              <a:t>08.10.2019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EBF6B-D7C0-4CB0-97EF-B4A3C430FC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160769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DB99C-B92C-4CB0-B3CB-C9C994404610}" type="datetimeFigureOut">
              <a:rPr lang="ru-RU" smtClean="0"/>
              <a:t>08.10.2019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EBF6B-D7C0-4CB0-97EF-B4A3C430FC05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1044551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DB99C-B92C-4CB0-B3CB-C9C994404610}" type="datetimeFigureOut">
              <a:rPr lang="ru-RU" smtClean="0"/>
              <a:t>08.10.2019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EBF6B-D7C0-4CB0-97EF-B4A3C430FC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519656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DB99C-B92C-4CB0-B3CB-C9C994404610}" type="datetimeFigureOut">
              <a:rPr lang="ru-RU" smtClean="0"/>
              <a:t>08.10.2019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EBF6B-D7C0-4CB0-97EF-B4A3C430FC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980021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DB99C-B92C-4CB0-B3CB-C9C994404610}" type="datetimeFigureOut">
              <a:rPr lang="ru-RU" smtClean="0"/>
              <a:t>08.10.2019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EBF6B-D7C0-4CB0-97EF-B4A3C430FC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466046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DB99C-B92C-4CB0-B3CB-C9C994404610}" type="datetimeFigureOut">
              <a:rPr lang="ru-RU" smtClean="0"/>
              <a:t>08.10.2019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EBF6B-D7C0-4CB0-97EF-B4A3C430FC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782110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DB99C-B92C-4CB0-B3CB-C9C994404610}" type="datetimeFigureOut">
              <a:rPr lang="ru-RU" smtClean="0"/>
              <a:t>08.10.2019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EBF6B-D7C0-4CB0-97EF-B4A3C430FC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68105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DB99C-B92C-4CB0-B3CB-C9C994404610}" type="datetimeFigureOut">
              <a:rPr lang="ru-RU" smtClean="0"/>
              <a:t>08.10.2019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EBF6B-D7C0-4CB0-97EF-B4A3C430FC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86875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DB99C-B92C-4CB0-B3CB-C9C994404610}" type="datetimeFigureOut">
              <a:rPr lang="ru-RU" smtClean="0"/>
              <a:t>08.10.2019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EBF6B-D7C0-4CB0-97EF-B4A3C430FC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61939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DB99C-B92C-4CB0-B3CB-C9C994404610}" type="datetimeFigureOut">
              <a:rPr lang="ru-RU" smtClean="0"/>
              <a:t>08.10.2019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EBF6B-D7C0-4CB0-97EF-B4A3C430FC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23821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DB99C-B92C-4CB0-B3CB-C9C994404610}" type="datetimeFigureOut">
              <a:rPr lang="ru-RU" smtClean="0"/>
              <a:t>08.10.2019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EBF6B-D7C0-4CB0-97EF-B4A3C430FC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26069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DB99C-B92C-4CB0-B3CB-C9C994404610}" type="datetimeFigureOut">
              <a:rPr lang="ru-RU" smtClean="0"/>
              <a:t>08.10.2019</a:t>
            </a:fld>
            <a:endParaRPr lang="ru-RU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EBF6B-D7C0-4CB0-97EF-B4A3C430FC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08614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DB99C-B92C-4CB0-B3CB-C9C994404610}" type="datetimeFigureOut">
              <a:rPr lang="ru-RU" smtClean="0"/>
              <a:t>08.10.2019</a:t>
            </a:fld>
            <a:endParaRPr lang="ru-RU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EBF6B-D7C0-4CB0-97EF-B4A3C430FC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81048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DB99C-B92C-4CB0-B3CB-C9C994404610}" type="datetimeFigureOut">
              <a:rPr lang="ru-RU" smtClean="0"/>
              <a:t>08.10.2019</a:t>
            </a:fld>
            <a:endParaRPr lang="ru-RU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EBF6B-D7C0-4CB0-97EF-B4A3C430FC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96519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DB99C-B92C-4CB0-B3CB-C9C994404610}" type="datetimeFigureOut">
              <a:rPr lang="ru-RU" smtClean="0"/>
              <a:t>08.10.2019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EBF6B-D7C0-4CB0-97EF-B4A3C430FC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66953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292DB99C-B92C-4CB0-B3CB-C9C994404610}" type="datetimeFigureOut">
              <a:rPr lang="ru-RU" smtClean="0"/>
              <a:t>08.10.2019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6EBF6B-D7C0-4CB0-97EF-B4A3C430FC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651203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wmf"/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wmf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emf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54955" y="1447801"/>
            <a:ext cx="8825658" cy="2072640"/>
          </a:xfrm>
        </p:spPr>
        <p:txBody>
          <a:bodyPr/>
          <a:lstStyle/>
          <a:p>
            <a:pPr algn="ctr"/>
            <a:r>
              <a:rPr lang="ru-RU" sz="4800" dirty="0" smtClean="0"/>
              <a:t>Несущие конструкции </a:t>
            </a:r>
            <a:r>
              <a:rPr lang="ru-RU" sz="4800" dirty="0"/>
              <a:t>покрытий производственного здания. 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54955" y="3912243"/>
            <a:ext cx="8825658" cy="1726557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chemeClr val="tx1"/>
                </a:solidFill>
              </a:rPr>
              <a:t>Типы сечений, расчет ферм</a:t>
            </a:r>
            <a:endParaRPr lang="ru-RU" sz="32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32428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716325"/>
          </a:xfrm>
        </p:spPr>
        <p:txBody>
          <a:bodyPr/>
          <a:lstStyle/>
          <a:p>
            <a:pPr lvl="0" algn="ctr"/>
            <a:r>
              <a:rPr lang="ru-RU" sz="3200" b="1" dirty="0"/>
              <a:t>Типы сечений </a:t>
            </a:r>
            <a:r>
              <a:rPr lang="ru-RU" sz="3200" b="1" dirty="0" smtClean="0"/>
              <a:t>тяжелых ферм</a:t>
            </a:r>
            <a:endParaRPr lang="ru-RU" sz="3200" dirty="0"/>
          </a:p>
        </p:txBody>
      </p:sp>
      <p:sp>
        <p:nvSpPr>
          <p:cNvPr id="6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416688" y="1254767"/>
            <a:ext cx="10614998" cy="18158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lvl="0" indent="0" algn="just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ru-RU" sz="2800" dirty="0" smtClean="0"/>
              <a:t>Стержни тяжелых ферм отличаются от легких более мощными и развитыми сечениями</a:t>
            </a:r>
            <a:r>
              <a:rPr lang="ru-RU" sz="2800" dirty="0"/>
              <a:t>, </a:t>
            </a:r>
            <a:r>
              <a:rPr lang="ru-RU" sz="2800" dirty="0" smtClean="0"/>
              <a:t>составленными из нескольких элементов.</a:t>
            </a:r>
            <a:endParaRPr kumimoji="0" lang="ru-RU" alt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R="0" lvl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endParaRPr kumimoji="0" lang="ru-RU" alt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7259" y="2770480"/>
            <a:ext cx="8847091" cy="4087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87266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623728"/>
          </a:xfrm>
        </p:spPr>
        <p:txBody>
          <a:bodyPr/>
          <a:lstStyle/>
          <a:p>
            <a:pPr algn="ctr"/>
            <a:r>
              <a:rPr lang="ru-RU" sz="3200" b="1" dirty="0" smtClean="0"/>
              <a:t>Расчет ферм</a:t>
            </a:r>
            <a:endParaRPr lang="ru-RU" sz="32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03312" y="1076446"/>
            <a:ext cx="10737589" cy="5171953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400" dirty="0" smtClean="0"/>
              <a:t>При расчете ферм рекомендуется определять усилия в стержнях ферм отдельно для каждого вида нагрузки. </a:t>
            </a:r>
          </a:p>
          <a:p>
            <a:pPr marL="0" indent="0" algn="just">
              <a:buNone/>
            </a:pPr>
            <a:r>
              <a:rPr lang="ru-RU" sz="2400" dirty="0" smtClean="0"/>
              <a:t>В стропильных фермах усилия следует определять для следующих нагрузок: </a:t>
            </a:r>
          </a:p>
          <a:p>
            <a:pPr algn="just"/>
            <a:r>
              <a:rPr lang="ru-RU" sz="2400" dirty="0" smtClean="0"/>
              <a:t>постоянной</a:t>
            </a:r>
            <a:r>
              <a:rPr lang="ru-RU" sz="2400" dirty="0"/>
              <a:t>, </a:t>
            </a:r>
            <a:r>
              <a:rPr lang="ru-RU" sz="2400" dirty="0" smtClean="0"/>
              <a:t>в которую входит собственная масса фермы и всей поддерживаемой конструкции </a:t>
            </a:r>
            <a:r>
              <a:rPr lang="ru-RU" sz="2400" dirty="0"/>
              <a:t>(</a:t>
            </a:r>
            <a:r>
              <a:rPr lang="ru-RU" sz="2400" dirty="0" smtClean="0"/>
              <a:t>кровли с утеплением</a:t>
            </a:r>
            <a:r>
              <a:rPr lang="ru-RU" sz="2400" dirty="0"/>
              <a:t>, </a:t>
            </a:r>
            <a:r>
              <a:rPr lang="ru-RU" sz="2400" dirty="0" smtClean="0"/>
              <a:t>фонарей и т.п.); </a:t>
            </a:r>
          </a:p>
          <a:p>
            <a:pPr algn="just"/>
            <a:r>
              <a:rPr lang="ru-RU" sz="2400" dirty="0" smtClean="0"/>
              <a:t>временной длительной — нагрузки от подвесного подъемно-транспортного оборудования</a:t>
            </a:r>
            <a:r>
              <a:rPr lang="ru-RU" sz="2400" dirty="0"/>
              <a:t>, </a:t>
            </a:r>
            <a:r>
              <a:rPr lang="ru-RU" sz="2400" dirty="0" smtClean="0"/>
              <a:t>полезной нагрузки</a:t>
            </a:r>
            <a:r>
              <a:rPr lang="ru-RU" sz="2400" dirty="0"/>
              <a:t>, </a:t>
            </a:r>
            <a:r>
              <a:rPr lang="ru-RU" sz="2400" dirty="0" smtClean="0"/>
              <a:t>действующей на подвешенное к ферме чердачное перекрытие</a:t>
            </a:r>
            <a:r>
              <a:rPr lang="ru-RU" sz="2400" dirty="0"/>
              <a:t>, </a:t>
            </a:r>
            <a:r>
              <a:rPr lang="ru-RU" sz="2400" dirty="0" err="1"/>
              <a:t>ит.п</a:t>
            </a:r>
            <a:r>
              <a:rPr lang="ru-RU" sz="2400" dirty="0" smtClean="0"/>
              <a:t>.; </a:t>
            </a:r>
          </a:p>
          <a:p>
            <a:pPr algn="just"/>
            <a:r>
              <a:rPr lang="ru-RU" sz="2400" dirty="0" smtClean="0"/>
              <a:t>временной кратковременной(например</a:t>
            </a:r>
            <a:r>
              <a:rPr lang="ru-RU" sz="2400" dirty="0"/>
              <a:t>, атмосферной) — снег, ветер. 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72810010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704750"/>
          </a:xfrm>
        </p:spPr>
        <p:txBody>
          <a:bodyPr/>
          <a:lstStyle/>
          <a:p>
            <a:r>
              <a:rPr lang="ru-RU" sz="3200" b="1" dirty="0" smtClean="0"/>
              <a:t>Схема приложения снеговой нагрузки</a:t>
            </a:r>
            <a:endParaRPr lang="ru-RU" sz="32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23924" y="1516285"/>
            <a:ext cx="4805543" cy="4917310"/>
          </a:xfrm>
        </p:spPr>
        <p:txBody>
          <a:bodyPr/>
          <a:lstStyle/>
          <a:p>
            <a:pPr marL="0" indent="0">
              <a:buNone/>
            </a:pPr>
            <a:r>
              <a:rPr lang="ru-RU" sz="2400" dirty="0"/>
              <a:t>Варианты 2 и 3 следует учитывать для зданий с двускатными покрытиями </a:t>
            </a:r>
            <a:r>
              <a:rPr lang="ru-RU" sz="2400" dirty="0" smtClean="0"/>
              <a:t>;</a:t>
            </a:r>
          </a:p>
          <a:p>
            <a:pPr marL="0" indent="0">
              <a:buNone/>
            </a:pPr>
            <a:r>
              <a:rPr lang="ru-RU" sz="2400" dirty="0"/>
              <a:t>п</a:t>
            </a:r>
            <a:r>
              <a:rPr lang="ru-RU" sz="2400" dirty="0" smtClean="0"/>
              <a:t>ри этом вариант 2 принимают при уклоне кровли 15 -45 градусов;</a:t>
            </a:r>
          </a:p>
          <a:p>
            <a:pPr marL="0" indent="0">
              <a:buNone/>
            </a:pPr>
            <a:r>
              <a:rPr lang="ru-RU" sz="2400" dirty="0" smtClean="0"/>
              <a:t>вариант 3 - </a:t>
            </a:r>
            <a:r>
              <a:rPr lang="ru-RU" sz="2400" dirty="0"/>
              <a:t>при уклоне кровли </a:t>
            </a:r>
            <a:r>
              <a:rPr lang="ru-RU" sz="2400" dirty="0" smtClean="0"/>
              <a:t>10 -30 градусов </a:t>
            </a:r>
            <a:r>
              <a:rPr lang="ru-RU" sz="2400" dirty="0"/>
              <a:t>только при наличии ходовых мостиков или аэрационных устройств по коньку </a:t>
            </a:r>
            <a:r>
              <a:rPr lang="ru-RU" sz="2400" dirty="0" smtClean="0"/>
              <a:t>покрытия.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04938" y="2052918"/>
            <a:ext cx="5990606" cy="4694573"/>
          </a:xfrm>
          <a:prstGeom prst="rect">
            <a:avLst/>
          </a:prstGeom>
        </p:spPr>
      </p:pic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0" y="20002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; </a:t>
            </a: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64092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565854"/>
          </a:xfrm>
        </p:spPr>
        <p:txBody>
          <a:bodyPr/>
          <a:lstStyle/>
          <a:p>
            <a:r>
              <a:rPr lang="ru-RU" sz="3200" b="1" dirty="0"/>
              <a:t>Схема приложения снеговой нагрузки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45893" y="1018572"/>
            <a:ext cx="6597569" cy="2986269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dirty="0" smtClean="0"/>
              <a:t>Схема загружения снеговой нагрузкой принимается по Приложению Б СП20.13330.2016 </a:t>
            </a:r>
          </a:p>
          <a:p>
            <a:pPr marL="0" indent="0">
              <a:buNone/>
            </a:pPr>
            <a:r>
              <a:rPr lang="ru-RU" dirty="0" smtClean="0"/>
              <a:t>Б.1 </a:t>
            </a:r>
            <a:r>
              <a:rPr lang="ru-RU" dirty="0"/>
              <a:t>Здания с односкатными и двускатными </a:t>
            </a:r>
            <a:r>
              <a:rPr lang="ru-RU" dirty="0" smtClean="0"/>
              <a:t>покрытиями.</a:t>
            </a:r>
          </a:p>
          <a:p>
            <a:pPr marL="0" indent="0">
              <a:buNone/>
            </a:pPr>
            <a:r>
              <a:rPr lang="ru-RU" dirty="0" smtClean="0"/>
              <a:t> Для зданий </a:t>
            </a:r>
            <a:r>
              <a:rPr lang="ru-RU" dirty="0"/>
              <a:t>с односкатными и двускатными </a:t>
            </a:r>
            <a:r>
              <a:rPr lang="ru-RU" dirty="0" smtClean="0"/>
              <a:t>покрытиями </a:t>
            </a:r>
            <a:r>
              <a:rPr lang="ru-RU" dirty="0"/>
              <a:t>коэффициент </a:t>
            </a:r>
            <a:r>
              <a:rPr lang="el-GR" sz="2800" dirty="0"/>
              <a:t>μ</a:t>
            </a:r>
            <a:r>
              <a:rPr lang="ru-RU" sz="2800" dirty="0"/>
              <a:t> </a:t>
            </a:r>
          </a:p>
          <a:p>
            <a:pPr marL="0" indent="0">
              <a:buNone/>
            </a:pPr>
            <a:r>
              <a:rPr lang="ru-RU" dirty="0" smtClean="0"/>
              <a:t>определяется </a:t>
            </a:r>
            <a:r>
              <a:rPr lang="ru-RU" dirty="0"/>
              <a:t>по таблице Б.1. Промежуточные значения определяются линейной интерполяцией</a:t>
            </a:r>
            <a:r>
              <a:rPr lang="ru-RU" dirty="0" smtClean="0"/>
              <a:t>. </a:t>
            </a:r>
            <a:endParaRPr lang="ru-RU" sz="2800" dirty="0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44456" y="1261668"/>
            <a:ext cx="4347543" cy="3402929"/>
          </a:xfrm>
          <a:prstGeom prst="rect">
            <a:avLst/>
          </a:prstGeom>
        </p:spPr>
      </p:pic>
      <p:graphicFrame>
        <p:nvGraphicFramePr>
          <p:cNvPr id="13" name="Таблица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86781055"/>
              </p:ext>
            </p:extLst>
          </p:nvPr>
        </p:nvGraphicFramePr>
        <p:xfrm>
          <a:off x="1145893" y="4201205"/>
          <a:ext cx="5753100" cy="2083848"/>
        </p:xfrm>
        <a:graphic>
          <a:graphicData uri="http://schemas.openxmlformats.org/drawingml/2006/table">
            <a:tbl>
              <a:tblPr/>
              <a:tblGrid>
                <a:gridCol w="2857500"/>
                <a:gridCol w="2895600"/>
              </a:tblGrid>
              <a:tr h="83522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Уклон покрытия , град.</a:t>
                      </a: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коэффициент </a:t>
                      </a:r>
                      <a:r>
                        <a:rPr lang="el-GR" sz="18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μ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3243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24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α</a:t>
                      </a:r>
                      <a:r>
                        <a:rPr lang="ru-RU" sz="24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≤ 30</a:t>
                      </a:r>
                      <a:endParaRPr lang="ru-RU" sz="2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1618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2400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α</a:t>
                      </a:r>
                      <a:r>
                        <a:rPr lang="ru-RU" sz="2400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l-GR" sz="2400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≥</a:t>
                      </a:r>
                      <a:r>
                        <a:rPr lang="ru-RU" sz="2400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60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</a:t>
                      </a: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10256" name="Picture 16" descr="base_44_21021_32928"/>
          <p:cNvPicPr preferRelativeResize="0">
            <a:picLocks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5893" y="4201841"/>
            <a:ext cx="171450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55" name="Picture 15" descr="base_44_21021_32929"/>
          <p:cNvPicPr preferRelativeResize="0">
            <a:picLocks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5893" y="4201841"/>
            <a:ext cx="171450" cy="18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6778239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635302"/>
          </a:xfrm>
        </p:spPr>
        <p:txBody>
          <a:bodyPr/>
          <a:lstStyle/>
          <a:p>
            <a:pPr algn="ctr"/>
            <a:r>
              <a:rPr lang="ru-RU" sz="3200" b="1" dirty="0"/>
              <a:t>Расчет ферм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03312" y="1169044"/>
            <a:ext cx="9892637" cy="113431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dirty="0" smtClean="0"/>
              <a:t>Перед выполнением расчета равномерно распределенная нагрузка приводится к узловой</a:t>
            </a:r>
            <a:endParaRPr lang="ru-RU" sz="2800" dirty="0"/>
          </a:p>
        </p:txBody>
      </p:sp>
      <p:pic>
        <p:nvPicPr>
          <p:cNvPr id="13314" name="Picture 2" descr="https://studwood.ru/imag_/40/188220/image073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5398" y="2784454"/>
            <a:ext cx="8431995" cy="3500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4142421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144588"/>
          </a:xfrm>
        </p:spPr>
        <p:txBody>
          <a:bodyPr/>
          <a:lstStyle/>
          <a:p>
            <a:pPr algn="ctr"/>
            <a:r>
              <a:rPr lang="ru-RU" sz="3200" b="1" dirty="0" smtClean="0"/>
              <a:t>Определение расчетной длины стержней фермы</a:t>
            </a:r>
            <a:endParaRPr lang="ru-RU" sz="32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03312" y="2052918"/>
            <a:ext cx="8946541" cy="80602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 smtClean="0"/>
              <a:t>Схема деформации верхнего пояса фермы</a:t>
            </a:r>
            <a:endParaRPr lang="ru-RU" sz="2400" dirty="0"/>
          </a:p>
        </p:txBody>
      </p:sp>
      <p:pic>
        <p:nvPicPr>
          <p:cNvPr id="14340" name="Picture 4" descr="https://im0-tub-ru.yandex.net/i?id=9470b3b0cd77a2dc25c08095df0a9edf-l&amp;n=1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4765" y="2973206"/>
            <a:ext cx="7043878" cy="3575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2092453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028841"/>
          </a:xfrm>
        </p:spPr>
        <p:txBody>
          <a:bodyPr/>
          <a:lstStyle/>
          <a:p>
            <a:pPr algn="ctr"/>
            <a:r>
              <a:rPr lang="ru-RU" sz="3200" b="1" dirty="0"/>
              <a:t>Определение расчетной длины стержней фермы</a:t>
            </a:r>
            <a:endParaRPr lang="ru-RU" sz="3200" dirty="0"/>
          </a:p>
        </p:txBody>
      </p:sp>
      <p:pic>
        <p:nvPicPr>
          <p:cNvPr id="15362" name="Picture 2" descr="https://im0-tub-ru.yandex.net/i?id=ef3398679374f379d10370d884120640-l&amp;n=1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1959" y="1792385"/>
            <a:ext cx="5391423" cy="47291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9687032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200" b="1" dirty="0"/>
              <a:t>Определение расчетной длины стержней фермы</a:t>
            </a:r>
            <a:endParaRPr lang="ru-RU" sz="3200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60280794"/>
              </p:ext>
            </p:extLst>
          </p:nvPr>
        </p:nvGraphicFramePr>
        <p:xfrm>
          <a:off x="1481558" y="1567325"/>
          <a:ext cx="8461095" cy="5020660"/>
        </p:xfrm>
        <a:graphic>
          <a:graphicData uri="http://schemas.openxmlformats.org/drawingml/2006/table">
            <a:tbl>
              <a:tblPr firstRow="1" firstCol="1" bandRow="1"/>
              <a:tblGrid>
                <a:gridCol w="3774993"/>
                <a:gridCol w="1694425"/>
                <a:gridCol w="1558357"/>
                <a:gridCol w="1433320"/>
              </a:tblGrid>
              <a:tr h="144681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Направление продольного изгиба элемента фермы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700" marR="507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Расчетные длины l</a:t>
                      </a:r>
                      <a:r>
                        <a:rPr lang="ru-RU" sz="1400" baseline="-25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ef</a:t>
                      </a: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и l</a:t>
                      </a:r>
                      <a:r>
                        <a:rPr lang="ru-RU" sz="1400" baseline="-25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ef</a:t>
                      </a: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,1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700" marR="507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7872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поясов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700" marR="507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опорных раскосов и опорных стоек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700" marR="507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прочих элементов решетки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700" marR="507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468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 </a:t>
                      </a: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 плоскости фермы </a:t>
                      </a:r>
                      <a:r>
                        <a:rPr lang="ru-RU" sz="1400" b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</a:t>
                      </a:r>
                      <a:r>
                        <a:rPr lang="ru-RU" sz="1400" b="1" baseline="-250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ef</a:t>
                      </a: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: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700" marR="507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700" marR="507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700" marR="507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700" marR="507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936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а) для ферм, кроме указанных в позиции 1, б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700" marR="507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b="1" i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700" marR="507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b="1" i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700" marR="507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b="1" i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0,8l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700" marR="507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404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б) для ферм из одиночных уголков и ферм с прикреплением элементов решетки к поясам впритык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700" marR="507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b="1" i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700" marR="507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b="1" i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700" marR="507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b="1" i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0,9l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700" marR="507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404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2. </a:t>
                      </a: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 направлении, перпендикулярном к плоскости фермы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(из плоскости фермы) l</a:t>
                      </a:r>
                      <a:r>
                        <a:rPr lang="ru-RU" sz="1400" baseline="-25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ef,1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: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700" marR="507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b="1" i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700" marR="507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b="1" i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700" marR="507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b="1" i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700" marR="507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936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а) для ферм, кроме указанных в позиции 2, б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700" marR="507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b="1" i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</a:t>
                      </a:r>
                      <a:r>
                        <a:rPr lang="ru-RU" sz="900" b="1" i="1" baseline="-25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700" marR="507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b="1" i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</a:t>
                      </a:r>
                      <a:r>
                        <a:rPr lang="ru-RU" sz="900" b="1" i="1" baseline="-25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700" marR="507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b="1" i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</a:t>
                      </a:r>
                      <a:r>
                        <a:rPr lang="ru-RU" sz="900" b="1" i="1" baseline="-25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700" marR="507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936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б) для ферм с прикреплением элементов решетки к поясам впритык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700" marR="507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b="1" i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</a:t>
                      </a:r>
                      <a:r>
                        <a:rPr lang="ru-RU" sz="900" b="1" i="1" baseline="-25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700" marR="507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b="1" i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</a:t>
                      </a:r>
                      <a:r>
                        <a:rPr lang="ru-RU" sz="900" b="1" i="1" baseline="-25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700" marR="507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b="1" i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0,9 l</a:t>
                      </a:r>
                      <a:r>
                        <a:rPr lang="ru-RU" sz="900" b="1" i="1" baseline="-25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700" marR="507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2340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 В любом направлении </a:t>
                      </a:r>
                      <a:r>
                        <a:rPr lang="ru-RU" sz="14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</a:t>
                      </a:r>
                      <a:r>
                        <a:rPr lang="ru-RU" sz="1400" baseline="-250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ef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= l</a:t>
                      </a:r>
                      <a:r>
                        <a:rPr lang="ru-RU" sz="1400" baseline="-25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ef,1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для ферм из одиночных уголков при одинаковых расстояниях между точками закрепления элементов в плоскости и из плоскости фермы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700" marR="507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b="1" i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0,85 l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700" marR="507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b="1" i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700" marR="507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b="1" i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0,85 l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700" marR="507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68089">
                <a:tc grid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Обозначения, принятые в таблице 24 (см. рисунок 13):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- геометрическая длина элемента (расстояние между центрами ближайших узлов) в плоскости фермы;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</a:t>
                      </a:r>
                      <a:r>
                        <a:rPr lang="ru-RU" sz="1200" i="1" baseline="-25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- расстояние между узлами, закрепленными от смещения из плоскости фермы (поясами ферм, специальными связями, жесткими плитами покрытий, прикрепленными к поясу сварными швами или болтами, и т.п.).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700" marR="507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001708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554279"/>
          </a:xfrm>
        </p:spPr>
        <p:txBody>
          <a:bodyPr/>
          <a:lstStyle/>
          <a:p>
            <a:pPr algn="ctr"/>
            <a:r>
              <a:rPr lang="ru-RU" sz="3200" b="1" dirty="0"/>
              <a:t>Предельные гибкости </a:t>
            </a:r>
            <a:r>
              <a:rPr lang="ru-RU" sz="3200" b="1" dirty="0" smtClean="0"/>
              <a:t>элементов</a:t>
            </a:r>
            <a:endParaRPr lang="ru-RU" sz="32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03312" y="1192192"/>
            <a:ext cx="8946541" cy="5056207"/>
          </a:xfrm>
        </p:spPr>
        <p:txBody>
          <a:bodyPr>
            <a:normAutofit fontScale="85000" lnSpcReduction="10000"/>
          </a:bodyPr>
          <a:lstStyle/>
          <a:p>
            <a:pPr marL="0" indent="0" algn="just">
              <a:buNone/>
            </a:pPr>
            <a:r>
              <a:rPr lang="ru-RU" sz="2800" dirty="0" smtClean="0"/>
              <a:t>Гибкости </a:t>
            </a:r>
            <a:r>
              <a:rPr lang="ru-RU" sz="2800" dirty="0"/>
              <a:t>элементов  не должны превышать предельных значений , приведенных в таблице 32 для сжатых элементов и в таблице 33 - для растянутых</a:t>
            </a:r>
            <a:r>
              <a:rPr lang="ru-RU" sz="2800" dirty="0" smtClean="0"/>
              <a:t>.</a:t>
            </a:r>
          </a:p>
          <a:p>
            <a:pPr algn="just"/>
            <a:r>
              <a:rPr lang="ru-RU" sz="2800" dirty="0"/>
              <a:t>Пояса, опорные раскосы и стойки, передающие опорные реакции</a:t>
            </a:r>
            <a:r>
              <a:rPr lang="ru-RU" sz="2800" dirty="0" smtClean="0"/>
              <a:t>: плоских </a:t>
            </a:r>
            <a:r>
              <a:rPr lang="ru-RU" sz="2800" dirty="0"/>
              <a:t>ферм, структурных конструкций и пространственных конструкций из труб или парных уголков высотой до 50 </a:t>
            </a:r>
            <a:r>
              <a:rPr lang="ru-RU" sz="2800" dirty="0" smtClean="0"/>
              <a:t>м</a:t>
            </a:r>
          </a:p>
          <a:p>
            <a:pPr marL="0" indent="0" algn="ctr">
              <a:buNone/>
            </a:pPr>
            <a:r>
              <a:rPr lang="ru-RU" sz="2800" dirty="0" smtClean="0"/>
              <a:t> </a:t>
            </a:r>
            <a:r>
              <a:rPr lang="ru-RU" sz="3200" dirty="0" smtClean="0"/>
              <a:t>180 – 60 </a:t>
            </a:r>
            <a:r>
              <a:rPr lang="el-GR" sz="3200" dirty="0" smtClean="0"/>
              <a:t>α</a:t>
            </a:r>
            <a:endParaRPr lang="ru-RU" sz="3200" dirty="0"/>
          </a:p>
          <a:p>
            <a:pPr algn="just"/>
            <a:r>
              <a:rPr lang="ru-RU" sz="2800" dirty="0"/>
              <a:t>плоских ферм, сварных пространственных и структурных конструкций из одиночных уголков, пространственных и структурных конструкций из труб и парных уголков</a:t>
            </a:r>
          </a:p>
          <a:p>
            <a:pPr marL="0" indent="0" algn="ctr">
              <a:buNone/>
            </a:pPr>
            <a:r>
              <a:rPr lang="ru-RU" sz="3300" smtClean="0"/>
              <a:t>210 </a:t>
            </a:r>
            <a:r>
              <a:rPr lang="ru-RU" sz="3300" dirty="0"/>
              <a:t>– 60 </a:t>
            </a:r>
            <a:r>
              <a:rPr lang="el-GR" sz="3300" dirty="0" smtClean="0"/>
              <a:t>α</a:t>
            </a:r>
            <a:endParaRPr lang="ru-RU" sz="3300" dirty="0"/>
          </a:p>
          <a:p>
            <a:pPr algn="just"/>
            <a:endParaRPr lang="ru-RU" sz="280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009394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667422"/>
          </a:xfrm>
        </p:spPr>
        <p:txBody>
          <a:bodyPr/>
          <a:lstStyle/>
          <a:p>
            <a:pPr algn="ctr"/>
            <a:r>
              <a:rPr lang="ru-RU" sz="3200" b="1" dirty="0" smtClean="0"/>
              <a:t>Типы сечений легких ферм</a:t>
            </a:r>
            <a:endParaRPr lang="ru-RU" sz="32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03312" y="1120140"/>
            <a:ext cx="7832343" cy="5128259"/>
          </a:xfrm>
        </p:spPr>
        <p:txBody>
          <a:bodyPr>
            <a:normAutofit fontScale="92500" lnSpcReduction="10000"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2400" b="1" dirty="0" smtClean="0"/>
              <a:t>Тонкостенное трубчатое сечение </a:t>
            </a:r>
            <a:r>
              <a:rPr lang="ru-RU" sz="2400" dirty="0" smtClean="0"/>
              <a:t>обладает:</a:t>
            </a:r>
          </a:p>
          <a:p>
            <a:pPr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2400" dirty="0" smtClean="0"/>
              <a:t>наиболее благоприятным для сжатых элементов распределением материала относительно центра тяжести;</a:t>
            </a:r>
          </a:p>
          <a:p>
            <a:pPr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2400" dirty="0"/>
              <a:t>п</a:t>
            </a:r>
            <a:r>
              <a:rPr lang="ru-RU" sz="2400" dirty="0" smtClean="0"/>
              <a:t>ри равной с другими профилями площади сечения имеет наибольший радиус инерции </a:t>
            </a:r>
            <a:r>
              <a:rPr lang="ru-RU" sz="2400" dirty="0"/>
              <a:t>(</a:t>
            </a:r>
            <a:r>
              <a:rPr lang="en-US" sz="2400" dirty="0" err="1"/>
              <a:t>i</a:t>
            </a:r>
            <a:r>
              <a:rPr lang="en-US" sz="2400" dirty="0"/>
              <a:t> ≈ 0,355d), </a:t>
            </a:r>
            <a:r>
              <a:rPr lang="ru-RU" sz="2400" dirty="0" smtClean="0"/>
              <a:t>одинаковый во всех направлениях;</a:t>
            </a:r>
          </a:p>
          <a:p>
            <a:pPr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2400" dirty="0" smtClean="0"/>
              <a:t>позволяет получить стержень наименьшей гибкости;</a:t>
            </a:r>
            <a:r>
              <a:rPr lang="ru-RU" sz="2400" dirty="0"/>
              <a:t> </a:t>
            </a:r>
            <a:endParaRPr lang="ru-RU" sz="2400" dirty="0" smtClean="0"/>
          </a:p>
          <a:p>
            <a:pPr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2400" dirty="0" smtClean="0"/>
              <a:t>имеет хорошую обтекаемость; ветровое давление на них меньше;</a:t>
            </a:r>
            <a:r>
              <a:rPr lang="ru-RU" sz="2400" dirty="0"/>
              <a:t> </a:t>
            </a:r>
            <a:endParaRPr lang="ru-RU" sz="2400" dirty="0" smtClean="0"/>
          </a:p>
          <a:p>
            <a:pPr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2400" dirty="0" smtClean="0"/>
              <a:t>имеет более высокую стойкость против коррозии;</a:t>
            </a:r>
          </a:p>
          <a:p>
            <a:pPr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2400" dirty="0" smtClean="0"/>
              <a:t>легче очищается и окрашивается;</a:t>
            </a:r>
          </a:p>
          <a:p>
            <a:pPr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2400" dirty="0" smtClean="0"/>
              <a:t>имеет более высокую долговечность;</a:t>
            </a:r>
          </a:p>
          <a:p>
            <a:pPr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2400" dirty="0" smtClean="0"/>
              <a:t> применение труб в фермах дает экономию стали до </a:t>
            </a:r>
            <a:r>
              <a:rPr lang="ru-RU" sz="2400" dirty="0"/>
              <a:t>20...25 % . </a:t>
            </a:r>
            <a:endParaRPr lang="ru-RU" sz="2400" dirty="0" smtClean="0"/>
          </a:p>
          <a:p>
            <a:pPr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lum bright="-20000" contrast="40000"/>
          </a:blip>
          <a:stretch>
            <a:fillRect/>
          </a:stretch>
        </p:blipFill>
        <p:spPr>
          <a:xfrm>
            <a:off x="9270609" y="1225609"/>
            <a:ext cx="2726571" cy="2635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70891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724572"/>
          </a:xfrm>
        </p:spPr>
        <p:txBody>
          <a:bodyPr/>
          <a:lstStyle/>
          <a:p>
            <a:pPr algn="ctr"/>
            <a:r>
              <a:rPr lang="ru-RU" sz="3200" b="1" dirty="0"/>
              <a:t>Типы сечений легких </a:t>
            </a:r>
            <a:r>
              <a:rPr lang="ru-RU" sz="3200" b="1" dirty="0" smtClean="0"/>
              <a:t>ферм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03313" y="1006998"/>
            <a:ext cx="6061416" cy="524140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800" dirty="0" smtClean="0"/>
              <a:t>Достоинства </a:t>
            </a:r>
            <a:r>
              <a:rPr lang="ru-RU" sz="2800" b="1" dirty="0" smtClean="0"/>
              <a:t>прямоугольных гнуто-замкнутых сечений</a:t>
            </a:r>
            <a:r>
              <a:rPr lang="ru-RU" sz="2800" dirty="0" smtClean="0"/>
              <a:t>:</a:t>
            </a:r>
          </a:p>
          <a:p>
            <a:pPr algn="just"/>
            <a:r>
              <a:rPr lang="ru-RU" sz="2800" dirty="0" smtClean="0"/>
              <a:t>позволяют упростить узлы сопряжения элементов;</a:t>
            </a:r>
          </a:p>
          <a:p>
            <a:pPr algn="just"/>
            <a:r>
              <a:rPr lang="ru-RU" sz="2800" dirty="0" smtClean="0"/>
              <a:t>имеют большой диапазон площадей;</a:t>
            </a:r>
          </a:p>
          <a:p>
            <a:pPr algn="just"/>
            <a:r>
              <a:rPr lang="ru-RU" sz="2800" dirty="0" smtClean="0"/>
              <a:t>удобны для конструирования узлов на </a:t>
            </a:r>
            <a:r>
              <a:rPr lang="ru-RU" sz="2800" dirty="0" err="1" smtClean="0"/>
              <a:t>фасонках</a:t>
            </a:r>
            <a:r>
              <a:rPr lang="ru-RU" sz="2800" dirty="0" smtClean="0"/>
              <a:t> и прикрепления примыкающих к фермам конструкций </a:t>
            </a:r>
            <a:endParaRPr lang="ru-RU" sz="2800" dirty="0" smtClean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lum bright="-20000" contrast="40000"/>
          </a:blip>
          <a:stretch>
            <a:fillRect/>
          </a:stretch>
        </p:blipFill>
        <p:spPr>
          <a:xfrm>
            <a:off x="7687703" y="2098605"/>
            <a:ext cx="4135051" cy="1883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98781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612153"/>
          </a:xfrm>
        </p:spPr>
        <p:txBody>
          <a:bodyPr/>
          <a:lstStyle/>
          <a:p>
            <a:pPr algn="ctr"/>
            <a:r>
              <a:rPr lang="ru-RU" sz="3200" b="1" dirty="0"/>
              <a:t>Типы сечений легких </a:t>
            </a:r>
            <a:r>
              <a:rPr lang="ru-RU" sz="3200" b="1" dirty="0" smtClean="0"/>
              <a:t>ферм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03312" y="1192193"/>
            <a:ext cx="9626420" cy="2465408"/>
          </a:xfrm>
        </p:spPr>
        <p:txBody>
          <a:bodyPr/>
          <a:lstStyle/>
          <a:p>
            <a:pPr marL="0" indent="0">
              <a:buNone/>
            </a:pPr>
            <a:r>
              <a:rPr lang="ru-RU" sz="2800" b="1" dirty="0"/>
              <a:t>Недостатки прямоугольных гнуто-замкнутых сечений</a:t>
            </a:r>
            <a:r>
              <a:rPr lang="ru-RU" sz="2800" dirty="0"/>
              <a:t>:</a:t>
            </a:r>
          </a:p>
          <a:p>
            <a:r>
              <a:rPr lang="ru-RU" sz="2400" dirty="0" smtClean="0"/>
              <a:t>требуют высокой точности изготовления;</a:t>
            </a:r>
          </a:p>
          <a:p>
            <a:r>
              <a:rPr lang="ru-RU" sz="2400" dirty="0" smtClean="0"/>
              <a:t>Могут быть выполнены только на специализированных заводах.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lum bright="-20000" contrast="40000"/>
          </a:blip>
          <a:stretch>
            <a:fillRect/>
          </a:stretch>
        </p:blipFill>
        <p:spPr>
          <a:xfrm>
            <a:off x="3162002" y="4101025"/>
            <a:ext cx="4135051" cy="1883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64792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531130"/>
          </a:xfrm>
        </p:spPr>
        <p:txBody>
          <a:bodyPr/>
          <a:lstStyle/>
          <a:p>
            <a:pPr algn="ctr"/>
            <a:r>
              <a:rPr lang="ru-RU" sz="3200" b="1" dirty="0"/>
              <a:t>Типы сечений легких </a:t>
            </a:r>
            <a:r>
              <a:rPr lang="ru-RU" sz="3200" b="1" dirty="0" smtClean="0"/>
              <a:t>ферм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03313" y="983848"/>
            <a:ext cx="7496678" cy="5264551"/>
          </a:xfrm>
        </p:spPr>
        <p:txBody>
          <a:bodyPr/>
          <a:lstStyle/>
          <a:p>
            <a:pPr marL="0" indent="0">
              <a:buNone/>
            </a:pPr>
            <a:r>
              <a:rPr lang="ru-RU" sz="2800" b="1" dirty="0"/>
              <a:t>Сечения из парных уголков</a:t>
            </a:r>
            <a:r>
              <a:rPr lang="ru-RU" sz="2800" dirty="0" smtClean="0"/>
              <a:t>:</a:t>
            </a:r>
          </a:p>
          <a:p>
            <a:r>
              <a:rPr lang="ru-RU" sz="2800" dirty="0" smtClean="0"/>
              <a:t>большой диапазон площадей;</a:t>
            </a:r>
          </a:p>
          <a:p>
            <a:r>
              <a:rPr lang="ru-RU" sz="2800" dirty="0" smtClean="0"/>
              <a:t>удобны для конструирования узлов на </a:t>
            </a:r>
            <a:r>
              <a:rPr lang="ru-RU" sz="2800" dirty="0" err="1" smtClean="0"/>
              <a:t>фасонках</a:t>
            </a:r>
            <a:r>
              <a:rPr lang="ru-RU" sz="2800" dirty="0" smtClean="0"/>
              <a:t> и прикрепления примыкающих к фермам конструкций </a:t>
            </a:r>
            <a:r>
              <a:rPr lang="ru-RU" sz="2800" dirty="0"/>
              <a:t>(прогонов, </a:t>
            </a:r>
            <a:r>
              <a:rPr lang="ru-RU" sz="2800" dirty="0" smtClean="0"/>
              <a:t>кровельных панелей</a:t>
            </a:r>
            <a:r>
              <a:rPr lang="ru-RU" sz="2800" dirty="0"/>
              <a:t>, связей).</a:t>
            </a:r>
            <a:endParaRPr lang="ru-RU" sz="2800" dirty="0" smtClean="0"/>
          </a:p>
          <a:p>
            <a:endParaRPr lang="ru-RU" sz="2800" dirty="0"/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39101" y="1230080"/>
            <a:ext cx="2020778" cy="153597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39101" y="2959236"/>
            <a:ext cx="2020778" cy="138767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39101" y="4686688"/>
            <a:ext cx="2020778" cy="1988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11694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667422"/>
          </a:xfrm>
        </p:spPr>
        <p:txBody>
          <a:bodyPr/>
          <a:lstStyle/>
          <a:p>
            <a:pPr algn="ctr"/>
            <a:r>
              <a:rPr lang="ru-RU" sz="3200" b="1" dirty="0"/>
              <a:t>Типы сечений легких </a:t>
            </a:r>
            <a:r>
              <a:rPr lang="ru-RU" sz="3200" b="1" dirty="0" smtClean="0"/>
              <a:t>ферм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00443" y="1120140"/>
            <a:ext cx="6557826" cy="546354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b="1" dirty="0" smtClean="0"/>
              <a:t>Недостатки сечений из парных уголков</a:t>
            </a:r>
            <a:r>
              <a:rPr lang="ru-RU" sz="2800" dirty="0" smtClean="0"/>
              <a:t>:</a:t>
            </a:r>
            <a:endParaRPr lang="ru-RU" sz="2800" dirty="0"/>
          </a:p>
          <a:p>
            <a:r>
              <a:rPr lang="ru-RU" sz="2800" dirty="0" smtClean="0"/>
              <a:t>большое количество элементов с различными типоразмерами</a:t>
            </a:r>
            <a:r>
              <a:rPr lang="ru-RU" sz="2800" dirty="0"/>
              <a:t>, </a:t>
            </a:r>
            <a:endParaRPr lang="ru-RU" sz="2800" dirty="0" smtClean="0"/>
          </a:p>
          <a:p>
            <a:r>
              <a:rPr lang="ru-RU" sz="2800" dirty="0" smtClean="0"/>
              <a:t>значительный расход металла на </a:t>
            </a:r>
            <a:r>
              <a:rPr lang="ru-RU" sz="2800" dirty="0" err="1" smtClean="0"/>
              <a:t>фасонки</a:t>
            </a:r>
            <a:r>
              <a:rPr lang="ru-RU" sz="2800" dirty="0" smtClean="0"/>
              <a:t> и прокладки</a:t>
            </a:r>
            <a:r>
              <a:rPr lang="ru-RU" sz="2800" dirty="0"/>
              <a:t>, </a:t>
            </a:r>
            <a:endParaRPr lang="ru-RU" sz="2800" dirty="0" smtClean="0"/>
          </a:p>
          <a:p>
            <a:r>
              <a:rPr lang="ru-RU" sz="2800" dirty="0" smtClean="0"/>
              <a:t>высокая трудоемкость изготовления и наличие щели между уголками</a:t>
            </a:r>
            <a:r>
              <a:rPr lang="ru-RU" sz="2800" dirty="0"/>
              <a:t>, </a:t>
            </a:r>
            <a:r>
              <a:rPr lang="ru-RU" sz="2800" dirty="0" smtClean="0"/>
              <a:t>что способствует коррозии.</a:t>
            </a:r>
            <a:endParaRPr lang="ru-RU" sz="2800" dirty="0" smtClean="0"/>
          </a:p>
          <a:p>
            <a:pPr marL="0" indent="0">
              <a:buNone/>
            </a:pPr>
            <a:endParaRPr lang="ru-RU" sz="2800" dirty="0" smtClean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64944" y="1120139"/>
            <a:ext cx="2020778" cy="153597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64944" y="3012288"/>
            <a:ext cx="2020778" cy="138767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64944" y="4756136"/>
            <a:ext cx="2020778" cy="1988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64039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633132"/>
          </a:xfrm>
        </p:spPr>
        <p:txBody>
          <a:bodyPr/>
          <a:lstStyle/>
          <a:p>
            <a:pPr algn="ctr"/>
            <a:r>
              <a:rPr lang="ru-RU" sz="3200" b="1" dirty="0"/>
              <a:t>Типы сечений легких </a:t>
            </a:r>
            <a:r>
              <a:rPr lang="ru-RU" sz="3200" b="1" dirty="0" smtClean="0"/>
              <a:t>ферм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0942" y="1085850"/>
            <a:ext cx="5916978" cy="4800600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800" b="1" dirty="0" smtClean="0"/>
              <a:t>Сечение </a:t>
            </a:r>
            <a:r>
              <a:rPr lang="ru-RU" sz="2800" b="1" dirty="0" smtClean="0"/>
              <a:t>из одиночных уголков:</a:t>
            </a:r>
          </a:p>
          <a:p>
            <a:pPr algn="just"/>
            <a:r>
              <a:rPr lang="ru-RU" sz="2800" dirty="0" smtClean="0"/>
              <a:t>применяют </a:t>
            </a:r>
            <a:r>
              <a:rPr lang="ru-RU" sz="2800" dirty="0" smtClean="0"/>
              <a:t>при относительно небольшом усилии;</a:t>
            </a:r>
          </a:p>
          <a:p>
            <a:pPr algn="just"/>
            <a:r>
              <a:rPr lang="ru-RU" sz="2800" dirty="0"/>
              <a:t>п</a:t>
            </a:r>
            <a:r>
              <a:rPr lang="ru-RU" sz="2800" dirty="0" smtClean="0"/>
              <a:t>роще в изготовлении</a:t>
            </a:r>
            <a:r>
              <a:rPr lang="ru-RU" sz="2800" dirty="0"/>
              <a:t>, </a:t>
            </a:r>
            <a:r>
              <a:rPr lang="ru-RU" sz="2800" dirty="0" smtClean="0"/>
              <a:t>особенно при </a:t>
            </a:r>
            <a:r>
              <a:rPr lang="ru-RU" sz="2800" dirty="0" err="1" smtClean="0"/>
              <a:t>бесфасоночных</a:t>
            </a:r>
            <a:r>
              <a:rPr lang="ru-RU" sz="2800" dirty="0" smtClean="0"/>
              <a:t> узлах</a:t>
            </a:r>
            <a:r>
              <a:rPr lang="ru-RU" sz="2800" dirty="0"/>
              <a:t>, </a:t>
            </a:r>
            <a:endParaRPr lang="ru-RU" sz="2800" dirty="0" smtClean="0"/>
          </a:p>
          <a:p>
            <a:pPr algn="just"/>
            <a:r>
              <a:rPr lang="ru-RU" sz="2800" dirty="0" smtClean="0"/>
              <a:t>имеют меньше сборочных деталей,</a:t>
            </a:r>
          </a:p>
          <a:p>
            <a:pPr algn="just"/>
            <a:r>
              <a:rPr lang="ru-RU" sz="2800" dirty="0" smtClean="0"/>
              <a:t> не имеют щелей</a:t>
            </a:r>
            <a:r>
              <a:rPr lang="ru-RU" sz="2800" dirty="0"/>
              <a:t>, </a:t>
            </a:r>
            <a:r>
              <a:rPr lang="ru-RU" sz="2800" dirty="0" smtClean="0"/>
              <a:t>закрытых для очистки и окраски</a:t>
            </a:r>
            <a:r>
              <a:rPr lang="ru-RU" sz="2800" dirty="0"/>
              <a:t>.</a:t>
            </a:r>
            <a:endParaRPr lang="ru-RU" sz="28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05573" y="1797279"/>
            <a:ext cx="2551037" cy="1976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87140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646877"/>
          </a:xfrm>
        </p:spPr>
        <p:txBody>
          <a:bodyPr/>
          <a:lstStyle/>
          <a:p>
            <a:pPr algn="ctr"/>
            <a:r>
              <a:rPr lang="ru-RU" sz="3200" b="1" dirty="0"/>
              <a:t>Типы сечений легких </a:t>
            </a:r>
            <a:r>
              <a:rPr lang="ru-RU" sz="3200" b="1" dirty="0" smtClean="0"/>
              <a:t>ферм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27200" y="1206973"/>
            <a:ext cx="8031606" cy="483501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800" dirty="0" smtClean="0"/>
              <a:t>Тавровые сечения:</a:t>
            </a:r>
          </a:p>
          <a:p>
            <a:pPr algn="just"/>
            <a:r>
              <a:rPr lang="ru-RU" sz="2800" dirty="0" smtClean="0"/>
              <a:t>используют для поясов ферм;</a:t>
            </a:r>
          </a:p>
          <a:p>
            <a:pPr algn="just"/>
            <a:r>
              <a:rPr lang="ru-RU" sz="2800" dirty="0" smtClean="0"/>
              <a:t>позволяют значительно упростить узлы;</a:t>
            </a:r>
          </a:p>
          <a:p>
            <a:pPr algn="just"/>
            <a:r>
              <a:rPr lang="ru-RU" sz="2800" dirty="0" smtClean="0"/>
              <a:t>уголки раскосов и стоек можно приварить непосредственно к стенке тавра без </a:t>
            </a:r>
            <a:r>
              <a:rPr lang="ru-RU" sz="2800" dirty="0" err="1" smtClean="0"/>
              <a:t>фасонок</a:t>
            </a:r>
            <a:r>
              <a:rPr lang="ru-RU" sz="2800" dirty="0" smtClean="0"/>
              <a:t>;</a:t>
            </a:r>
          </a:p>
          <a:p>
            <a:pPr algn="just"/>
            <a:r>
              <a:rPr lang="ru-RU" sz="2800" dirty="0" smtClean="0"/>
              <a:t>в два раза уменьшается количество сборочных деталей и снижается трудоемкость изготовления</a:t>
            </a:r>
            <a:r>
              <a:rPr lang="ru-RU" sz="2800" dirty="0"/>
              <a:t>.</a:t>
            </a:r>
            <a:endParaRPr lang="ru-RU" sz="2800" dirty="0"/>
          </a:p>
          <a:p>
            <a:pPr marL="0" indent="0" algn="just">
              <a:buNone/>
            </a:pPr>
            <a:endParaRPr lang="ru-RU" sz="28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69816" y="1206972"/>
            <a:ext cx="2184590" cy="2253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97104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646877"/>
          </a:xfrm>
        </p:spPr>
        <p:txBody>
          <a:bodyPr/>
          <a:lstStyle/>
          <a:p>
            <a:pPr algn="ctr"/>
            <a:r>
              <a:rPr lang="ru-RU" sz="3200" b="1" dirty="0"/>
              <a:t>Типы сечений легких </a:t>
            </a:r>
            <a:r>
              <a:rPr lang="ru-RU" sz="3200" b="1" dirty="0" smtClean="0"/>
              <a:t>ферм</a:t>
            </a:r>
            <a:endParaRPr lang="ru-RU" sz="3200" dirty="0"/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257493" y="1273216"/>
            <a:ext cx="6305354" cy="349555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800" dirty="0" smtClean="0"/>
              <a:t>Если пояс ферм работает</a:t>
            </a:r>
            <a:r>
              <a:rPr lang="ru-RU" sz="2800" dirty="0"/>
              <a:t>, </a:t>
            </a:r>
            <a:r>
              <a:rPr lang="ru-RU" sz="2800" dirty="0" smtClean="0"/>
              <a:t>помимо осевого усилия</a:t>
            </a:r>
            <a:r>
              <a:rPr lang="ru-RU" sz="2800" dirty="0"/>
              <a:t>, </a:t>
            </a:r>
            <a:r>
              <a:rPr lang="ru-RU" sz="2800" dirty="0" smtClean="0"/>
              <a:t>и на изгиб </a:t>
            </a:r>
            <a:r>
              <a:rPr lang="ru-RU" sz="2800" dirty="0"/>
              <a:t>(</a:t>
            </a:r>
            <a:r>
              <a:rPr lang="ru-RU" sz="2800" dirty="0" smtClean="0"/>
              <a:t>при </a:t>
            </a:r>
            <a:r>
              <a:rPr lang="ru-RU" sz="2800" dirty="0" err="1" smtClean="0"/>
              <a:t>внеузловой</a:t>
            </a:r>
            <a:r>
              <a:rPr lang="ru-RU" sz="2800" dirty="0" smtClean="0"/>
              <a:t> передаче нагрузки), применяют </a:t>
            </a:r>
            <a:r>
              <a:rPr lang="ru-RU" sz="2800" b="1" dirty="0" smtClean="0"/>
              <a:t>сечение из двутавра или двух швеллеров.</a:t>
            </a:r>
            <a:endParaRPr lang="ru-RU" sz="2800" b="1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2228" y="2144377"/>
            <a:ext cx="4413781" cy="240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104806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">
  <a:themeElements>
    <a:clrScheme name="Ион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Ион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721</TotalTime>
  <Words>859</Words>
  <Application>Microsoft Office PowerPoint</Application>
  <PresentationFormat>Широкоэкранный</PresentationFormat>
  <Paragraphs>116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5" baseType="lpstr">
      <vt:lpstr>Arial</vt:lpstr>
      <vt:lpstr>Calibri</vt:lpstr>
      <vt:lpstr>Century Gothic</vt:lpstr>
      <vt:lpstr>Times New Roman</vt:lpstr>
      <vt:lpstr>Wingdings</vt:lpstr>
      <vt:lpstr>Wingdings 3</vt:lpstr>
      <vt:lpstr>Ион</vt:lpstr>
      <vt:lpstr>Несущие конструкции покрытий производственного здания. </vt:lpstr>
      <vt:lpstr>Типы сечений легких ферм</vt:lpstr>
      <vt:lpstr>Типы сечений легких ферм</vt:lpstr>
      <vt:lpstr>Типы сечений легких ферм</vt:lpstr>
      <vt:lpstr>Типы сечений легких ферм</vt:lpstr>
      <vt:lpstr>Типы сечений легких ферм</vt:lpstr>
      <vt:lpstr>Типы сечений легких ферм</vt:lpstr>
      <vt:lpstr>Типы сечений легких ферм</vt:lpstr>
      <vt:lpstr>Типы сечений легких ферм</vt:lpstr>
      <vt:lpstr>Типы сечений тяжелых ферм</vt:lpstr>
      <vt:lpstr>Расчет ферм</vt:lpstr>
      <vt:lpstr>Схема приложения снеговой нагрузки</vt:lpstr>
      <vt:lpstr>Схема приложения снеговой нагрузки</vt:lpstr>
      <vt:lpstr>Расчет ферм</vt:lpstr>
      <vt:lpstr>Определение расчетной длины стержней фермы</vt:lpstr>
      <vt:lpstr>Определение расчетной длины стержней фермы</vt:lpstr>
      <vt:lpstr>Определение расчетной длины стержней фермы</vt:lpstr>
      <vt:lpstr>Предельные гибкости элементов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Связи.  Учет пространственной работы каркаса.</dc:title>
  <dc:creator>Марина Чечель</dc:creator>
  <cp:lastModifiedBy>Марина Чечель</cp:lastModifiedBy>
  <cp:revision>65</cp:revision>
  <dcterms:created xsi:type="dcterms:W3CDTF">2019-04-28T23:14:33Z</dcterms:created>
  <dcterms:modified xsi:type="dcterms:W3CDTF">2019-10-08T13:29:31Z</dcterms:modified>
</cp:coreProperties>
</file>