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60" r:id="rId3"/>
    <p:sldId id="261" r:id="rId4"/>
    <p:sldId id="262" r:id="rId5"/>
    <p:sldId id="265" r:id="rId6"/>
    <p:sldId id="264" r:id="rId7"/>
    <p:sldId id="263" r:id="rId8"/>
    <p:sldId id="266" r:id="rId9"/>
    <p:sldId id="267" r:id="rId10"/>
    <p:sldId id="257" r:id="rId11"/>
    <p:sldId id="258" r:id="rId12"/>
    <p:sldId id="259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26" autoAdjust="0"/>
    <p:restoredTop sz="94660"/>
  </p:normalViewPr>
  <p:slideViewPr>
    <p:cSldViewPr snapToGrid="0">
      <p:cViewPr varScale="1">
        <p:scale>
          <a:sx n="84" d="100"/>
          <a:sy n="84" d="100"/>
        </p:scale>
        <p:origin x="34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2BDA6A-967A-4D01-87BC-397A75C28DE9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DDFCA8-9267-40DE-BF63-4E3C160DC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162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649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30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6076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44551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1965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800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6604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8211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810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687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193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382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6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861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104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651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695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92DB99C-B92C-4CB0-B3CB-C9C994404610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5120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1447801"/>
            <a:ext cx="8825658" cy="2072640"/>
          </a:xfrm>
        </p:spPr>
        <p:txBody>
          <a:bodyPr/>
          <a:lstStyle/>
          <a:p>
            <a:pPr algn="ctr"/>
            <a:r>
              <a:rPr lang="ru-RU" sz="4800" dirty="0" smtClean="0"/>
              <a:t>Работа каркаса под нагрузкой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3242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19590"/>
          </a:xfrm>
        </p:spPr>
        <p:txBody>
          <a:bodyPr/>
          <a:lstStyle/>
          <a:p>
            <a:pPr algn="ctr"/>
            <a:r>
              <a:rPr lang="ru-RU" sz="3200" dirty="0"/>
              <a:t>Работа каркаса под нагрузкой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172308"/>
            <a:ext cx="8946541" cy="50760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/>
              <a:t>Для расчета рамы необходимо наметить ее расчетную схему, собрать действующие на раму нагрузки, произвести статический расчет и выявить комбинации наибольших расчетных усилий. По этим комбинациям подбирают сечения элементов рамы</a:t>
            </a:r>
            <a:r>
              <a:rPr lang="ru-RU" sz="2800" dirty="0" smtClean="0"/>
              <a:t>.</a:t>
            </a:r>
          </a:p>
          <a:p>
            <a:pPr marL="0" indent="0" algn="just">
              <a:buNone/>
            </a:pPr>
            <a:r>
              <a:rPr lang="ru-RU" sz="2800" dirty="0"/>
              <a:t>Для расчета рамы ее конструктивную схему надо привести к расчетной.</a:t>
            </a:r>
          </a:p>
        </p:txBody>
      </p:sp>
    </p:spTree>
    <p:extLst>
      <p:ext uri="{BB962C8B-B14F-4D97-AF65-F5344CB8AC3E}">
        <p14:creationId xmlns:p14="http://schemas.microsoft.com/office/powerpoint/2010/main" val="2944086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47432"/>
          </a:xfrm>
        </p:spPr>
        <p:txBody>
          <a:bodyPr/>
          <a:lstStyle/>
          <a:p>
            <a:pPr algn="ctr"/>
            <a:r>
              <a:rPr lang="ru-RU" sz="3200" dirty="0"/>
              <a:t>Работа каркаса под нагрузкой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074420"/>
            <a:ext cx="7309168" cy="5173979"/>
          </a:xfrm>
        </p:spPr>
        <p:txBody>
          <a:bodyPr>
            <a:normAutofit lnSpcReduction="10000"/>
          </a:bodyPr>
          <a:lstStyle/>
          <a:p>
            <a:r>
              <a:rPr lang="ru-RU" sz="2800" dirty="0"/>
              <a:t>Оси стоек в расчетной схеме совмещают с центрами тяжести сечений надкрановой и подкрановой частей колонн. </a:t>
            </a:r>
            <a:endParaRPr lang="ru-RU" sz="2800" dirty="0" smtClean="0"/>
          </a:p>
          <a:p>
            <a:r>
              <a:rPr lang="ru-RU" sz="2800" dirty="0" smtClean="0"/>
              <a:t>В </a:t>
            </a:r>
            <a:r>
              <a:rPr lang="ru-RU" sz="2800" dirty="0"/>
              <a:t>колоннах крайнего ряда центры тяжести сечений верхней и нижней частей лежат не на одной оси, и поэтому стойка в расчетной схеме имеет уступ с эксцентриситетом е. </a:t>
            </a:r>
            <a:endParaRPr lang="ru-RU" sz="2800" dirty="0" smtClean="0"/>
          </a:p>
          <a:p>
            <a:r>
              <a:rPr lang="ru-RU" sz="2800" dirty="0" smtClean="0"/>
              <a:t>Расчетная </a:t>
            </a:r>
            <a:r>
              <a:rPr lang="ru-RU" sz="2800" dirty="0"/>
              <a:t>ось ригеля рамы совмещается с нижним поясом стропильной фермы. </a:t>
            </a:r>
          </a:p>
        </p:txBody>
      </p:sp>
    </p:spTree>
    <p:extLst>
      <p:ext uri="{BB962C8B-B14F-4D97-AF65-F5344CB8AC3E}">
        <p14:creationId xmlns:p14="http://schemas.microsoft.com/office/powerpoint/2010/main" val="3171395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90282"/>
          </a:xfrm>
        </p:spPr>
        <p:txBody>
          <a:bodyPr/>
          <a:lstStyle/>
          <a:p>
            <a:pPr algn="ctr"/>
            <a:r>
              <a:rPr lang="ru-RU" sz="3200" dirty="0"/>
              <a:t>Работа каркаса под нагрузкой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3" y="1143000"/>
            <a:ext cx="5183188" cy="51053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При расчете статически неопределимых систем требуется знать жесткости EI элементов или при одном и том же модуле упругости E – соотношение моментов инерции. Этими моментами инерции предварительно задаются на основе прикидочных расчетов или ранее запроектированных аналогичных рам. Обычно соотношения моментов инерции элементов рамы находятся в </a:t>
            </a:r>
            <a:r>
              <a:rPr lang="ru-RU" dirty="0" smtClean="0"/>
              <a:t>пределах </a:t>
            </a:r>
            <a:r>
              <a:rPr lang="en-US" dirty="0" smtClean="0"/>
              <a:t>I</a:t>
            </a:r>
            <a:r>
              <a:rPr lang="ru-RU" dirty="0" smtClean="0"/>
              <a:t>н:</a:t>
            </a:r>
            <a:r>
              <a:rPr lang="en-US" dirty="0"/>
              <a:t> </a:t>
            </a:r>
            <a:r>
              <a:rPr lang="en-US" dirty="0" smtClean="0"/>
              <a:t>I</a:t>
            </a:r>
            <a:r>
              <a:rPr lang="ru-RU" dirty="0" smtClean="0"/>
              <a:t>в=5…10; </a:t>
            </a:r>
            <a:r>
              <a:rPr lang="en-US" dirty="0" smtClean="0"/>
              <a:t>I</a:t>
            </a:r>
            <a:r>
              <a:rPr lang="ru-RU" dirty="0" smtClean="0"/>
              <a:t>н:</a:t>
            </a:r>
            <a:r>
              <a:rPr lang="en-US" dirty="0"/>
              <a:t> </a:t>
            </a:r>
            <a:r>
              <a:rPr lang="en-US" dirty="0" smtClean="0"/>
              <a:t>I</a:t>
            </a:r>
            <a:r>
              <a:rPr lang="ru-RU" smtClean="0"/>
              <a:t>р=2…6</a:t>
            </a:r>
            <a:r>
              <a:rPr lang="en-US" smtClean="0"/>
              <a:t> </a:t>
            </a:r>
            <a:r>
              <a:rPr lang="ru-RU" dirty="0" smtClean="0"/>
              <a:t>.</a:t>
            </a: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9559" y="2048419"/>
            <a:ext cx="4581101" cy="4199980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0" y="0"/>
          <a:ext cx="9144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" name="Equation" r:id="rId4" imgW="914400" imgH="228600" progId="Equation.3">
                  <p:embed/>
                </p:oleObj>
              </mc:Choice>
              <mc:Fallback>
                <p:oleObj name="Equation" r:id="rId4" imgW="914400" imgH="228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/>
        </p:nvGraphicFramePr>
        <p:xfrm>
          <a:off x="152400" y="152400"/>
          <a:ext cx="9144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" name="Equation" r:id="rId6" imgW="914400" imgH="228600" progId="Equation.3">
                  <p:embed/>
                </p:oleObj>
              </mc:Choice>
              <mc:Fallback>
                <p:oleObj name="Equation" r:id="rId6" imgW="91440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52400"/>
                        <a:ext cx="914400" cy="228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7385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/>
              <a:t>Работа каркаса под нагрузкой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2800" dirty="0"/>
              <a:t>Отклонение в соотношениях жестокостей элементов рамы до 30 % мало отражается на расчетных усилиях в раме, поэтому, если после подбора сечений элементов фактические соотношения моментов инерции отличаются от первоначально принятых не более чем на 30 %, перерасчет рамы можно не производить.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9600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/>
              <a:t>Работа каркаса под нагрузкой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268730"/>
            <a:ext cx="10326688" cy="49796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/>
              <a:t>Нагрузки на раму собирают раздельно по видам (от собственного веса конструкций, снега, ветра, кранов и т.д.). От каждой нагрузки определяют усилия и затем составляют их самые невыгодные сочетания. Установив с допустимыми упрощениями расчетную схему рамы, ее расчет на отдельные загружения выполняют или непосредственно способами строительной механики (метод сил, перемещений, распределения моментов) или практическими методами и использование таблиц, формул, графиков или с помощью ЭВМ.</a:t>
            </a:r>
          </a:p>
        </p:txBody>
      </p:sp>
    </p:spTree>
    <p:extLst>
      <p:ext uri="{BB962C8B-B14F-4D97-AF65-F5344CB8AC3E}">
        <p14:creationId xmlns:p14="http://schemas.microsoft.com/office/powerpoint/2010/main" val="2426900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78852"/>
          </a:xfrm>
        </p:spPr>
        <p:txBody>
          <a:bodyPr/>
          <a:lstStyle/>
          <a:p>
            <a:pPr algn="ctr"/>
            <a:r>
              <a:rPr lang="ru-RU" sz="3200" dirty="0"/>
              <a:t>Работа каркаса под нагрузкой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234440"/>
            <a:ext cx="10440988" cy="501395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/>
              <a:t>При расчете поперечных рам учитывается пространственная работа каркаса. Смещения рам, входящих в систему каркаса, отличаются от смещения отдельно стоящих рам, нагруженных также. Продольные элементы каркаса (связи, тормозные конструкции подкрановых балок, кровля) для загруженной рамы являются: горизонтальными, упругими опорами; воспринимают часть нагрузки и передают ее на соседние рамы. В результате этого горизонтальные смещения рамы становятся меньше.</a:t>
            </a:r>
          </a:p>
        </p:txBody>
      </p:sp>
    </p:spTree>
    <p:extLst>
      <p:ext uri="{BB962C8B-B14F-4D97-AF65-F5344CB8AC3E}">
        <p14:creationId xmlns:p14="http://schemas.microsoft.com/office/powerpoint/2010/main" val="3447698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90282"/>
          </a:xfrm>
        </p:spPr>
        <p:txBody>
          <a:bodyPr/>
          <a:lstStyle/>
          <a:p>
            <a:r>
              <a:rPr lang="ru-RU" sz="3200" dirty="0"/>
              <a:t>Компоновка конструктивной схемы здания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268730"/>
            <a:ext cx="8946541" cy="497966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dirty="0" smtClean="0"/>
              <a:t>Компоновка </a:t>
            </a:r>
            <a:r>
              <a:rPr lang="ru-RU" sz="2800" dirty="0"/>
              <a:t>конструктивной схемы здания состоит из:</a:t>
            </a:r>
          </a:p>
          <a:p>
            <a:r>
              <a:rPr lang="ru-RU" sz="2800" dirty="0"/>
              <a:t>· Выбора сетки колонн и внутренних габаритов здания</a:t>
            </a:r>
          </a:p>
          <a:p>
            <a:r>
              <a:rPr lang="ru-RU" sz="2800" dirty="0"/>
              <a:t>· Привязка колонн к разбивочным осям здания</a:t>
            </a:r>
          </a:p>
          <a:p>
            <a:r>
              <a:rPr lang="ru-RU" sz="2800" dirty="0"/>
              <a:t>· Разбивка здания на температурные блоки</a:t>
            </a:r>
          </a:p>
          <a:p>
            <a:r>
              <a:rPr lang="ru-RU" sz="2800" dirty="0"/>
              <a:t>· Выбор конструкции покрытия и элементов каркаса</a:t>
            </a:r>
          </a:p>
          <a:p>
            <a:r>
              <a:rPr lang="ru-RU" sz="2800" dirty="0"/>
              <a:t>· Выбор системы связей, обеспечивающих пространственную жесткость здания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7089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24572"/>
          </a:xfrm>
        </p:spPr>
        <p:txBody>
          <a:bodyPr/>
          <a:lstStyle/>
          <a:p>
            <a:r>
              <a:rPr lang="ru-RU" sz="3200" dirty="0"/>
              <a:t>Компоновка конструктивной схемы здания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177290"/>
            <a:ext cx="8946541" cy="507110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С учетом требований унификации и взаимозаменяемости, технологии производственного процесса сетка колонн одноэтажного промышленного здания с мостовым краном </a:t>
            </a:r>
            <a:r>
              <a:rPr lang="ru-RU" dirty="0" err="1"/>
              <a:t>м.б</a:t>
            </a:r>
            <a:r>
              <a:rPr lang="ru-RU" dirty="0"/>
              <a:t>. 12*18м, 12*24м, 12*30м или 6*18м, 6*24м, 6*30м.</a:t>
            </a:r>
          </a:p>
          <a:p>
            <a:pPr marL="0" indent="0">
              <a:buNone/>
            </a:pPr>
            <a:r>
              <a:rPr lang="ru-RU" dirty="0"/>
              <a:t>Высота здания 8,4-18м, через 1,2м.</a:t>
            </a:r>
          </a:p>
          <a:p>
            <a:r>
              <a:rPr lang="ru-RU" dirty="0"/>
              <a:t>В целях сохранения однотипности элементов покрытия здания, приняты следующие привязки колонн к продольным осям. Колонны крайних рядов к продольным разбивочным осям имеют нулевую привязку в зданиях без мостовых кранов, шаг 6-12м, в зданиях с кранами грузоподъемностью Q&lt;=30т, шаг колонн 6м, H&lt;=16,2м.</a:t>
            </a:r>
          </a:p>
          <a:p>
            <a:r>
              <a:rPr lang="ru-RU" dirty="0"/>
              <a:t>При шаге колонн а&gt;=12м и грузоподъемностью крана Q&gt;30т , H&gt;16,2м- привязка 250мм.</a:t>
            </a:r>
          </a:p>
          <a:p>
            <a:r>
              <a:rPr lang="ru-RU" dirty="0"/>
              <a:t>Геометрические оси колонн среднего ряда совмещают с продольными разбивочными осями и привязка торцевых колонн температурного блока к поперечным осям 500мм внутрь здания. Высота здания определяется технологическими условиями и назначается исходя из заданной отметки верха кранового рельса.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9878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/>
              <a:t>Правила привязки колонн к </a:t>
            </a:r>
            <a:r>
              <a:rPr lang="ru-RU" sz="3200" b="1" dirty="0" smtClean="0"/>
              <a:t>разбивочным осям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0442" y="1538568"/>
            <a:ext cx="10212388" cy="50451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1-е правило: </a:t>
            </a:r>
            <a:r>
              <a:rPr lang="ru-RU" dirty="0"/>
              <a:t>«Большая сторона </a:t>
            </a:r>
            <a:r>
              <a:rPr lang="ru-RU" dirty="0" smtClean="0"/>
              <a:t>перечного </a:t>
            </a:r>
            <a:r>
              <a:rPr lang="ru-RU" dirty="0"/>
              <a:t>сечения колонны на плане расположена вовнутрь здания</a:t>
            </a:r>
            <a:r>
              <a:rPr lang="ru-RU" dirty="0" smtClean="0"/>
              <a:t>».</a:t>
            </a:r>
          </a:p>
          <a:p>
            <a:pPr marL="0" indent="0">
              <a:buNone/>
            </a:pPr>
            <a:r>
              <a:rPr lang="ru-RU" b="1" dirty="0"/>
              <a:t>2-е правило: </a:t>
            </a:r>
            <a:r>
              <a:rPr lang="ru-RU" dirty="0"/>
              <a:t>«У торцов здания </a:t>
            </a:r>
            <a:r>
              <a:rPr lang="ru-RU" i="1" dirty="0"/>
              <a:t>оси </a:t>
            </a:r>
            <a:r>
              <a:rPr lang="ru-RU" dirty="0"/>
              <a:t>колонн основного каркаса смещены вовнутрь здания на 500 мм относительно крайних поперечных координационных осей здания». Такое расположение колонн в торцах здания дает возможность разместить </a:t>
            </a:r>
            <a:r>
              <a:rPr lang="ru-RU" i="1" dirty="0"/>
              <a:t>верхнюю часть колонн торцового фахверка </a:t>
            </a:r>
            <a:r>
              <a:rPr lang="ru-RU" dirty="0"/>
              <a:t>между </a:t>
            </a:r>
            <a:r>
              <a:rPr lang="ru-RU" i="1" dirty="0"/>
              <a:t>стеной </a:t>
            </a:r>
            <a:r>
              <a:rPr lang="ru-RU" dirty="0"/>
              <a:t>и </a:t>
            </a:r>
            <a:r>
              <a:rPr lang="ru-RU" i="1" dirty="0" err="1"/>
              <a:t>пристенной</a:t>
            </a:r>
            <a:r>
              <a:rPr lang="ru-RU" i="1" dirty="0"/>
              <a:t> несущей конструкцией покрытия </a:t>
            </a:r>
            <a:r>
              <a:rPr lang="ru-RU" dirty="0"/>
              <a:t>и этим обеспечивает возможность удобного крепления торцовой стены к колоннам фахверка по всей высоте от пола до настила покрытия.</a:t>
            </a:r>
          </a:p>
          <a:p>
            <a:pPr marL="0" indent="0">
              <a:buNone/>
            </a:pPr>
            <a:r>
              <a:rPr lang="ru-RU" dirty="0"/>
              <a:t>Для крепления торцовой стены к колоннам основного каркаса в зазор между колонной и стеной устанавливают </a:t>
            </a:r>
            <a:r>
              <a:rPr lang="ru-RU" i="1" dirty="0" err="1"/>
              <a:t>приколонные</a:t>
            </a:r>
            <a:r>
              <a:rPr lang="ru-RU" i="1" dirty="0"/>
              <a:t> стальные стойки фахверка, </a:t>
            </a:r>
            <a:r>
              <a:rPr lang="ru-RU" dirty="0"/>
              <a:t>привариваемые к </a:t>
            </a:r>
            <a:r>
              <a:rPr lang="ru-RU" dirty="0" smtClean="0"/>
              <a:t>основным колоннам </a:t>
            </a:r>
            <a:r>
              <a:rPr lang="ru-RU" dirty="0"/>
              <a:t>и опирающиеся на обрезы их фундаментов.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6403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/>
              <a:t>Правила привязки колонн к разбивочным осям</a:t>
            </a:r>
            <a:endParaRPr lang="ru-RU" sz="3200" dirty="0"/>
          </a:p>
        </p:txBody>
      </p:sp>
      <p:pic>
        <p:nvPicPr>
          <p:cNvPr id="4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1428" y="1965960"/>
            <a:ext cx="7669215" cy="382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714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10322"/>
          </a:xfrm>
        </p:spPr>
        <p:txBody>
          <a:bodyPr/>
          <a:lstStyle/>
          <a:p>
            <a:pPr algn="ctr"/>
            <a:r>
              <a:rPr lang="ru-RU" sz="3200" b="1" dirty="0"/>
              <a:t>Правила привязки колонн к разбивочным осям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3" y="2052918"/>
            <a:ext cx="6040438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Привязка </a:t>
            </a:r>
            <a:r>
              <a:rPr lang="ru-RU" dirty="0"/>
              <a:t>«250» применяется в случае выполнения одного из следующих условий:</a:t>
            </a:r>
          </a:p>
          <a:p>
            <a:pPr marL="0" indent="0">
              <a:buNone/>
            </a:pPr>
            <a:r>
              <a:rPr lang="ru-RU" dirty="0"/>
              <a:t>1) шаг колонн по крайним рядам 12 м;</a:t>
            </a:r>
          </a:p>
          <a:p>
            <a:pPr marL="0" indent="0">
              <a:buNone/>
            </a:pPr>
            <a:r>
              <a:rPr lang="ru-RU" dirty="0"/>
              <a:t>2) грузоподъемность крана 30 т;</a:t>
            </a:r>
          </a:p>
          <a:p>
            <a:pPr marL="0" indent="0">
              <a:buNone/>
            </a:pPr>
            <a:r>
              <a:rPr lang="ru-RU" dirty="0"/>
              <a:t>3) высота здания более 14,4 м.</a:t>
            </a:r>
          </a:p>
          <a:p>
            <a:pPr marL="0" indent="0">
              <a:buNone/>
            </a:pPr>
            <a:r>
              <a:rPr lang="ru-RU" dirty="0"/>
              <a:t>- к поперечным (цифровым) координационным осям, за исключением крайних (осей у торцовых стен), привязка осевая (центральная).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7127" y="1623060"/>
            <a:ext cx="4086925" cy="440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710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/>
              <a:t>Правила привязки колонн к разбивочным осям</a:t>
            </a:r>
            <a:endParaRPr lang="ru-RU" sz="32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57493" y="1853248"/>
            <a:ext cx="6737668" cy="41954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3-е правило: </a:t>
            </a:r>
            <a:r>
              <a:rPr lang="ru-RU" dirty="0"/>
              <a:t>«Привязка колонн крайних рядов»:</a:t>
            </a:r>
          </a:p>
          <a:p>
            <a:pPr marL="0" indent="0">
              <a:buNone/>
            </a:pPr>
            <a:r>
              <a:rPr lang="ru-RU" dirty="0"/>
              <a:t>- к крайним продольным (буквенным) координационным осям привязка может быть:</a:t>
            </a:r>
          </a:p>
          <a:p>
            <a:pPr marL="0" indent="0">
              <a:buNone/>
            </a:pPr>
            <a:r>
              <a:rPr lang="ru-RU" dirty="0"/>
              <a:t>а) нулевая, когда наружную грань колонны совмещают с продольной координационной осью;</a:t>
            </a:r>
          </a:p>
          <a:p>
            <a:pPr marL="0" indent="0">
              <a:buNone/>
            </a:pPr>
            <a:r>
              <a:rPr lang="ru-RU" dirty="0"/>
              <a:t>б) </a:t>
            </a:r>
            <a:r>
              <a:rPr lang="ru-RU" dirty="0" smtClean="0"/>
              <a:t>а=250 мм, </a:t>
            </a:r>
            <a:r>
              <a:rPr lang="ru-RU" dirty="0"/>
              <a:t>когда наружную грань колонны размещают на расстоянии 250 мм от продольной координационной </a:t>
            </a:r>
            <a:r>
              <a:rPr lang="ru-RU" dirty="0" smtClean="0"/>
              <a:t>оси;</a:t>
            </a:r>
          </a:p>
          <a:p>
            <a:pPr marL="0" indent="0">
              <a:buNone/>
            </a:pPr>
            <a:r>
              <a:rPr lang="ru-RU" dirty="0" smtClean="0"/>
              <a:t>в) а=500 </a:t>
            </a:r>
            <a:r>
              <a:rPr lang="ru-RU" dirty="0"/>
              <a:t>мм, когда наружную грань колонны размещают на расстоянии </a:t>
            </a:r>
            <a:r>
              <a:rPr lang="ru-RU" dirty="0" smtClean="0"/>
              <a:t>500 </a:t>
            </a:r>
            <a:r>
              <a:rPr lang="ru-RU" dirty="0"/>
              <a:t>мм от продольной координационной </a:t>
            </a:r>
            <a:r>
              <a:rPr lang="ru-RU" dirty="0" smtClean="0"/>
              <a:t>оси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8" name="Picture 4" descr="https://studfiles.net/html/2706/672/html_DXh8V0Ux5D.1r0c/img-FpEOP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72"/>
          <a:stretch/>
        </p:blipFill>
        <p:spPr bwMode="auto">
          <a:xfrm>
            <a:off x="7383779" y="1404022"/>
            <a:ext cx="4521333" cy="5093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1048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56042"/>
          </a:xfrm>
        </p:spPr>
        <p:txBody>
          <a:bodyPr/>
          <a:lstStyle/>
          <a:p>
            <a:pPr lvl="0" algn="ctr"/>
            <a:r>
              <a:rPr lang="ru-RU" altLang="ru-RU" sz="3200" b="1" dirty="0">
                <a:solidFill>
                  <a:schemeClr val="tx1"/>
                </a:solidFill>
                <a:latin typeface="Arial" panose="020B0604020202020204" pitchFamily="34" charset="0"/>
              </a:rPr>
              <a:t>Деформационные швы в промышленных </a:t>
            </a:r>
            <a:r>
              <a:rPr lang="ru-RU" altLang="ru-RU" sz="32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зданиях</a:t>
            </a:r>
            <a:endParaRPr lang="ru-RU" sz="3200" dirty="0"/>
          </a:p>
        </p:txBody>
      </p:sp>
      <p:sp>
        <p:nvSpPr>
          <p:cNvPr id="6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948690" y="1618480"/>
            <a:ext cx="9944100" cy="4755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Деформационные швы в промышленных зданиях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Все деформационные швы, какие предусматривают в промышленных зданиях, классифицируют: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 назначению: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 температурно-деформационные (ТДШ);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 осадочные;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антисейсмические.</a:t>
            </a:r>
          </a:p>
          <a:p>
            <a:pPr marL="0" indent="0">
              <a:buNone/>
            </a:pPr>
            <a:r>
              <a:rPr lang="ru-RU" sz="2400" dirty="0"/>
              <a:t>По расположению:</a:t>
            </a:r>
          </a:p>
          <a:p>
            <a:r>
              <a:rPr lang="ru-RU" sz="2400" dirty="0"/>
              <a:t>- продольные;</a:t>
            </a:r>
          </a:p>
          <a:p>
            <a:r>
              <a:rPr lang="ru-RU" sz="2400" dirty="0"/>
              <a:t>- поперечные.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1544" y="3996054"/>
            <a:ext cx="3769290" cy="227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726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ru-RU" altLang="ru-RU" sz="3200" b="1" dirty="0">
                <a:solidFill>
                  <a:schemeClr val="tx1"/>
                </a:solidFill>
                <a:latin typeface="Arial" panose="020B0604020202020204" pitchFamily="34" charset="0"/>
              </a:rPr>
              <a:t>Деформационные швы в промышленных зданиях</a:t>
            </a:r>
            <a:br>
              <a:rPr lang="ru-RU" altLang="ru-RU" sz="3200" b="1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ru-RU" sz="3200" dirty="0"/>
          </a:p>
        </p:txBody>
      </p:sp>
      <p:pic>
        <p:nvPicPr>
          <p:cNvPr id="4098" name="Picture 2" descr="https://studfiles.net/html/2706/195/html_K3OdQvFsEL.FMza/img-ORGaNe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25" y="2097881"/>
            <a:ext cx="7705725" cy="41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46414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373</TotalTime>
  <Words>893</Words>
  <Application>Microsoft Office PowerPoint</Application>
  <PresentationFormat>Широкоэкранный</PresentationFormat>
  <Paragraphs>57</Paragraphs>
  <Slides>15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Century Gothic</vt:lpstr>
      <vt:lpstr>Wingdings 3</vt:lpstr>
      <vt:lpstr>Ион</vt:lpstr>
      <vt:lpstr>Equation</vt:lpstr>
      <vt:lpstr>Работа каркаса под нагрузкой</vt:lpstr>
      <vt:lpstr>Компоновка конструктивной схемы здания</vt:lpstr>
      <vt:lpstr>Компоновка конструктивной схемы здания</vt:lpstr>
      <vt:lpstr>Правила привязки колонн к разбивочным осям</vt:lpstr>
      <vt:lpstr>Правила привязки колонн к разбивочным осям</vt:lpstr>
      <vt:lpstr>Правила привязки колонн к разбивочным осям</vt:lpstr>
      <vt:lpstr>Правила привязки колонн к разбивочным осям</vt:lpstr>
      <vt:lpstr>Деформационные швы в промышленных зданиях</vt:lpstr>
      <vt:lpstr>Деформационные швы в промышленных зданиях </vt:lpstr>
      <vt:lpstr>Работа каркаса под нагрузкой</vt:lpstr>
      <vt:lpstr>Работа каркаса под нагрузкой</vt:lpstr>
      <vt:lpstr>Работа каркаса под нагрузкой</vt:lpstr>
      <vt:lpstr>Работа каркаса под нагрузкой</vt:lpstr>
      <vt:lpstr>Работа каркаса под нагрузкой</vt:lpstr>
      <vt:lpstr>Работа каркаса под нагрузкой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Связи.  Учет пространственной работы каркаса.</dc:title>
  <dc:creator>Марина Чечель</dc:creator>
  <cp:lastModifiedBy>Марина Чечель</cp:lastModifiedBy>
  <cp:revision>26</cp:revision>
  <dcterms:created xsi:type="dcterms:W3CDTF">2019-04-28T23:14:33Z</dcterms:created>
  <dcterms:modified xsi:type="dcterms:W3CDTF">2019-09-17T10:00:00Z</dcterms:modified>
</cp:coreProperties>
</file>