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88" r:id="rId3"/>
    <p:sldId id="293" r:id="rId4"/>
    <p:sldId id="289" r:id="rId5"/>
    <p:sldId id="290" r:id="rId6"/>
    <p:sldId id="291" r:id="rId7"/>
    <p:sldId id="292" r:id="rId8"/>
    <p:sldId id="294" r:id="rId9"/>
    <p:sldId id="295" r:id="rId10"/>
    <p:sldId id="285" r:id="rId11"/>
    <p:sldId id="286" r:id="rId12"/>
    <p:sldId id="28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326" autoAdjust="0"/>
    <p:restoredTop sz="94630" autoAdjust="0"/>
  </p:normalViewPr>
  <p:slideViewPr>
    <p:cSldViewPr snapToGrid="0">
      <p:cViewPr varScale="1">
        <p:scale>
          <a:sx n="84" d="100"/>
          <a:sy n="84" d="100"/>
        </p:scale>
        <p:origin x="34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2BDA6A-967A-4D01-87BC-397A75C28DE9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DDFCA8-9267-40DE-BF63-4E3C160DC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162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649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30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6076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44551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1965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800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6604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8211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810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687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193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382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6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861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104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651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695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92DB99C-B92C-4CB0-B3CB-C9C994404610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5120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1447801"/>
            <a:ext cx="8825658" cy="2072640"/>
          </a:xfrm>
        </p:spPr>
        <p:txBody>
          <a:bodyPr/>
          <a:lstStyle/>
          <a:p>
            <a:pPr algn="ctr"/>
            <a:r>
              <a:rPr lang="ru-RU" sz="4800" dirty="0" smtClean="0"/>
              <a:t>Несущие конструкции </a:t>
            </a:r>
            <a:r>
              <a:rPr lang="ru-RU" sz="4800" dirty="0"/>
              <a:t>покрытий производственного здания.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4955" y="3912243"/>
            <a:ext cx="8825658" cy="172655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подбор сечений в расчете </a:t>
            </a:r>
            <a:r>
              <a:rPr lang="ru-RU" sz="3200" b="1" dirty="0" smtClean="0">
                <a:solidFill>
                  <a:schemeClr val="tx1"/>
                </a:solidFill>
              </a:rPr>
              <a:t>ферм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242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28841"/>
          </a:xfrm>
        </p:spPr>
        <p:txBody>
          <a:bodyPr/>
          <a:lstStyle/>
          <a:p>
            <a:pPr algn="ctr"/>
            <a:r>
              <a:rPr lang="ru-RU" sz="3200" b="1" dirty="0"/>
              <a:t>Определение расчетной длины стержней фермы</a:t>
            </a:r>
            <a:endParaRPr lang="ru-RU" sz="3200" dirty="0"/>
          </a:p>
        </p:txBody>
      </p:sp>
      <p:pic>
        <p:nvPicPr>
          <p:cNvPr id="15362" name="Picture 2" descr="https://im0-tub-ru.yandex.net/i?id=ef3398679374f379d10370d884120640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959" y="1792385"/>
            <a:ext cx="5391423" cy="4729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687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/>
              <a:t>Определение расчетной длины стержней фермы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0280794"/>
              </p:ext>
            </p:extLst>
          </p:nvPr>
        </p:nvGraphicFramePr>
        <p:xfrm>
          <a:off x="1481558" y="1567325"/>
          <a:ext cx="8461095" cy="5099337"/>
        </p:xfrm>
        <a:graphic>
          <a:graphicData uri="http://schemas.openxmlformats.org/drawingml/2006/table">
            <a:tbl>
              <a:tblPr firstRow="1" firstCol="1" bandRow="1"/>
              <a:tblGrid>
                <a:gridCol w="3774993"/>
                <a:gridCol w="1694425"/>
                <a:gridCol w="1558357"/>
                <a:gridCol w="1433320"/>
              </a:tblGrid>
              <a:tr h="14468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Направление продольного изгиба элемента фермы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Расчетные длины l</a:t>
                      </a:r>
                      <a:r>
                        <a:rPr lang="ru-RU" sz="1400" baseline="-25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 l</a:t>
                      </a:r>
                      <a:r>
                        <a:rPr lang="ru-RU" sz="1400" baseline="-25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87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поясов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опорных раскосов и опорных стоек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прочих элементов решетки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6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плоскости фермы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ru-RU" sz="1400" b="1" baseline="-25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3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а) для ферм, кроме указанных в позиции 1, б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0,8l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0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б) для ферм из одиночных уголков и ферм с прикреплением элементов решетки к поясам впритык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0,9l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0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направлении, перпендикулярном к плоскости фермы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(из плоскости фермы) l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ef,1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3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а) для ферм, кроме указанных в позиции 2, б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ru-RU" sz="900" b="1" i="1" baseline="-25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ru-RU" sz="900" b="1" i="1" baseline="-25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ru-RU" sz="900" b="1" i="1" baseline="-25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3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б) для ферм с прикреплением элементов решетки к поясам впритык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ru-RU" sz="900" b="1" i="1" baseline="-25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ru-RU" sz="900" b="1" i="1" baseline="-25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0,9 l</a:t>
                      </a:r>
                      <a:r>
                        <a:rPr lang="ru-RU" sz="900" b="1" i="1" baseline="-25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34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В любом направлении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ru-RU" sz="1400" baseline="-25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= l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ef,1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для ферм из одиночных уголков при одинаковых расстояниях между точками закрепления элементов в плоскости и из плоскости фермы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0,85 l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0,85 l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8089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Обозначения, принятые в таблице 24 (см. рисунок 13):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 геометрическая длина элемента (расстояние между центрами ближайших узлов) в плоскости фермы;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ru-RU" sz="1200" i="1" baseline="-25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 расстояние между узлами, закрепленными от смещения из плоскости фермы (поясами ферм, специальными связями, жесткими плитами покрытий, прикрепленными к поясу сварными швами или болтами, и т.п.).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00" marR="50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01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554279"/>
          </a:xfrm>
        </p:spPr>
        <p:txBody>
          <a:bodyPr/>
          <a:lstStyle/>
          <a:p>
            <a:pPr algn="ctr"/>
            <a:r>
              <a:rPr lang="ru-RU" sz="3200" b="1" dirty="0"/>
              <a:t>Предельные гибкости </a:t>
            </a:r>
            <a:r>
              <a:rPr lang="ru-RU" sz="3200" b="1" dirty="0" smtClean="0"/>
              <a:t>элементов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192192"/>
            <a:ext cx="8946541" cy="5056207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2800" dirty="0" smtClean="0"/>
              <a:t>Гибкости </a:t>
            </a:r>
            <a:r>
              <a:rPr lang="ru-RU" sz="2800" dirty="0"/>
              <a:t>элементов  не должны превышать предельных значений , приведенных в таблице 32 для сжатых элементов и в таблице 33 - для растянутых</a:t>
            </a:r>
            <a:r>
              <a:rPr lang="ru-RU" sz="2800" dirty="0" smtClean="0"/>
              <a:t>.</a:t>
            </a:r>
          </a:p>
          <a:p>
            <a:pPr algn="just"/>
            <a:r>
              <a:rPr lang="ru-RU" sz="2800" dirty="0"/>
              <a:t>Пояса, опорные раскосы и стойки, передающие опорные реакции</a:t>
            </a:r>
            <a:r>
              <a:rPr lang="ru-RU" sz="2800" dirty="0" smtClean="0"/>
              <a:t>: плоских </a:t>
            </a:r>
            <a:r>
              <a:rPr lang="ru-RU" sz="2800" dirty="0"/>
              <a:t>ферм, структурных конструкций и пространственных конструкций из труб или парных уголков высотой до 50 </a:t>
            </a:r>
            <a:r>
              <a:rPr lang="ru-RU" sz="2800" dirty="0" smtClean="0"/>
              <a:t>м</a:t>
            </a:r>
          </a:p>
          <a:p>
            <a:pPr marL="0" indent="0" algn="ctr">
              <a:buNone/>
            </a:pPr>
            <a:r>
              <a:rPr lang="ru-RU" sz="2800" dirty="0" smtClean="0"/>
              <a:t> </a:t>
            </a:r>
            <a:r>
              <a:rPr lang="ru-RU" sz="3200" dirty="0" smtClean="0"/>
              <a:t>180 – 60 </a:t>
            </a:r>
            <a:r>
              <a:rPr lang="el-GR" sz="3200" dirty="0" smtClean="0"/>
              <a:t>α</a:t>
            </a:r>
            <a:endParaRPr lang="ru-RU" sz="3200" dirty="0"/>
          </a:p>
          <a:p>
            <a:pPr algn="just"/>
            <a:r>
              <a:rPr lang="ru-RU" sz="2800" dirty="0"/>
              <a:t>плоских ферм, сварных пространственных и структурных конструкций из одиночных уголков, пространственных и структурных конструкций из труб и парных уголков</a:t>
            </a:r>
          </a:p>
          <a:p>
            <a:pPr marL="0" indent="0" algn="ctr">
              <a:buNone/>
            </a:pPr>
            <a:r>
              <a:rPr lang="ru-RU" sz="3300" smtClean="0"/>
              <a:t>210 </a:t>
            </a:r>
            <a:r>
              <a:rPr lang="ru-RU" sz="3300" dirty="0"/>
              <a:t>– 60 </a:t>
            </a:r>
            <a:r>
              <a:rPr lang="el-GR" sz="3300" dirty="0" smtClean="0"/>
              <a:t>α</a:t>
            </a:r>
            <a:endParaRPr lang="ru-RU" sz="3300" dirty="0"/>
          </a:p>
          <a:p>
            <a:pPr algn="just"/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093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82543"/>
          </a:xfrm>
        </p:spPr>
        <p:txBody>
          <a:bodyPr/>
          <a:lstStyle/>
          <a:p>
            <a:pPr algn="ctr"/>
            <a:r>
              <a:rPr lang="ru-RU" sz="2800" b="1" dirty="0"/>
              <a:t>Определение </a:t>
            </a:r>
            <a:r>
              <a:rPr lang="ru-RU" sz="2800" b="1" dirty="0" smtClean="0"/>
              <a:t>исходных данных для расчета фермы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435262"/>
            <a:ext cx="8946541" cy="48131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По </a:t>
            </a:r>
            <a:r>
              <a:rPr lang="ru-RU" dirty="0" smtClean="0"/>
              <a:t>Приложению В СП 16.13330.2017 стропильная </a:t>
            </a:r>
            <a:r>
              <a:rPr lang="ru-RU" dirty="0"/>
              <a:t>ферма относится к второй группе конструкций.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Материал стержней ферм достаточно принять из стали марки С255.</a:t>
            </a:r>
          </a:p>
          <a:p>
            <a:pPr marL="0" indent="0">
              <a:buNone/>
            </a:pPr>
            <a:r>
              <a:rPr lang="ru-RU" dirty="0" smtClean="0"/>
              <a:t>Расчетное сопротивление для стали С255 приведено в таблице В.3 Приложения В для толщины проката предварительно 4 – 10 </a:t>
            </a:r>
            <a:r>
              <a:rPr lang="ru-RU" dirty="0"/>
              <a:t>мм при </a:t>
            </a:r>
          </a:p>
          <a:p>
            <a:pPr marL="0" indent="0">
              <a:buNone/>
            </a:pPr>
            <a:r>
              <a:rPr lang="el-GR" dirty="0" smtClean="0"/>
              <a:t>γ</a:t>
            </a:r>
            <a:r>
              <a:rPr lang="en-US" dirty="0" smtClean="0"/>
              <a:t>m=1,05</a:t>
            </a:r>
            <a:r>
              <a:rPr lang="ru-RU" dirty="0" smtClean="0"/>
              <a:t> (по знаменателю).</a:t>
            </a:r>
          </a:p>
          <a:p>
            <a:pPr marL="0" indent="0">
              <a:buNone/>
            </a:pPr>
            <a:r>
              <a:rPr lang="ru-RU" dirty="0" smtClean="0"/>
              <a:t>Для ферм с параллельными поясами наиболее распространена следующая конструкция: </a:t>
            </a:r>
          </a:p>
          <a:p>
            <a:r>
              <a:rPr lang="ru-RU" dirty="0" smtClean="0"/>
              <a:t>пояса </a:t>
            </a:r>
            <a:r>
              <a:rPr lang="ru-RU" dirty="0"/>
              <a:t>из </a:t>
            </a:r>
            <a:r>
              <a:rPr lang="ru-RU" dirty="0" err="1"/>
              <a:t>тавров</a:t>
            </a:r>
            <a:r>
              <a:rPr lang="ru-RU" dirty="0"/>
              <a:t> с параллельными гранями полок</a:t>
            </a:r>
            <a:r>
              <a:rPr lang="ru-RU" dirty="0" smtClean="0"/>
              <a:t>;</a:t>
            </a:r>
          </a:p>
          <a:p>
            <a:r>
              <a:rPr lang="ru-RU" dirty="0" smtClean="0"/>
              <a:t> </a:t>
            </a:r>
            <a:r>
              <a:rPr lang="ru-RU" dirty="0"/>
              <a:t>решетка из </a:t>
            </a:r>
            <a:r>
              <a:rPr lang="ru-RU" dirty="0" smtClean="0"/>
              <a:t>парных уголков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068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41742"/>
          </a:xfrm>
        </p:spPr>
        <p:txBody>
          <a:bodyPr/>
          <a:lstStyle/>
          <a:p>
            <a:pPr algn="ctr"/>
            <a:r>
              <a:rPr lang="ru-RU" sz="2800" b="1" dirty="0" smtClean="0"/>
              <a:t>Составление расчетной схемы фермы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268730"/>
            <a:ext cx="8946541" cy="497966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Для проведения расчета нумеруем узлы фермы, стержни верхнего и нижнего поясов, раскосы и стойки.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457119" y="2057400"/>
            <a:ext cx="9686004" cy="393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97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17267"/>
          </a:xfrm>
        </p:spPr>
        <p:txBody>
          <a:bodyPr/>
          <a:lstStyle/>
          <a:p>
            <a:pPr algn="ctr"/>
            <a:r>
              <a:rPr lang="ru-RU" sz="2800" b="1" dirty="0"/>
              <a:t>Определение расчетных усилий в стержнях фермы</a:t>
            </a:r>
            <a:endParaRPr lang="ru-RU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103312" y="1469986"/>
                <a:ext cx="8946541" cy="477841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/>
                  <a:t>Для расчета приводим равномерно распределенную нагрузку от веса кровли (шатровую) к узловой.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1,2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ш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кН;</m:t>
                      </m:r>
                    </m:oMath>
                  </m:oMathPara>
                </a14:m>
                <a:endParaRPr lang="ru-RU" b="0" dirty="0" smtClean="0"/>
              </a:p>
              <a:p>
                <a:pPr marL="0" indent="0">
                  <a:buNone/>
                </a:pPr>
                <a:r>
                  <a:rPr lang="ru-RU" dirty="0" smtClean="0"/>
                  <a:t>где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ш</m:t>
                        </m:r>
                      </m:sub>
                    </m:sSub>
                    <m:r>
                      <a:rPr lang="ru-RU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dirty="0" smtClean="0"/>
                  <a:t>- шатровая нагрузка от веса кровли, кН/м2;</a:t>
                </a:r>
                <a:endParaRPr lang="en-US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  <a:r>
                  <a:rPr lang="ru-RU" dirty="0" smtClean="0"/>
                  <a:t>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dirty="0" smtClean="0"/>
                  <a:t> - расстояния между смежными узлами (от расчетного узла), м;</a:t>
                </a:r>
              </a:p>
              <a:p>
                <a:pPr marL="0" indent="0">
                  <a:buNone/>
                </a:pPr>
                <a:r>
                  <a:rPr lang="en-US" dirty="0" smtClean="0"/>
                  <a:t>b </a:t>
                </a:r>
                <a:r>
                  <a:rPr lang="ru-RU" dirty="0" smtClean="0"/>
                  <a:t>– шаг рам.</a:t>
                </a:r>
              </a:p>
              <a:p>
                <a:pPr marL="0" indent="0">
                  <a:buNone/>
                </a:pPr>
                <a:r>
                  <a:rPr lang="ru-RU" dirty="0" smtClean="0"/>
                  <a:t>Аналогично определяем узловую снеговую нагрузку при ее равномерном распределении по кровле: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1,2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, кН.</m:t>
                      </m:r>
                    </m:oMath>
                  </m:oMathPara>
                </a14:m>
                <a:endParaRPr lang="ru-RU" dirty="0"/>
              </a:p>
              <a:p>
                <a:pPr marL="0" indent="0">
                  <a:buNone/>
                </a:pPr>
                <a:endParaRPr lang="ru-RU" dirty="0" smtClean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3312" y="1469986"/>
                <a:ext cx="8946541" cy="4778414"/>
              </a:xfrm>
              <a:blipFill rotWithShape="0">
                <a:blip r:embed="rId2"/>
                <a:stretch>
                  <a:fillRect l="-749" t="-638" r="-13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929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dirty="0"/>
              <a:t>Определение расчетных усилий в стержнях фермы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435262"/>
            <a:ext cx="8946541" cy="48131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Приложение узловых нагрузок по первому </a:t>
            </a:r>
            <a:r>
              <a:rPr lang="ru-RU" dirty="0" err="1" smtClean="0"/>
              <a:t>загружению</a:t>
            </a:r>
            <a:r>
              <a:rPr lang="ru-RU" dirty="0" smtClean="0"/>
              <a:t>.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1092596"/>
              </p:ext>
            </p:extLst>
          </p:nvPr>
        </p:nvGraphicFramePr>
        <p:xfrm>
          <a:off x="1437836" y="2031694"/>
          <a:ext cx="7821272" cy="36202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Точечный рисунок" r:id="rId3" imgW="6028571" imgH="2790476" progId="Paint.Picture">
                  <p:embed/>
                </p:oleObj>
              </mc:Choice>
              <mc:Fallback>
                <p:oleObj name="Точечный рисунок" r:id="rId3" imgW="6028571" imgH="2790476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7836" y="2031694"/>
                        <a:ext cx="7821272" cy="36202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65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dirty="0"/>
              <a:t>Определение расчетных усилий в стержнях фермы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562582"/>
            <a:ext cx="8946541" cy="468581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Для второго загружения учитываем перенос снеговых масс, пересчитываем узловые нагрузки.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2082102" y="2595529"/>
            <a:ext cx="7968241" cy="388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10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40416"/>
          </a:xfrm>
        </p:spPr>
        <p:txBody>
          <a:bodyPr/>
          <a:lstStyle/>
          <a:p>
            <a:pPr algn="ctr"/>
            <a:r>
              <a:rPr lang="ru-RU" sz="2800" b="1" dirty="0"/>
              <a:t>Определение расчетных усилий в стержнях фермы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493134"/>
            <a:ext cx="8946541" cy="475526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По итогам расчетов заполняем таблицу расчетных усилий и выбираем максимальное усилие.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6001214"/>
              </p:ext>
            </p:extLst>
          </p:nvPr>
        </p:nvGraphicFramePr>
        <p:xfrm>
          <a:off x="845818" y="2304950"/>
          <a:ext cx="10298430" cy="4190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4552"/>
                <a:gridCol w="1318258"/>
                <a:gridCol w="1716405"/>
                <a:gridCol w="1716405"/>
                <a:gridCol w="1716405"/>
                <a:gridCol w="1716405"/>
              </a:tblGrid>
              <a:tr h="545482">
                <a:tc>
                  <a:txBody>
                    <a:bodyPr/>
                    <a:lstStyle/>
                    <a:p>
                      <a:r>
                        <a:rPr lang="ru-RU" dirty="0" smtClean="0"/>
                        <a:t>Наименование элемента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Номер стержня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Усилие при 1 </a:t>
                      </a:r>
                      <a:r>
                        <a:rPr lang="ru-RU" dirty="0" err="1" smtClean="0"/>
                        <a:t>загружении</a:t>
                      </a:r>
                      <a:r>
                        <a:rPr lang="ru-RU" dirty="0" smtClean="0"/>
                        <a:t>, кН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Усилие при 2 </a:t>
                      </a:r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загружении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кН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Расчетное</a:t>
                      </a:r>
                      <a:r>
                        <a:rPr lang="ru-RU" baseline="0" dirty="0" smtClean="0"/>
                        <a:t> усилие сжатия, кН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Расчетное</a:t>
                      </a:r>
                      <a:r>
                        <a:rPr lang="ru-RU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усилие растяжения, кН</a:t>
                      </a:r>
                      <a:endParaRPr lang="ru-RU" dirty="0" smtClean="0">
                        <a:effectLst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  <a:tr h="545482">
                <a:tc>
                  <a:txBody>
                    <a:bodyPr/>
                    <a:lstStyle/>
                    <a:p>
                      <a:r>
                        <a:rPr lang="ru-RU" dirty="0" smtClean="0"/>
                        <a:t>Верхний пояс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548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45482">
                <a:tc>
                  <a:txBody>
                    <a:bodyPr/>
                    <a:lstStyle/>
                    <a:p>
                      <a:r>
                        <a:rPr lang="ru-RU" dirty="0" smtClean="0"/>
                        <a:t>Нижний пояс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5482">
                <a:tc>
                  <a:txBody>
                    <a:bodyPr/>
                    <a:lstStyle/>
                    <a:p>
                      <a:r>
                        <a:rPr lang="ru-RU" dirty="0" smtClean="0"/>
                        <a:t>Стойки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5482">
                <a:tc>
                  <a:txBody>
                    <a:bodyPr/>
                    <a:lstStyle/>
                    <a:p>
                      <a:r>
                        <a:rPr lang="ru-RU" dirty="0" smtClean="0"/>
                        <a:t>Раскосы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932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01712"/>
          </a:xfrm>
        </p:spPr>
        <p:txBody>
          <a:bodyPr/>
          <a:lstStyle/>
          <a:p>
            <a:r>
              <a:rPr lang="ru-RU" sz="2800" b="1" dirty="0"/>
              <a:t>Расчет </a:t>
            </a:r>
            <a:r>
              <a:rPr lang="ru-RU" sz="2800" b="1" dirty="0" smtClean="0"/>
              <a:t> сжатых элементов </a:t>
            </a:r>
            <a:r>
              <a:rPr lang="ru-RU" sz="2800" b="1" dirty="0"/>
              <a:t>стропильной фермы</a:t>
            </a:r>
            <a:endParaRPr lang="ru-RU" sz="28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103312" y="1154430"/>
                <a:ext cx="8946541" cy="509396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/>
                  <a:t>Расчет сжатых элементов выполняем на устойчивость.</a:t>
                </a:r>
              </a:p>
              <a:p>
                <a:r>
                  <a:rPr lang="ru-RU" dirty="0" smtClean="0"/>
                  <a:t>Задаемся гибкостью </a:t>
                </a:r>
                <a:r>
                  <a:rPr lang="el-GR" dirty="0" smtClean="0"/>
                  <a:t>λ</a:t>
                </a:r>
                <a:r>
                  <a:rPr lang="ru-RU" dirty="0" smtClean="0"/>
                  <a:t>=60-80, определяем приведенную гибкость по формуле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  <m:rad>
                          <m:radPr>
                            <m:degHide m:val="on"/>
                            <m:ctrlPr>
                              <a:rPr lang="ru-RU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ru-RU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ru-RU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𝐸</m:t>
                                </m:r>
                              </m:den>
                            </m:f>
                          </m:e>
                        </m:rad>
                      </m:e>
                    </m:acc>
                    <m:r>
                      <a:rPr lang="ru-RU" b="0" i="0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ru-RU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dirty="0" smtClean="0"/>
              </a:p>
              <a:p>
                <a14:m>
                  <m:oMath xmlns:m="http://schemas.openxmlformats.org/officeDocument/2006/math">
                    <m:r>
                      <a:rPr lang="ru-RU">
                        <a:latin typeface="Cambria Math" panose="02040503050406030204" pitchFamily="18" charset="0"/>
                      </a:rPr>
                      <m:t>по таблице </m:t>
                    </m:r>
                  </m:oMath>
                </a14:m>
                <a:r>
                  <a:rPr lang="ru-RU" dirty="0" smtClean="0"/>
                  <a:t>Приложения 8 учебника для типа сечения или по таблице Д.1 СП 16.13330.2017 для кривой устойчивости с определяем коэффициент продольного изгиба;</a:t>
                </a:r>
              </a:p>
              <a:p>
                <a:r>
                  <a:rPr lang="ru-RU" dirty="0" smtClean="0"/>
                  <a:t>Находим требуемую площадь поперечного сечения стержня по формуле: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А</m:t>
                          </m:r>
                        </m:e>
                        <m:sub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тр</m:t>
                          </m:r>
                        </m:sub>
                      </m:sSub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ru-R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den>
                      </m:f>
                      <m:r>
                        <a:rPr lang="ru-RU" b="0" i="0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ru-RU" dirty="0" smtClean="0"/>
              </a:p>
              <a:p>
                <a:r>
                  <a:rPr lang="ru-RU" dirty="0" smtClean="0"/>
                  <a:t>Проверяем подобранное сечение на устойчивость.</a:t>
                </a:r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3312" y="1154430"/>
                <a:ext cx="8946541" cy="5093969"/>
              </a:xfrm>
              <a:blipFill rotWithShape="0">
                <a:blip r:embed="rId2"/>
                <a:stretch>
                  <a:fillRect l="-749" t="-598" r="-2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50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dirty="0"/>
              <a:t>Расчет </a:t>
            </a:r>
            <a:r>
              <a:rPr lang="ru-RU" sz="2800" b="1" dirty="0" smtClean="0"/>
              <a:t>растянутых элементов </a:t>
            </a:r>
            <a:r>
              <a:rPr lang="ru-RU" sz="2800" b="1" dirty="0"/>
              <a:t>стропильной фермы</a:t>
            </a:r>
            <a:endParaRPr lang="ru-RU" sz="28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ru-RU" dirty="0"/>
                  <a:t>Расчет </a:t>
                </a:r>
                <a:r>
                  <a:rPr lang="ru-RU" dirty="0" smtClean="0"/>
                  <a:t>растянутых </a:t>
                </a:r>
                <a:r>
                  <a:rPr lang="ru-RU" dirty="0"/>
                  <a:t>элементов выполняем на </a:t>
                </a:r>
                <a:r>
                  <a:rPr lang="ru-RU" dirty="0" smtClean="0"/>
                  <a:t>прочность.</a:t>
                </a:r>
              </a:p>
              <a:p>
                <a:r>
                  <a:rPr lang="ru-RU" dirty="0"/>
                  <a:t>Находим требуемую площадь поперечного сечения стержня по формуле: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А</m:t>
                          </m:r>
                        </m:e>
                        <m:sub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тр</m:t>
                          </m:r>
                        </m:sub>
                      </m:sSub>
                      <m:r>
                        <a:rPr lang="ru-RU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den>
                      </m:f>
                      <m:r>
                        <a:rPr lang="ru-RU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ru-RU" dirty="0" smtClean="0"/>
              </a:p>
              <a:p>
                <a:r>
                  <a:rPr lang="ru-RU" dirty="0"/>
                  <a:t>Проверяем подобранное сечение на </a:t>
                </a:r>
                <a:r>
                  <a:rPr lang="ru-RU" dirty="0" smtClean="0"/>
                  <a:t>прочность и устойчивость.</a:t>
                </a:r>
              </a:p>
              <a:p>
                <a:r>
                  <a:rPr lang="ru-RU" dirty="0" smtClean="0"/>
                  <a:t>Результаты расчетов заносим в таблицу.</a:t>
                </a:r>
                <a:endParaRPr lang="ru-RU" dirty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341" t="-872" r="-2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74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843</TotalTime>
  <Words>550</Words>
  <Application>Microsoft Office PowerPoint</Application>
  <PresentationFormat>Широкоэкранный</PresentationFormat>
  <Paragraphs>97</Paragraphs>
  <Slides>12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Calibri</vt:lpstr>
      <vt:lpstr>Cambria Math</vt:lpstr>
      <vt:lpstr>Century Gothic</vt:lpstr>
      <vt:lpstr>Times New Roman</vt:lpstr>
      <vt:lpstr>Wingdings 3</vt:lpstr>
      <vt:lpstr>Ион</vt:lpstr>
      <vt:lpstr>Microsoft Equation 3.0</vt:lpstr>
      <vt:lpstr>Изображение Paintbrush</vt:lpstr>
      <vt:lpstr>Несущие конструкции покрытий производственного здания. </vt:lpstr>
      <vt:lpstr>Определение исходных данных для расчета фермы</vt:lpstr>
      <vt:lpstr>Составление расчетной схемы фермы</vt:lpstr>
      <vt:lpstr>Определение расчетных усилий в стержнях фермы</vt:lpstr>
      <vt:lpstr>Определение расчетных усилий в стержнях фермы</vt:lpstr>
      <vt:lpstr>Определение расчетных усилий в стержнях фермы</vt:lpstr>
      <vt:lpstr>Определение расчетных усилий в стержнях фермы</vt:lpstr>
      <vt:lpstr>Расчет  сжатых элементов стропильной фермы</vt:lpstr>
      <vt:lpstr>Расчет растянутых элементов стропильной фермы</vt:lpstr>
      <vt:lpstr>Определение расчетной длины стержней фермы</vt:lpstr>
      <vt:lpstr>Определение расчетной длины стержней фермы</vt:lpstr>
      <vt:lpstr>Предельные гибкости элементов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Связи.  Учет пространственной работы каркаса.</dc:title>
  <dc:creator>Марина Чечель</dc:creator>
  <cp:lastModifiedBy>Марина Чечель</cp:lastModifiedBy>
  <cp:revision>78</cp:revision>
  <dcterms:created xsi:type="dcterms:W3CDTF">2019-04-28T23:14:33Z</dcterms:created>
  <dcterms:modified xsi:type="dcterms:W3CDTF">2020-11-17T04:22:17Z</dcterms:modified>
</cp:coreProperties>
</file>