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0" r:id="rId3"/>
    <p:sldId id="261" r:id="rId4"/>
    <p:sldId id="262" r:id="rId5"/>
    <p:sldId id="263" r:id="rId6"/>
    <p:sldId id="265" r:id="rId7"/>
    <p:sldId id="268" r:id="rId8"/>
    <p:sldId id="266" r:id="rId9"/>
    <p:sldId id="264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26" autoAdjust="0"/>
    <p:restoredTop sz="93904" autoAdjust="0"/>
  </p:normalViewPr>
  <p:slideViewPr>
    <p:cSldViewPr snapToGrid="0">
      <p:cViewPr varScale="1">
        <p:scale>
          <a:sx n="83" d="100"/>
          <a:sy n="83" d="100"/>
        </p:scale>
        <p:origin x="3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BDA6A-967A-4D01-87BC-397A75C28DE9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DFCA8-9267-40DE-BF63-4E3C160DC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162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64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30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07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4455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196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800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660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821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810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68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19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38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6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861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10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65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69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92DB99C-B92C-4CB0-B3CB-C9C994404610}" type="datetimeFigureOut">
              <a:rPr lang="ru-RU" smtClean="0"/>
              <a:t>22.10.2019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5120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447801"/>
            <a:ext cx="8825658" cy="2072640"/>
          </a:xfrm>
        </p:spPr>
        <p:txBody>
          <a:bodyPr/>
          <a:lstStyle/>
          <a:p>
            <a:pPr algn="ctr"/>
            <a:r>
              <a:rPr lang="ru-RU" sz="4800" dirty="0"/>
              <a:t>Колонны одноэтажных производственных зданий</a:t>
            </a:r>
            <a:r>
              <a:rPr lang="ru-RU" sz="4800" dirty="0" smtClean="0"/>
              <a:t>. 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3912243"/>
            <a:ext cx="8825658" cy="1726557"/>
          </a:xfrm>
        </p:spPr>
        <p:txBody>
          <a:bodyPr>
            <a:normAutofit/>
          </a:bodyPr>
          <a:lstStyle/>
          <a:p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242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89004"/>
          </a:xfrm>
        </p:spPr>
        <p:txBody>
          <a:bodyPr/>
          <a:lstStyle/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Центрально-сжатые стальные колонны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377387"/>
            <a:ext cx="5251189" cy="487101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/>
              <a:t>Сплошные колонны применяют при центральном сжатии или при малых эксцентриситетах продольной силы. Чаще используют колонны сквозного сечения, требующие меньшего расхода металла, хотя они и более трудоемки в изготовлении.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545" y="1241719"/>
            <a:ext cx="3466575" cy="48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26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04750"/>
          </a:xfrm>
        </p:spPr>
        <p:txBody>
          <a:bodyPr/>
          <a:lstStyle/>
          <a:p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Внецентренно-сжатые </a:t>
            </a:r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стальные колонны.</a:t>
            </a:r>
            <a: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/>
            </a:r>
            <a:br>
              <a:rPr lang="ru-RU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57468"/>
            <a:ext cx="6049841" cy="5090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В зданиях без мостовых кранов, а также </a:t>
            </a:r>
            <a:r>
              <a:rPr lang="ru-RU" sz="2800" dirty="0" smtClean="0"/>
              <a:t>в зданиях </a:t>
            </a:r>
            <a:r>
              <a:rPr lang="ru-RU" sz="2800" dirty="0"/>
              <a:t>с мостовыми кранами грузоподъемностью до 20 т высотой до 8,4 м применяют стальные унифицированные колонны постоянного сечения из сварных двутавров с высотой стенки 400 и 630 мм</a:t>
            </a:r>
            <a:r>
              <a:rPr lang="ru-RU" sz="2800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5924" y="1215493"/>
            <a:ext cx="3212685" cy="497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637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35302"/>
          </a:xfrm>
        </p:spPr>
        <p:txBody>
          <a:bodyPr/>
          <a:lstStyle/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Внецентренно-сжатые стальные колонны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088020"/>
            <a:ext cx="8946541" cy="51603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/>
              <a:t>В зданиях высотой 10.8 – 18.0 м, оборудованных кранами грузоподъемностью до 500 кН используют унифицированные </a:t>
            </a:r>
            <a:r>
              <a:rPr lang="ru-RU" sz="2800" dirty="0" err="1"/>
              <a:t>двухветвевые</a:t>
            </a:r>
            <a:r>
              <a:rPr lang="ru-RU" sz="2800" dirty="0"/>
              <a:t> колонны ступенчатого  очертания, состоящие из двух частей: подкрановой (решетчатой) и надкрановой (из сварного двутавра).</a:t>
            </a:r>
          </a:p>
          <a:p>
            <a:pPr marL="0" indent="0">
              <a:buNone/>
            </a:pPr>
            <a:r>
              <a:rPr lang="ru-RU" sz="2800" dirty="0"/>
              <a:t>Для зданий, имеющих высоту более 18 м и  оборудованных кранами грузоподъемностью 750 кН и более, стальные колонны проектируют индивидуально.</a:t>
            </a:r>
          </a:p>
          <a:p>
            <a:pPr marL="0" indent="0">
              <a:buNone/>
            </a:pPr>
            <a:r>
              <a:rPr lang="ru-RU" sz="2800" dirty="0"/>
              <a:t>Колонны переменного сечения более экономичны, чем колонны постоянного сечения.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33344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12153"/>
          </a:xfrm>
        </p:spPr>
        <p:txBody>
          <a:bodyPr/>
          <a:lstStyle/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Внецентренно-сжатые стальные колонны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307940"/>
            <a:ext cx="8946541" cy="4940460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/>
              <a:t>Двухветвевые</a:t>
            </a:r>
            <a:r>
              <a:rPr lang="ru-RU" dirty="0" smtClean="0"/>
              <a:t> </a:t>
            </a:r>
            <a:r>
              <a:rPr lang="ru-RU" dirty="0"/>
              <a:t>колонны по типам сечения ветвей проектируют в трех вариантах:</a:t>
            </a:r>
          </a:p>
          <a:p>
            <a:r>
              <a:rPr lang="ru-RU" dirty="0"/>
              <a:t>1. При ширине сечения до 400 мм – наружная и подкрановая ветви из прокатных швеллера и двутавра, соответственно;</a:t>
            </a:r>
          </a:p>
          <a:p>
            <a:r>
              <a:rPr lang="ru-RU" dirty="0"/>
              <a:t>2. При ширине сечения 400 – 600 мм – наружная ветвь из гнутого швеллера, подкрановая – из прокатного двутавра</a:t>
            </a:r>
            <a:r>
              <a:rPr lang="ru-RU" dirty="0" smtClean="0"/>
              <a:t>;</a:t>
            </a:r>
          </a:p>
          <a:p>
            <a:r>
              <a:rPr lang="ru-RU" dirty="0"/>
              <a:t>   3. При ширине сечения более 600 мм – наружная ветвь из  </a:t>
            </a:r>
            <a:r>
              <a:rPr lang="ru-RU" dirty="0" smtClean="0"/>
              <a:t>гнутого </a:t>
            </a:r>
            <a:r>
              <a:rPr lang="ru-RU" dirty="0"/>
              <a:t>швеллера, подкрановая -  из сварного двутавра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6918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7386719" cy="693176"/>
          </a:xfrm>
        </p:spPr>
        <p:txBody>
          <a:bodyPr/>
          <a:lstStyle/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Внецентренно-сжатые стальные колонны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620456"/>
            <a:ext cx="6582278" cy="46279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 колоннах</a:t>
            </a:r>
            <a:r>
              <a:rPr lang="ru-RU" dirty="0"/>
              <a:t>  </a:t>
            </a:r>
            <a:r>
              <a:rPr lang="ru-RU" dirty="0"/>
              <a:t>переменного сечения </a:t>
            </a:r>
            <a:r>
              <a:rPr lang="ru-RU" dirty="0" err="1" smtClean="0"/>
              <a:t>надкрановая</a:t>
            </a:r>
            <a:r>
              <a:rPr lang="ru-RU" dirty="0" smtClean="0"/>
              <a:t> </a:t>
            </a:r>
            <a:r>
              <a:rPr lang="ru-RU" dirty="0"/>
              <a:t>часть имеет сплошное сечение (в виде одного профиля),  а подкрановая – сквозное (в виде двух профилей, соединенных решеткой). </a:t>
            </a: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Надкрановая</a:t>
            </a:r>
            <a:r>
              <a:rPr lang="ru-RU" dirty="0" smtClean="0"/>
              <a:t> </a:t>
            </a:r>
            <a:r>
              <a:rPr lang="ru-RU" dirty="0"/>
              <a:t>часть колонны проектируется из сварного двутавра с высотой стенки 400 мм в крайних и 710 мм – в средних </a:t>
            </a:r>
            <a:r>
              <a:rPr lang="ru-RU" dirty="0" smtClean="0"/>
              <a:t>колоннах.</a:t>
            </a:r>
          </a:p>
          <a:p>
            <a:pPr marL="0" indent="0">
              <a:buNone/>
            </a:pPr>
            <a:r>
              <a:rPr lang="ru-RU" dirty="0" smtClean="0"/>
              <a:t>Подкрановая часть колонны крайнего ряда состоит из наружной ветви </a:t>
            </a:r>
            <a:r>
              <a:rPr lang="ru-RU" dirty="0"/>
              <a:t>из сварного швеллера, </a:t>
            </a:r>
            <a:r>
              <a:rPr lang="ru-RU" dirty="0" smtClean="0"/>
              <a:t>подкрановой ветви </a:t>
            </a:r>
            <a:r>
              <a:rPr lang="ru-RU" dirty="0"/>
              <a:t>– из прокатного </a:t>
            </a:r>
            <a:r>
              <a:rPr lang="ru-RU" dirty="0" smtClean="0"/>
              <a:t>двутавра.</a:t>
            </a:r>
          </a:p>
          <a:p>
            <a:pPr marL="0" indent="0">
              <a:buNone/>
            </a:pPr>
            <a:r>
              <a:rPr lang="ru-RU" dirty="0"/>
              <a:t>Подкрановая часть колонны </a:t>
            </a:r>
            <a:r>
              <a:rPr lang="ru-RU" dirty="0" smtClean="0"/>
              <a:t>среднего ряда - </a:t>
            </a:r>
            <a:r>
              <a:rPr lang="ru-RU" dirty="0"/>
              <a:t>из </a:t>
            </a:r>
            <a:r>
              <a:rPr lang="ru-RU" dirty="0" smtClean="0"/>
              <a:t>прокатных двутавров.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6341" y="301378"/>
            <a:ext cx="2861450" cy="5947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631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35302"/>
          </a:xfrm>
        </p:spPr>
        <p:txBody>
          <a:bodyPr/>
          <a:lstStyle/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Внецентренно-сжатые стальные колонны.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319514"/>
            <a:ext cx="4799777" cy="4928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Решетчатая часть колонны завершается одноплоскостной траверсой, соединяющей ее ветви с надкрановой частью, которая выполняется из сварного двутавра.</a:t>
            </a: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2089" y="1569984"/>
            <a:ext cx="5462456" cy="344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374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727900"/>
          </a:xfrm>
        </p:spPr>
        <p:txBody>
          <a:bodyPr/>
          <a:lstStyle/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Внецентренно-сжатые стальные колонны.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006998"/>
            <a:ext cx="9938936" cy="311358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800" dirty="0"/>
              <a:t>Для соединения ветвей сквозных колонн применяют решетки различного очертания: треугольные, раскосные, крестовые и </a:t>
            </a:r>
            <a:r>
              <a:rPr lang="ru-RU" sz="2800" dirty="0" err="1"/>
              <a:t>полукрестовые</a:t>
            </a:r>
            <a:r>
              <a:rPr lang="ru-RU" sz="2800" dirty="0"/>
              <a:t>. Решетку устраивают двухплоскостной, из прокатных уголков. Для восприятия действующих в горизонтальной плоскости моментов решетка усиливается диафрагмами, расположенными через четыре раскоса по высоте.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1154" y="4120587"/>
            <a:ext cx="6354501" cy="224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683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46877"/>
          </a:xfrm>
        </p:spPr>
        <p:txBody>
          <a:bodyPr/>
          <a:lstStyle/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Внецентренно-сжатые стальные колонны.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3" y="1099596"/>
            <a:ext cx="7242034" cy="5148804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В зданиях с кранами тяжелого режима работы и при их двухъярусном расположении, а также при пролетах, со стороны которых предусматривают расширение цеха целесообразно применять </a:t>
            </a:r>
            <a:r>
              <a:rPr lang="ru-RU" sz="2800" b="1" dirty="0"/>
              <a:t>раздельные колонны</a:t>
            </a:r>
            <a:r>
              <a:rPr lang="ru-RU" sz="2800" dirty="0"/>
              <a:t>, позволяющие усиливать подкрановую ветвь (например, при увеличении грузоподъемности крана), не нарушая конструкции покрытия.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181" y="985532"/>
            <a:ext cx="1619735" cy="5782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147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67422"/>
          </a:xfrm>
        </p:spPr>
        <p:txBody>
          <a:bodyPr/>
          <a:lstStyle/>
          <a:p>
            <a:pPr algn="ctr"/>
            <a:r>
              <a:rPr lang="ru-RU" sz="3200" b="1" dirty="0"/>
              <a:t>Колонны одноэтажных производственных </a:t>
            </a:r>
            <a:r>
              <a:rPr lang="ru-RU" sz="3200" b="1" dirty="0" smtClean="0"/>
              <a:t>зданий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956122"/>
            <a:ext cx="10610268" cy="4292277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dirty="0"/>
              <a:t>Стальные колонны являются несущими элементами металлического каркаса здания, воспринимающие основные нагрузки на здание или сооружение. </a:t>
            </a:r>
            <a:endParaRPr lang="ru-RU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/>
              <a:t>Стальная </a:t>
            </a:r>
            <a:r>
              <a:rPr lang="ru-RU" sz="2800" dirty="0"/>
              <a:t>колонна состоит из базы, оголовка и стержня </a:t>
            </a:r>
            <a:r>
              <a:rPr lang="ru-RU" sz="2800" dirty="0" smtClean="0"/>
              <a:t>колонны</a:t>
            </a:r>
            <a:r>
              <a:rPr lang="ru-RU" sz="2800" dirty="0" smtClean="0"/>
              <a:t>:</a:t>
            </a:r>
          </a:p>
          <a:p>
            <a:pPr>
              <a:spcBef>
                <a:spcPts val="0"/>
              </a:spcBef>
            </a:pPr>
            <a:r>
              <a:rPr lang="ru-RU" sz="2800" dirty="0"/>
              <a:t>— база (место крепления колонны к фундаменту);</a:t>
            </a:r>
          </a:p>
          <a:p>
            <a:pPr>
              <a:spcBef>
                <a:spcPts val="0"/>
              </a:spcBef>
            </a:pPr>
            <a:r>
              <a:rPr lang="ru-RU" sz="2800" dirty="0"/>
              <a:t>— стержень (средняя часть колонны);</a:t>
            </a:r>
          </a:p>
          <a:p>
            <a:pPr>
              <a:spcBef>
                <a:spcPts val="0"/>
              </a:spcBef>
            </a:pPr>
            <a:r>
              <a:rPr lang="ru-RU" sz="2800" dirty="0"/>
              <a:t>— консоль (участок крепления подкрановой балки);</a:t>
            </a:r>
          </a:p>
          <a:p>
            <a:pPr>
              <a:spcBef>
                <a:spcPts val="0"/>
              </a:spcBef>
            </a:pPr>
            <a:r>
              <a:rPr lang="ru-RU" sz="2800" dirty="0"/>
              <a:t>— решетка.</a:t>
            </a:r>
          </a:p>
          <a:p>
            <a:pPr>
              <a:spcBef>
                <a:spcPts val="0"/>
              </a:spcBef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.</a:t>
            </a:r>
            <a:endParaRPr lang="ru-RU" dirty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>
              <a:spcBef>
                <a:spcPts val="0"/>
              </a:spcBef>
            </a:pPr>
            <a:endParaRPr lang="ru-RU" b="1" dirty="0"/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207089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 smtClean="0"/>
              <a:t>Классификация</a:t>
            </a:r>
            <a:r>
              <a:rPr lang="ru-RU" sz="3200" dirty="0" smtClean="0"/>
              <a:t> </a:t>
            </a:r>
            <a:r>
              <a:rPr lang="ru-RU" sz="3200" b="1" dirty="0" smtClean="0"/>
              <a:t>колонн </a:t>
            </a:r>
            <a:r>
              <a:rPr lang="ru-RU" sz="3200" b="1" dirty="0"/>
              <a:t>одноэтажных производственных зданий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493134"/>
            <a:ext cx="8946541" cy="4755265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b="1" dirty="0"/>
              <a:t>По характеру работы колонн </a:t>
            </a:r>
            <a:r>
              <a:rPr lang="ru-RU" sz="2800" dirty="0"/>
              <a:t>различают:</a:t>
            </a:r>
          </a:p>
          <a:p>
            <a:pPr>
              <a:spcBef>
                <a:spcPts val="0"/>
              </a:spcBef>
            </a:pPr>
            <a:r>
              <a:rPr lang="ru-RU" sz="2800" dirty="0"/>
              <a:t>центрально — сжатые колонны;</a:t>
            </a:r>
          </a:p>
          <a:p>
            <a:pPr>
              <a:spcBef>
                <a:spcPts val="0"/>
              </a:spcBef>
            </a:pPr>
            <a:r>
              <a:rPr lang="ru-RU" sz="2800" dirty="0"/>
              <a:t>внецентренно — </a:t>
            </a:r>
            <a:r>
              <a:rPr lang="ru-RU" sz="2800" dirty="0" smtClean="0"/>
              <a:t>сжатые колонны.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/>
              <a:t>По </a:t>
            </a:r>
            <a:r>
              <a:rPr lang="ru-RU" sz="2800" b="1" dirty="0" smtClean="0"/>
              <a:t>характеру </a:t>
            </a:r>
            <a:r>
              <a:rPr lang="ru-RU" sz="2800" b="1" dirty="0"/>
              <a:t>сечения </a:t>
            </a:r>
            <a:r>
              <a:rPr lang="ru-RU" sz="2800" b="1" dirty="0" smtClean="0"/>
              <a:t>по высоте </a:t>
            </a:r>
            <a:r>
              <a:rPr lang="ru-RU" sz="2800" dirty="0" smtClean="0"/>
              <a:t>колонны </a:t>
            </a:r>
            <a:r>
              <a:rPr lang="ru-RU" sz="2800" dirty="0"/>
              <a:t>делят </a:t>
            </a:r>
            <a:r>
              <a:rPr lang="ru-RU" sz="2800" dirty="0" smtClean="0"/>
              <a:t>на: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постоянного по высоте сечения ;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переменного по высоте сечения.</a:t>
            </a:r>
            <a:endParaRPr lang="ru-RU" sz="28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 smtClean="0"/>
              <a:t>По типу сечения </a:t>
            </a:r>
            <a:r>
              <a:rPr lang="ru-RU" sz="2800" dirty="0"/>
              <a:t>колонны делят </a:t>
            </a:r>
            <a:r>
              <a:rPr lang="ru-RU" sz="2800" dirty="0" smtClean="0"/>
              <a:t>на: 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сплошного</a:t>
            </a:r>
            <a:r>
              <a:rPr lang="ru-RU" sz="2800" dirty="0"/>
              <a:t>,  </a:t>
            </a:r>
            <a:endParaRPr lang="ru-RU" sz="2800" dirty="0" smtClean="0"/>
          </a:p>
          <a:p>
            <a:pPr>
              <a:spcBef>
                <a:spcPts val="0"/>
              </a:spcBef>
            </a:pPr>
            <a:r>
              <a:rPr lang="ru-RU" sz="2800" dirty="0" smtClean="0"/>
              <a:t>сквозного </a:t>
            </a:r>
            <a:r>
              <a:rPr lang="ru-RU" sz="2800" dirty="0"/>
              <a:t>и </a:t>
            </a:r>
            <a:endParaRPr lang="ru-RU" sz="2800" dirty="0" smtClean="0"/>
          </a:p>
          <a:p>
            <a:pPr>
              <a:spcBef>
                <a:spcPts val="0"/>
              </a:spcBef>
            </a:pPr>
            <a:r>
              <a:rPr lang="ru-RU" sz="2800" dirty="0" smtClean="0"/>
              <a:t>смешанного </a:t>
            </a:r>
            <a:r>
              <a:rPr lang="ru-RU" sz="2800" dirty="0"/>
              <a:t>типов сечений. </a:t>
            </a:r>
            <a:endParaRPr lang="ru-RU" sz="2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78575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23728"/>
          </a:xfrm>
        </p:spPr>
        <p:txBody>
          <a:bodyPr/>
          <a:lstStyle/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Центрально-сжатые стальные колонны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076446"/>
            <a:ext cx="8946541" cy="51719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По характеру сечения по высоте </a:t>
            </a:r>
            <a:r>
              <a:rPr lang="ru-RU" sz="2800" dirty="0" smtClean="0"/>
              <a:t>центрально-сжатые колонны чаще всего имеют постоянное по </a:t>
            </a:r>
            <a:r>
              <a:rPr lang="ru-RU" sz="2800" dirty="0"/>
              <a:t>высоте </a:t>
            </a:r>
            <a:r>
              <a:rPr lang="ru-RU" sz="2800" dirty="0" smtClean="0"/>
              <a:t>сечение.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800" b="1" dirty="0"/>
              <a:t>По типу сечения </a:t>
            </a:r>
            <a:r>
              <a:rPr lang="ru-RU" sz="2800" dirty="0"/>
              <a:t>центрально-сжатые </a:t>
            </a:r>
            <a:r>
              <a:rPr lang="ru-RU" sz="2800" dirty="0" smtClean="0"/>
              <a:t>колонны </a:t>
            </a:r>
            <a:r>
              <a:rPr lang="ru-RU" sz="2800" dirty="0"/>
              <a:t>делят на: 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колонны сплошного сечения;</a:t>
            </a:r>
            <a:r>
              <a:rPr lang="ru-RU" sz="2800" dirty="0"/>
              <a:t>  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колонны сквозного  сечения.</a:t>
            </a:r>
            <a:r>
              <a:rPr lang="ru-RU" sz="2800" dirty="0"/>
              <a:t>  </a:t>
            </a:r>
            <a:endParaRPr lang="ru-RU" sz="2800" dirty="0" smtClean="0"/>
          </a:p>
          <a:p>
            <a:pPr marL="0" indent="0">
              <a:spcBef>
                <a:spcPts val="0"/>
              </a:spcBef>
              <a:buNone/>
            </a:pPr>
            <a:endParaRPr lang="ru-RU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2800" dirty="0" smtClean="0"/>
              <a:t>Сечение </a:t>
            </a:r>
            <a:r>
              <a:rPr lang="ru-RU" sz="2800" dirty="0"/>
              <a:t>центрально-сжатой колонны может быть </a:t>
            </a:r>
            <a:r>
              <a:rPr lang="ru-RU" sz="2800" b="1" dirty="0"/>
              <a:t>открытым </a:t>
            </a:r>
            <a:r>
              <a:rPr lang="ru-RU" sz="2800" dirty="0"/>
              <a:t>и </a:t>
            </a:r>
            <a:r>
              <a:rPr lang="ru-RU" sz="2800" b="1" dirty="0"/>
              <a:t>замкнутым.</a:t>
            </a:r>
          </a:p>
          <a:p>
            <a:pPr marL="0" indent="0">
              <a:spcBef>
                <a:spcPts val="0"/>
              </a:spcBef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0526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3176"/>
          </a:xfrm>
        </p:spPr>
        <p:txBody>
          <a:bodyPr/>
          <a:lstStyle/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Центрально-сжатые стальные колонны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45895"/>
            <a:ext cx="10112556" cy="255800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b="1" dirty="0"/>
              <a:t>Сечение</a:t>
            </a:r>
            <a:r>
              <a:rPr lang="ru-RU" sz="2800" dirty="0"/>
              <a:t> стальных </a:t>
            </a:r>
            <a:r>
              <a:rPr lang="ru-RU" sz="2800" b="1" dirty="0"/>
              <a:t>колонн</a:t>
            </a:r>
            <a:r>
              <a:rPr lang="ru-RU" sz="2800" dirty="0"/>
              <a:t> может быть в виде </a:t>
            </a:r>
            <a:r>
              <a:rPr lang="ru-RU" sz="2800" b="1" dirty="0"/>
              <a:t>одного профиля</a:t>
            </a:r>
            <a:r>
              <a:rPr lang="ru-RU" sz="2800" dirty="0"/>
              <a:t> </a:t>
            </a:r>
            <a:r>
              <a:rPr lang="ru-RU" sz="2800" dirty="0" smtClean="0"/>
              <a:t>и в </a:t>
            </a:r>
            <a:r>
              <a:rPr lang="ru-RU" sz="2800" dirty="0"/>
              <a:t>виде </a:t>
            </a:r>
            <a:r>
              <a:rPr lang="ru-RU" sz="2800" dirty="0" smtClean="0"/>
              <a:t>профилей</a:t>
            </a:r>
            <a:r>
              <a:rPr lang="ru-RU" sz="2800" dirty="0"/>
              <a:t>, соединённых </a:t>
            </a:r>
            <a:r>
              <a:rPr lang="ru-RU" sz="2800" dirty="0" smtClean="0"/>
              <a:t>между собой. </a:t>
            </a:r>
          </a:p>
          <a:p>
            <a:pPr marL="0" indent="0" algn="just">
              <a:buNone/>
            </a:pPr>
            <a:r>
              <a:rPr lang="ru-RU" sz="2800" b="1" dirty="0" smtClean="0"/>
              <a:t>Прокатные </a:t>
            </a:r>
            <a:r>
              <a:rPr lang="ru-RU" sz="2800" b="1" dirty="0"/>
              <a:t>стержни </a:t>
            </a:r>
            <a:r>
              <a:rPr lang="ru-RU" sz="2800" dirty="0"/>
              <a:t>центрально-сжатых стальных колонн могут выполняться из двутавров обыкновенных и с параллельными гранями полок типов Б, Ш, К и труб.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s://studfiles.net/html/2706/271/html_oA5YZZmLpk.rari/img-KnNx1j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084" y="3819645"/>
            <a:ext cx="5764192" cy="25348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6125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65854"/>
          </a:xfrm>
        </p:spPr>
        <p:txBody>
          <a:bodyPr/>
          <a:lstStyle/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Центрально-сжатые стальные колонны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34320"/>
            <a:ext cx="8946541" cy="972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/>
              <a:t>Составное</a:t>
            </a:r>
            <a:r>
              <a:rPr lang="ru-RU" sz="2800" dirty="0" smtClean="0"/>
              <a:t> выполняют из профилей</a:t>
            </a:r>
            <a:r>
              <a:rPr lang="ru-RU" sz="2800" dirty="0"/>
              <a:t>, </a:t>
            </a:r>
            <a:r>
              <a:rPr lang="ru-RU" sz="2800" dirty="0" smtClean="0"/>
              <a:t>листовой стали.</a:t>
            </a:r>
            <a:endParaRPr lang="ru-RU" sz="2800" dirty="0"/>
          </a:p>
        </p:txBody>
      </p:sp>
      <p:pic>
        <p:nvPicPr>
          <p:cNvPr id="4" name="Объект 3"/>
          <p:cNvPicPr>
            <a:picLocks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465818" y="2222340"/>
            <a:ext cx="8685128" cy="366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74929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43647"/>
          </a:xfrm>
        </p:spPr>
        <p:txBody>
          <a:bodyPr/>
          <a:lstStyle/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Центрально-сжатые стальные колонны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296366"/>
            <a:ext cx="8946541" cy="4952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Преимущества</a:t>
            </a:r>
            <a:r>
              <a:rPr lang="ru-RU" sz="2800" dirty="0"/>
              <a:t> колонн открытого сечения:</a:t>
            </a:r>
          </a:p>
          <a:p>
            <a:r>
              <a:rPr lang="ru-RU" sz="2800" dirty="0" err="1"/>
              <a:t>равноустойчивость</a:t>
            </a:r>
            <a:r>
              <a:rPr lang="ru-RU" sz="2800" dirty="0"/>
              <a:t>;</a:t>
            </a:r>
          </a:p>
          <a:p>
            <a:r>
              <a:rPr lang="ru-RU" sz="2800" dirty="0"/>
              <a:t>Компактность;</a:t>
            </a:r>
          </a:p>
          <a:p>
            <a:r>
              <a:rPr lang="ru-RU" sz="2800" dirty="0"/>
              <a:t>возможность окраски поверхностей.</a:t>
            </a:r>
          </a:p>
          <a:p>
            <a:pPr marL="0" indent="0">
              <a:buNone/>
            </a:pPr>
            <a:r>
              <a:rPr lang="ru-RU" sz="2800" b="1" dirty="0"/>
              <a:t>Недостатки:</a:t>
            </a:r>
          </a:p>
          <a:p>
            <a:r>
              <a:rPr lang="ru-RU" sz="2800" dirty="0"/>
              <a:t>Сложность облицовки любыми отделочными материалами.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912003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9"/>
            <a:ext cx="9404723" cy="739474"/>
          </a:xfrm>
        </p:spPr>
        <p:txBody>
          <a:bodyPr/>
          <a:lstStyle/>
          <a:p>
            <a:r>
              <a:rPr lang="ru-RU" sz="32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Центрально-сжатые стальные колонны.</a:t>
            </a:r>
            <a:br>
              <a:rPr lang="ru-RU" sz="32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92194"/>
            <a:ext cx="10633417" cy="31251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dirty="0"/>
              <a:t>Виды замкнутых сечений составных стержней колонн</a:t>
            </a:r>
            <a:r>
              <a:rPr lang="ru-RU" sz="2800" dirty="0" smtClean="0"/>
              <a:t>. </a:t>
            </a:r>
          </a:p>
          <a:p>
            <a:pPr marL="0" indent="0" algn="just">
              <a:buNone/>
            </a:pPr>
            <a:r>
              <a:rPr lang="ru-RU" sz="2800" dirty="0"/>
              <a:t>К </a:t>
            </a:r>
            <a:r>
              <a:rPr lang="ru-RU" sz="2800" b="1" dirty="0"/>
              <a:t>преимуществам</a:t>
            </a:r>
            <a:r>
              <a:rPr lang="ru-RU" sz="2800" dirty="0"/>
              <a:t> колонн замкнутого сечения относят </a:t>
            </a:r>
            <a:r>
              <a:rPr lang="ru-RU" sz="2800" dirty="0" err="1"/>
              <a:t>равноустойчивость</a:t>
            </a:r>
            <a:r>
              <a:rPr lang="ru-RU" sz="2800" dirty="0"/>
              <a:t> и компактность, а также пригодность к облицовке любыми отделочными материалами.</a:t>
            </a:r>
          </a:p>
          <a:p>
            <a:pPr marL="0" indent="0" algn="just">
              <a:buNone/>
            </a:pPr>
            <a:r>
              <a:rPr lang="ru-RU" sz="2800" dirty="0"/>
              <a:t>Невозможность окраски внутренних поверхностей является </a:t>
            </a:r>
            <a:r>
              <a:rPr lang="ru-RU" sz="2800" b="1" dirty="0"/>
              <a:t>недостатком</a:t>
            </a:r>
            <a:r>
              <a:rPr lang="ru-RU" sz="2800" dirty="0"/>
              <a:t> колонн такого типа и создает угрозу возникновения коррозии на внутренних поверхностях при проникании влаги.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://3-net.ru/sign/images/picture-034-1657.jpg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015" b="51763"/>
          <a:stretch/>
        </p:blipFill>
        <p:spPr bwMode="auto">
          <a:xfrm>
            <a:off x="2808606" y="4586987"/>
            <a:ext cx="8737331" cy="213946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6292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35302"/>
          </a:xfrm>
        </p:spPr>
        <p:txBody>
          <a:bodyPr/>
          <a:lstStyle/>
          <a:p>
            <a:r>
              <a:rPr lang="ru-RU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Центрально-сжатые стальные колонны</a:t>
            </a:r>
            <a:r>
              <a:rPr lang="ru-RU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9611" y="1400538"/>
            <a:ext cx="5517407" cy="50697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Стержни колонн сквозного сечения состоят из ветвей, соединенных решеткой. Решетка, обеспечивающая совместную работу ветвей колонны и повышающая ее устойчивость, может быть раскосной (а), из раскосов и распорок (б) и </a:t>
            </a:r>
            <a:r>
              <a:rPr lang="ru-RU" sz="2800" dirty="0" err="1"/>
              <a:t>безраскосного</a:t>
            </a:r>
            <a:r>
              <a:rPr lang="ru-RU" sz="2800" dirty="0"/>
              <a:t> типа в виде планок (в). </a:t>
            </a: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7294253" y="1623197"/>
            <a:ext cx="4048492" cy="395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65138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1508</TotalTime>
  <Words>535</Words>
  <Application>Microsoft Office PowerPoint</Application>
  <PresentationFormat>Широкоэкранный</PresentationFormat>
  <Paragraphs>73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Gothic</vt:lpstr>
      <vt:lpstr>Wingdings 3</vt:lpstr>
      <vt:lpstr>Ион</vt:lpstr>
      <vt:lpstr>Колонны одноэтажных производственных зданий. </vt:lpstr>
      <vt:lpstr>Колонны одноэтажных производственных зданий</vt:lpstr>
      <vt:lpstr>Классификация колонн одноэтажных производственных зданий</vt:lpstr>
      <vt:lpstr>Центрально-сжатые стальные колонны.</vt:lpstr>
      <vt:lpstr>Центрально-сжатые стальные колонны.</vt:lpstr>
      <vt:lpstr>Центрально-сжатые стальные колонны.</vt:lpstr>
      <vt:lpstr>Центрально-сжатые стальные колонны.</vt:lpstr>
      <vt:lpstr>Центрально-сжатые стальные колонны. </vt:lpstr>
      <vt:lpstr>Центрально-сжатые стальные колонны.</vt:lpstr>
      <vt:lpstr>Центрально-сжатые стальные колонны.</vt:lpstr>
      <vt:lpstr>Внецентренно-сжатые стальные колонны. </vt:lpstr>
      <vt:lpstr>Внецентренно-сжатые стальные колонны.</vt:lpstr>
      <vt:lpstr>Внецентренно-сжатые стальные колонны.</vt:lpstr>
      <vt:lpstr>Внецентренно-сжатые стальные колонны.</vt:lpstr>
      <vt:lpstr>Внецентренно-сжатые стальные колонны.</vt:lpstr>
      <vt:lpstr>Внецентренно-сжатые стальные колонны.</vt:lpstr>
      <vt:lpstr>Внецентренно-сжатые стальные колонны.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Связи.  Учет пространственной работы каркаса.</dc:title>
  <dc:creator>Марина Чечель</dc:creator>
  <cp:lastModifiedBy>Марина Чечель</cp:lastModifiedBy>
  <cp:revision>88</cp:revision>
  <dcterms:created xsi:type="dcterms:W3CDTF">2019-04-28T23:14:33Z</dcterms:created>
  <dcterms:modified xsi:type="dcterms:W3CDTF">2019-10-22T05:35:25Z</dcterms:modified>
</cp:coreProperties>
</file>