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60" r:id="rId3"/>
    <p:sldId id="261" r:id="rId4"/>
    <p:sldId id="262" r:id="rId5"/>
    <p:sldId id="265" r:id="rId6"/>
    <p:sldId id="264" r:id="rId7"/>
    <p:sldId id="263" r:id="rId8"/>
    <p:sldId id="266" r:id="rId9"/>
    <p:sldId id="267" r:id="rId10"/>
    <p:sldId id="257" r:id="rId11"/>
    <p:sldId id="259" r:id="rId12"/>
    <p:sldId id="268" r:id="rId13"/>
    <p:sldId id="269" r:id="rId14"/>
    <p:sldId id="275" r:id="rId15"/>
    <p:sldId id="277" r:id="rId16"/>
    <p:sldId id="276" r:id="rId17"/>
    <p:sldId id="270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26" autoAdjust="0"/>
    <p:restoredTop sz="93904" autoAdjust="0"/>
  </p:normalViewPr>
  <p:slideViewPr>
    <p:cSldViewPr snapToGrid="0">
      <p:cViewPr varScale="1">
        <p:scale>
          <a:sx n="83" d="100"/>
          <a:sy n="83" d="100"/>
        </p:scale>
        <p:origin x="3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BDA6A-967A-4D01-87BC-397A75C28DE9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DDFCA8-9267-40DE-BF63-4E3C160DC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162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649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30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607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4455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196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800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660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8211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810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687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193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382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6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861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104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651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695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92DB99C-B92C-4CB0-B3CB-C9C994404610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5120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3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447801"/>
            <a:ext cx="8825658" cy="2072640"/>
          </a:xfrm>
        </p:spPr>
        <p:txBody>
          <a:bodyPr/>
          <a:lstStyle/>
          <a:p>
            <a:pPr algn="ctr"/>
            <a:r>
              <a:rPr lang="ru-RU" sz="4800" dirty="0" smtClean="0"/>
              <a:t>Несущие к</a:t>
            </a:r>
            <a:r>
              <a:rPr lang="ru-RU" sz="4800" dirty="0" smtClean="0"/>
              <a:t>онструкции </a:t>
            </a:r>
            <a:r>
              <a:rPr lang="ru-RU" sz="4800" dirty="0"/>
              <a:t>покрытий производственного здания.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3242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9590"/>
          </a:xfrm>
        </p:spPr>
        <p:txBody>
          <a:bodyPr/>
          <a:lstStyle/>
          <a:p>
            <a:pPr algn="ctr"/>
            <a:r>
              <a:rPr lang="ru-RU" sz="3200" b="1" dirty="0" smtClean="0"/>
              <a:t>Область применения </a:t>
            </a:r>
            <a:r>
              <a:rPr lang="ru-RU" sz="3200" b="1" dirty="0"/>
              <a:t>ферм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172308"/>
            <a:ext cx="10703878" cy="50760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/>
              <a:t>Стальные фермы широко применяются во многих областях строительства; в покрытиях и перекрытиях промышленных и гражданских зданий, мостах, опорах линий электропередачи, объектах связи, телевидения и радиовещания (башни, мачты), транспортных эстакадах, гидротехнических затворах, грузоподъемных кранах и т. д.</a:t>
            </a:r>
            <a:endParaRPr lang="ru-RU" sz="2800" dirty="0"/>
          </a:p>
        </p:txBody>
      </p:sp>
      <p:pic>
        <p:nvPicPr>
          <p:cNvPr id="13314" name="Picture 2" descr="https://im0-tub-ru.yandex.net/i?id=dccb7686b9ddd34c312aad9fa02ac3af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2" y="3912243"/>
            <a:ext cx="2536584" cy="253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im0-tub-ru.yandex.net/i?id=ec173bb7dc9332498f6de538153c7137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492" y="4038271"/>
            <a:ext cx="3625206" cy="2410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086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0282"/>
          </a:xfrm>
        </p:spPr>
        <p:txBody>
          <a:bodyPr/>
          <a:lstStyle/>
          <a:p>
            <a:pPr algn="ctr"/>
            <a:r>
              <a:rPr lang="ru-RU" sz="3200" b="1" dirty="0"/>
              <a:t>Классификация ферм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783" y="1143000"/>
            <a:ext cx="5183188" cy="51053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Фермы имеют разную конструкцию в зависимости от назначения, нагрузок и классифицируются по различным признакам</a:t>
            </a:r>
            <a:r>
              <a:rPr lang="ru-RU" sz="2400" dirty="0" smtClean="0"/>
              <a:t>:</a:t>
            </a:r>
          </a:p>
          <a:p>
            <a:pPr marL="0" indent="0" algn="just">
              <a:buNone/>
            </a:pPr>
            <a:r>
              <a:rPr lang="ru-RU" sz="2400" b="1" dirty="0"/>
              <a:t>по статической схеме </a:t>
            </a:r>
            <a:r>
              <a:rPr lang="ru-RU" sz="2400" dirty="0"/>
              <a:t>- балочные (разрезные, неразрезные, консольные</a:t>
            </a:r>
            <a:r>
              <a:rPr lang="ru-RU" sz="2400" dirty="0" smtClean="0"/>
              <a:t>).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Системы ферм: </a:t>
            </a:r>
            <a:r>
              <a:rPr lang="ru-RU" i="1" dirty="0"/>
              <a:t>а - </a:t>
            </a:r>
            <a:r>
              <a:rPr lang="ru-RU" dirty="0"/>
              <a:t>балочная разрезная;</a:t>
            </a:r>
            <a:r>
              <a:rPr lang="ru-RU" i="1" dirty="0"/>
              <a:t> б - </a:t>
            </a:r>
            <a:r>
              <a:rPr lang="ru-RU" dirty="0"/>
              <a:t>неразрезная;</a:t>
            </a:r>
            <a:r>
              <a:rPr lang="ru-RU" i="1" dirty="0"/>
              <a:t> </a:t>
            </a:r>
            <a:r>
              <a:rPr lang="ru-RU" i="1" dirty="0" err="1"/>
              <a:t>в,е</a:t>
            </a:r>
            <a:r>
              <a:rPr lang="ru-RU" i="1" dirty="0"/>
              <a:t> - </a:t>
            </a:r>
            <a:r>
              <a:rPr lang="ru-RU" dirty="0"/>
              <a:t>консольная;</a:t>
            </a:r>
            <a:r>
              <a:rPr lang="ru-RU" i="1" dirty="0"/>
              <a:t> г - </a:t>
            </a:r>
            <a:r>
              <a:rPr lang="ru-RU" dirty="0"/>
              <a:t>арочная;</a:t>
            </a:r>
            <a:r>
              <a:rPr lang="ru-RU" i="1" dirty="0"/>
              <a:t> д - </a:t>
            </a:r>
            <a:r>
              <a:rPr lang="ru-RU" dirty="0"/>
              <a:t>рамная;</a:t>
            </a:r>
            <a:endParaRPr lang="ru-RU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0" y="0"/>
          <a:ext cx="9144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5" name="Equation" r:id="rId3" imgW="914400" imgH="228600" progId="Equation.3">
                  <p:embed/>
                </p:oleObj>
              </mc:Choice>
              <mc:Fallback>
                <p:oleObj name="Equation" r:id="rId3" imgW="91440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152400" y="152400"/>
          <a:ext cx="9144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6" name="Equation" r:id="rId5" imgW="914400" imgH="228600" progId="Equation.3">
                  <p:embed/>
                </p:oleObj>
              </mc:Choice>
              <mc:Fallback>
                <p:oleObj name="Equation" r:id="rId5" imgW="9144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52400"/>
                        <a:ext cx="914400" cy="228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98" name="Picture 30" descr="https://studfiles.net/html/2706/431/html_7ZbLMJEnhg.cVgI/img-_XdIpx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209" y="1623570"/>
            <a:ext cx="4486527" cy="4707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385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24572"/>
          </a:xfrm>
        </p:spPr>
        <p:txBody>
          <a:bodyPr/>
          <a:lstStyle/>
          <a:p>
            <a:pPr algn="ctr"/>
            <a:r>
              <a:rPr lang="ru-RU" sz="3200" b="1" dirty="0"/>
              <a:t>Классификация ферм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46111" y="1041722"/>
            <a:ext cx="10776030" cy="18988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/>
              <a:t>по очертанию поясов </a:t>
            </a:r>
            <a:r>
              <a:rPr lang="ru-RU" sz="2400" dirty="0"/>
              <a:t>- с параллельными поясами, трапециевидные, треугольные, полигональные, </a:t>
            </a:r>
            <a:r>
              <a:rPr lang="ru-RU" sz="2400" dirty="0" smtClean="0"/>
              <a:t>сегментные.</a:t>
            </a:r>
          </a:p>
          <a:p>
            <a:pPr marL="0" indent="0">
              <a:buNone/>
            </a:pPr>
            <a:r>
              <a:rPr lang="ru-RU" dirty="0"/>
              <a:t>Очертания поясов ферм: а - сегментное; б - полигональное; в - трапецеидальное; г - с параллельными поясами; д-и - </a:t>
            </a:r>
            <a:r>
              <a:rPr lang="ru-RU" dirty="0" smtClean="0"/>
              <a:t>треугольное</a:t>
            </a:r>
            <a:endParaRPr lang="ru-RU" dirty="0"/>
          </a:p>
        </p:txBody>
      </p:sp>
      <p:pic>
        <p:nvPicPr>
          <p:cNvPr id="14338" name="Picture 2" descr="https://studfiles.net/html/2706/431/html_7ZbLMJEnhg.cVgI/img-W33VU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351" y="2940608"/>
            <a:ext cx="5226652" cy="391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600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00578"/>
          </a:xfrm>
        </p:spPr>
        <p:txBody>
          <a:bodyPr/>
          <a:lstStyle/>
          <a:p>
            <a:pPr algn="ctr"/>
            <a:r>
              <a:rPr lang="ru-RU" sz="3200" b="1" dirty="0"/>
              <a:t>Классификация ферм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471" y="1053296"/>
            <a:ext cx="3530279" cy="54748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/>
              <a:t>по </a:t>
            </a:r>
            <a:r>
              <a:rPr lang="ru-RU" sz="2800" b="1" dirty="0" smtClean="0"/>
              <a:t>назначению </a:t>
            </a:r>
            <a:r>
              <a:rPr lang="ru-RU" sz="2800" dirty="0" smtClean="0"/>
              <a:t>– стропильные и подстропильные.</a:t>
            </a:r>
          </a:p>
          <a:p>
            <a:pPr marL="0" indent="0" algn="just">
              <a:buNone/>
            </a:pPr>
            <a:r>
              <a:rPr lang="ru-RU" sz="2800" dirty="0"/>
              <a:t>Стальные подстропильные фермы конструируют по типу стропильных ферм пролетом 12, 18 и 24 м</a:t>
            </a:r>
          </a:p>
        </p:txBody>
      </p:sp>
      <p:pic>
        <p:nvPicPr>
          <p:cNvPr id="15364" name="Picture 4" descr="https://im0-tub-ru.yandex.net/i?id=9b09c6e8e7e67247752a3492561a7655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305" y="1053296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900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27937"/>
          </a:xfrm>
        </p:spPr>
        <p:txBody>
          <a:bodyPr/>
          <a:lstStyle/>
          <a:p>
            <a:pPr algn="ctr"/>
            <a:r>
              <a:rPr lang="ru-RU" sz="3200" b="1" dirty="0"/>
              <a:t>Классификация ферм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246910"/>
            <a:ext cx="5641872" cy="14384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по способу соединения элементов в узлах</a:t>
            </a:r>
            <a:r>
              <a:rPr lang="ru-RU" sz="2800" dirty="0"/>
              <a:t> - сварные, клепанные, болтовые</a:t>
            </a:r>
            <a:endParaRPr lang="ru-RU" sz="2800" dirty="0"/>
          </a:p>
        </p:txBody>
      </p:sp>
      <p:pic>
        <p:nvPicPr>
          <p:cNvPr id="16386" name="Picture 2" descr="https://im0-tub-ru.yandex.net/i?id=eb37439470cde34b3d2c7f045048d085-l&amp;n=13&amp;w=1028&amp;h=72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492" y="65121"/>
            <a:ext cx="3951589" cy="2802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s://im0-tub-ru.yandex.net/i?id=fe93eaa547fee105471e33671d0fbdaf-l&amp;n=13&amp;w=1024&amp;h=5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98" y="3555263"/>
            <a:ext cx="4676588" cy="248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ttps://im0-tub-ru.yandex.net/i?id=7888150cdb240315bf18449a9555dc10-l&amp;n=13&amp;w=800&amp;h=6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478" y="3137714"/>
            <a:ext cx="4396736" cy="331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358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39812"/>
          </a:xfrm>
        </p:spPr>
        <p:txBody>
          <a:bodyPr/>
          <a:lstStyle/>
          <a:p>
            <a:pPr algn="ctr"/>
            <a:r>
              <a:rPr lang="ru-RU" sz="3200" b="1" dirty="0"/>
              <a:t>Классификация ферм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6153" y="1219852"/>
            <a:ext cx="4026828" cy="51558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по величине максимального усилия </a:t>
            </a:r>
            <a:r>
              <a:rPr lang="ru-RU" sz="2400" b="1" dirty="0" smtClean="0"/>
              <a:t>– </a:t>
            </a:r>
          </a:p>
          <a:p>
            <a:r>
              <a:rPr lang="ru-RU" sz="2400" dirty="0" smtClean="0"/>
              <a:t>легкие </a:t>
            </a:r>
            <a:r>
              <a:rPr lang="ru-RU" sz="2400" dirty="0"/>
              <a:t>- </a:t>
            </a:r>
            <a:r>
              <a:rPr lang="ru-RU" sz="2400" dirty="0" err="1"/>
              <a:t>одностенчатые</a:t>
            </a:r>
            <a:r>
              <a:rPr lang="ru-RU" sz="2400" dirty="0"/>
              <a:t> с сечениями из прокатных профилей (усилие N &lt; 300 кН</a:t>
            </a:r>
            <a:r>
              <a:rPr lang="ru-RU" sz="2400" dirty="0" smtClean="0"/>
              <a:t>);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тяжелые - двухступенчатые с элементами составного сечения (усилие N &gt; 300кН</a:t>
            </a:r>
            <a:r>
              <a:rPr lang="ru-RU" sz="2400" dirty="0" smtClean="0"/>
              <a:t>).</a:t>
            </a:r>
            <a:endParaRPr lang="ru-RU" sz="2400" dirty="0"/>
          </a:p>
          <a:p>
            <a:endParaRPr lang="ru-RU" dirty="0"/>
          </a:p>
        </p:txBody>
      </p:sp>
      <p:pic>
        <p:nvPicPr>
          <p:cNvPr id="17410" name="Picture 2" descr="https://im0-tub-ru.yandex.net/i?id=1e4bd736e702e25779600825d0e59a8e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414" y="1324024"/>
            <a:ext cx="6937576" cy="4616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998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27937"/>
          </a:xfrm>
        </p:spPr>
        <p:txBody>
          <a:bodyPr/>
          <a:lstStyle/>
          <a:p>
            <a:pPr algn="ctr"/>
            <a:r>
              <a:rPr lang="ru-RU" sz="3200" b="1" dirty="0"/>
              <a:t>Классификация ферм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https://im0-tub-ru.yandex.net/i?id=822fd6a24e8847ee935749900ffe8fb5-l&amp;n=13&amp;w=800&amp;h=6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501" y="995422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609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78852"/>
          </a:xfrm>
        </p:spPr>
        <p:txBody>
          <a:bodyPr/>
          <a:lstStyle/>
          <a:p>
            <a:pPr algn="ctr"/>
            <a:r>
              <a:rPr lang="ru-RU" sz="3200" b="1" dirty="0"/>
              <a:t>Классификация ферм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7241" y="1234440"/>
            <a:ext cx="5891513" cy="501395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 smtClean="0"/>
              <a:t>по </a:t>
            </a:r>
            <a:r>
              <a:rPr lang="ru-RU" sz="2400" b="1" dirty="0"/>
              <a:t>системе </a:t>
            </a:r>
            <a:r>
              <a:rPr lang="ru-RU" sz="2400" b="1" dirty="0" smtClean="0"/>
              <a:t>решетки:</a:t>
            </a:r>
          </a:p>
          <a:p>
            <a:pPr algn="just"/>
            <a:r>
              <a:rPr lang="ru-RU" sz="2400" dirty="0" smtClean="0"/>
              <a:t>треугольная</a:t>
            </a:r>
            <a:r>
              <a:rPr lang="ru-RU" sz="2400" dirty="0"/>
              <a:t>, </a:t>
            </a:r>
            <a:endParaRPr lang="ru-RU" sz="2400" dirty="0" smtClean="0"/>
          </a:p>
          <a:p>
            <a:pPr algn="just"/>
            <a:r>
              <a:rPr lang="ru-RU" sz="2400" dirty="0" smtClean="0"/>
              <a:t>раскосная</a:t>
            </a:r>
            <a:r>
              <a:rPr lang="ru-RU" sz="2400" dirty="0"/>
              <a:t>, </a:t>
            </a:r>
            <a:endParaRPr lang="ru-RU" sz="2400" dirty="0" smtClean="0"/>
          </a:p>
          <a:p>
            <a:pPr algn="just"/>
            <a:r>
              <a:rPr lang="ru-RU" sz="2400" dirty="0" smtClean="0"/>
              <a:t>специальная.</a:t>
            </a:r>
          </a:p>
          <a:p>
            <a:pPr marL="0" indent="0" algn="just">
              <a:buNone/>
            </a:pPr>
            <a:r>
              <a:rPr lang="ru-RU" dirty="0"/>
              <a:t>Системы решетки </a:t>
            </a:r>
            <a:r>
              <a:rPr lang="ru-RU" dirty="0" smtClean="0"/>
              <a:t>ферм:</a:t>
            </a:r>
          </a:p>
          <a:p>
            <a:pPr marL="0" indent="0" algn="just">
              <a:buNone/>
            </a:pPr>
            <a:r>
              <a:rPr lang="ru-RU" dirty="0"/>
              <a:t>а - треугольная; б - треугольная с дополнительными стойками; в - раскосная с восходящими раскосами; г - раскосная с нисходящими раскосами; д - шпренгельная; е - крестовая; ж - перекрестная; и - ромбическая; к - полу раскосная</a:t>
            </a:r>
            <a:endParaRPr lang="ru-RU" dirty="0"/>
          </a:p>
        </p:txBody>
      </p:sp>
      <p:pic>
        <p:nvPicPr>
          <p:cNvPr id="19458" name="Picture 2" descr="https://studfiles.net/html/2706/431/html_7ZbLMJEnhg.cVgI/img-FZIl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202" y="975126"/>
            <a:ext cx="5440697" cy="478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698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21752"/>
          </a:xfrm>
        </p:spPr>
        <p:txBody>
          <a:bodyPr/>
          <a:lstStyle/>
          <a:p>
            <a:pPr algn="ctr"/>
            <a:r>
              <a:rPr lang="ru-RU" sz="3200" b="1" dirty="0" smtClean="0"/>
              <a:t>Классификация </a:t>
            </a:r>
            <a:r>
              <a:rPr lang="ru-RU" sz="3200" b="1" dirty="0" smtClean="0"/>
              <a:t>ферм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120140"/>
            <a:ext cx="8946541" cy="51282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/>
              <a:t>Фермой называется система стержней соединенных между собой в узлах и образующих геометрически неизменяемую конструкцию. </a:t>
            </a:r>
            <a:endParaRPr lang="ru-RU" sz="2800" dirty="0" smtClean="0"/>
          </a:p>
          <a:p>
            <a:pPr marL="0" indent="0" algn="just">
              <a:buNone/>
            </a:pPr>
            <a:r>
              <a:rPr lang="ru-RU" sz="2800" dirty="0" smtClean="0"/>
              <a:t>При </a:t>
            </a:r>
            <a:r>
              <a:rPr lang="ru-RU" sz="2800" dirty="0"/>
              <a:t>узловой нагрузке жесткость узлов несущественно влияет на работу конструкции, и в большинстве случаев их можно рассматривать как шарнирные. В этом случае все стержни ферм испытывают только растягивающие или сжимающие осевые усилия</a:t>
            </a:r>
            <a:r>
              <a:rPr lang="ru-RU" sz="2800" dirty="0" smtClean="0"/>
              <a:t>.</a:t>
            </a:r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7089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24572"/>
          </a:xfrm>
        </p:spPr>
        <p:txBody>
          <a:bodyPr/>
          <a:lstStyle/>
          <a:p>
            <a:pPr algn="ctr"/>
            <a:r>
              <a:rPr lang="ru-RU" sz="3200" b="1" dirty="0" smtClean="0"/>
              <a:t>Достоинства и недостатки </a:t>
            </a:r>
            <a:r>
              <a:rPr lang="ru-RU" sz="3200" b="1" dirty="0"/>
              <a:t>ферм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863090"/>
            <a:ext cx="8946541" cy="43853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/>
              <a:t>Фермы экономичнее балок по расходу стали, но более трудоемки в изготовлении. Эффективность ферм по сравнению со </a:t>
            </a:r>
            <a:r>
              <a:rPr lang="ru-RU" sz="2800" dirty="0" err="1"/>
              <a:t>сплошностенчатыми</a:t>
            </a:r>
            <a:r>
              <a:rPr lang="ru-RU" sz="2800" dirty="0"/>
              <a:t> балками тем больше, чем больше пролет и меньше нагрузка.</a:t>
            </a: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3109878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67422"/>
          </a:xfrm>
        </p:spPr>
        <p:txBody>
          <a:bodyPr/>
          <a:lstStyle/>
          <a:p>
            <a:pPr algn="ctr"/>
            <a:r>
              <a:rPr lang="ru-RU" sz="3200" b="1" dirty="0"/>
              <a:t>Классификация ферм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0442" y="1120140"/>
            <a:ext cx="9343708" cy="54635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По конструктивному решению фермы бывают: </a:t>
            </a:r>
          </a:p>
          <a:p>
            <a:r>
              <a:rPr lang="ru-RU" sz="2800" dirty="0" smtClean="0"/>
              <a:t>плоскими </a:t>
            </a:r>
            <a:r>
              <a:rPr lang="ru-RU" sz="2800" dirty="0"/>
              <a:t>(все стержни лежат в одной плоскости) и пространственными.</a:t>
            </a:r>
            <a:r>
              <a:rPr lang="ru-RU" sz="2800" dirty="0" smtClean="0"/>
              <a:t> </a:t>
            </a:r>
            <a:r>
              <a:rPr lang="ru-RU" sz="2800" dirty="0"/>
              <a:t>плоскостные </a:t>
            </a:r>
            <a:r>
              <a:rPr lang="ru-RU" sz="2800" dirty="0" smtClean="0"/>
              <a:t>- </a:t>
            </a:r>
            <a:r>
              <a:rPr lang="ru-RU" sz="2800" dirty="0"/>
              <a:t>несущие и ограждающие конструкции работают в основном независимо друг от </a:t>
            </a:r>
            <a:r>
              <a:rPr lang="ru-RU" sz="2800" dirty="0" smtClean="0"/>
              <a:t>друга;</a:t>
            </a:r>
          </a:p>
          <a:p>
            <a:r>
              <a:rPr lang="ru-RU" sz="2800" dirty="0" smtClean="0"/>
              <a:t>пространственные </a:t>
            </a:r>
            <a:r>
              <a:rPr lang="ru-RU" sz="2800" dirty="0"/>
              <a:t>– функции несущих и ограждающих конструкций совмещаются</a:t>
            </a:r>
            <a:r>
              <a:rPr lang="ru-RU" sz="2800" dirty="0" smtClean="0"/>
              <a:t>.</a:t>
            </a:r>
          </a:p>
          <a:p>
            <a:pPr marL="0" indent="0">
              <a:buNone/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1176403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33132"/>
          </a:xfrm>
        </p:spPr>
        <p:txBody>
          <a:bodyPr/>
          <a:lstStyle/>
          <a:p>
            <a:pPr algn="ctr"/>
            <a:r>
              <a:rPr lang="ru-RU" sz="3200" b="1" dirty="0"/>
              <a:t>Классификация ферм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531620"/>
            <a:ext cx="5114608" cy="435483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/>
              <a:t>Плоские фермы воспринимают нагрузку, приложенную только в их плоскости, и нуждаются в закреплении их связями</a:t>
            </a:r>
            <a:r>
              <a:rPr lang="ru-RU" sz="2800" dirty="0" smtClean="0"/>
              <a:t>.</a:t>
            </a:r>
          </a:p>
          <a:p>
            <a:pPr marL="0" indent="0" algn="just">
              <a:buNone/>
            </a:pPr>
            <a:r>
              <a:rPr lang="ru-RU" sz="2800" dirty="0" smtClean="0"/>
              <a:t> </a:t>
            </a:r>
            <a:r>
              <a:rPr lang="ru-RU" sz="2800" dirty="0"/>
              <a:t>Пространственные фермы образуют жесткий пространственный брус, воспринимающий нагрузку в любом направлении </a:t>
            </a:r>
            <a:endParaRPr lang="ru-RU" sz="2800" dirty="0"/>
          </a:p>
        </p:txBody>
      </p:sp>
      <p:pic>
        <p:nvPicPr>
          <p:cNvPr id="9218" name="Picture 2" descr="https://studfiles.net/html/2706/431/html_7ZbLMJEnhg.cVgI/img-qotCr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845" y="2541905"/>
            <a:ext cx="4981575" cy="28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714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46877"/>
          </a:xfrm>
        </p:spPr>
        <p:txBody>
          <a:bodyPr/>
          <a:lstStyle/>
          <a:p>
            <a:pPr algn="ctr"/>
            <a:r>
              <a:rPr lang="ru-RU" sz="3200" b="1" dirty="0" smtClean="0"/>
              <a:t>Конструкция </a:t>
            </a:r>
            <a:r>
              <a:rPr lang="ru-RU" sz="3200" b="1" dirty="0"/>
              <a:t>ферм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7199" y="1206973"/>
            <a:ext cx="9455291" cy="210338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800" dirty="0"/>
              <a:t>Основными элементами ферм являются пояса, образующие контур фермы, и решетка, </a:t>
            </a:r>
            <a:r>
              <a:rPr lang="ru-RU" sz="2800" dirty="0" smtClean="0"/>
              <a:t>состоящая </a:t>
            </a:r>
            <a:r>
              <a:rPr lang="ru-RU" sz="2800" dirty="0"/>
              <a:t>из раскосов и </a:t>
            </a:r>
            <a:r>
              <a:rPr lang="ru-RU" sz="2800" dirty="0" smtClean="0"/>
              <a:t>стоек. </a:t>
            </a:r>
          </a:p>
          <a:p>
            <a:pPr marL="0" indent="0" algn="ctr">
              <a:buNone/>
            </a:pPr>
            <a:r>
              <a:rPr lang="ru-RU" sz="2800" dirty="0"/>
              <a:t>Элементы ферм</a:t>
            </a:r>
          </a:p>
          <a:p>
            <a:pPr marL="0" indent="0">
              <a:buNone/>
            </a:pPr>
            <a:r>
              <a:rPr lang="ru-RU" sz="2800" dirty="0" smtClean="0"/>
              <a:t>1 </a:t>
            </a:r>
            <a:r>
              <a:rPr lang="ru-RU" sz="2800" dirty="0"/>
              <a:t>- верхний пояс; 2 - нижний пояс; 3 - раскосы; 4 – стойки</a:t>
            </a:r>
          </a:p>
          <a:p>
            <a:pPr marL="0" indent="0" algn="just">
              <a:buNone/>
            </a:pPr>
            <a:endParaRPr lang="ru-RU" sz="2800" dirty="0"/>
          </a:p>
        </p:txBody>
      </p:sp>
      <p:pic>
        <p:nvPicPr>
          <p:cNvPr id="10242" name="Picture 2" descr="https://studfiles.net/html/2706/431/html_7ZbLMJEnhg.cVgI/img-Sxlj2Z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959" y="3310359"/>
            <a:ext cx="6129026" cy="250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710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46877"/>
          </a:xfrm>
        </p:spPr>
        <p:txBody>
          <a:bodyPr/>
          <a:lstStyle/>
          <a:p>
            <a:pPr algn="ctr"/>
            <a:r>
              <a:rPr lang="ru-RU" sz="3200" b="1" dirty="0"/>
              <a:t>Конструкция ферм</a:t>
            </a:r>
            <a:endParaRPr lang="ru-RU" sz="32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7492" y="1273216"/>
            <a:ext cx="10852467" cy="28126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/>
              <a:t>Расстояние между соседними узлами поясов называется панелью (</a:t>
            </a:r>
            <a:r>
              <a:rPr lang="ru-RU" sz="2800" dirty="0" err="1"/>
              <a:t>d</a:t>
            </a:r>
            <a:r>
              <a:rPr lang="ru-RU" sz="2800" baseline="-25000" dirty="0" err="1"/>
              <a:t>в</a:t>
            </a:r>
            <a:r>
              <a:rPr lang="ru-RU" sz="2800" dirty="0"/>
              <a:t> - панель верхнего пояса, </a:t>
            </a:r>
            <a:r>
              <a:rPr lang="ru-RU" sz="2800" dirty="0" err="1"/>
              <a:t>d</a:t>
            </a:r>
            <a:r>
              <a:rPr lang="ru-RU" sz="2800" baseline="-25000" dirty="0" err="1"/>
              <a:t>н</a:t>
            </a:r>
            <a:r>
              <a:rPr lang="ru-RU" sz="2800" dirty="0"/>
              <a:t> - нижнего), а расстояние между опорами - пролетом </a:t>
            </a:r>
            <a:r>
              <a:rPr lang="ru-RU" sz="2800" dirty="0" smtClean="0"/>
              <a:t>(/).</a:t>
            </a:r>
          </a:p>
          <a:p>
            <a:pPr marL="0" indent="0" algn="just">
              <a:buNone/>
            </a:pPr>
            <a:r>
              <a:rPr lang="ru-RU" sz="2800" dirty="0"/>
              <a:t>Соединение элементов в узлах осуществляется путем непосредственного примыкания одних элементов к другим или с помощью узловых </a:t>
            </a:r>
            <a:r>
              <a:rPr lang="ru-RU" sz="2800" dirty="0" err="1" smtClean="0"/>
              <a:t>фасонок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11266" name="Picture 2" descr="https://studfiles.net/html/2706/431/html_7ZbLMJEnhg.cVgI/img-sINZ_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132" y="4170041"/>
            <a:ext cx="5572125" cy="24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048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6325"/>
          </a:xfrm>
        </p:spPr>
        <p:txBody>
          <a:bodyPr/>
          <a:lstStyle/>
          <a:p>
            <a:pPr lvl="0" algn="ctr"/>
            <a:r>
              <a:rPr lang="ru-RU" sz="3200" b="1" dirty="0"/>
              <a:t>Конструкция ферм</a:t>
            </a:r>
            <a:endParaRPr lang="ru-RU" sz="3200" dirty="0"/>
          </a:p>
        </p:txBody>
      </p:sp>
      <p:sp>
        <p:nvSpPr>
          <p:cNvPr id="6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48690" y="3657500"/>
            <a:ext cx="99441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290" name="Picture 2" descr="https://im0-tub-ru.yandex.net/i?id=c3ea5f3ab4da829e9ed3d950847e4212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375" y="1103972"/>
            <a:ext cx="5328012" cy="3230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im0-tub-ru.yandex.net/i?id=264b578175ec8c3e12d116e150e10065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93" y="2912707"/>
            <a:ext cx="6262065" cy="3758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726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3142"/>
          </a:xfrm>
        </p:spPr>
        <p:txBody>
          <a:bodyPr/>
          <a:lstStyle/>
          <a:p>
            <a:pPr lvl="0" algn="ctr"/>
            <a:r>
              <a:rPr lang="ru-RU" sz="3200" b="1" dirty="0"/>
              <a:t>Конструкция ферм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261642"/>
            <a:ext cx="8946541" cy="498675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/>
              <a:t>Элементы ферм центрируются по осям центра тяжести для снижения узловых моментов и обеспечения работы стержней на осевые усилия</a:t>
            </a:r>
            <a:r>
              <a:rPr lang="ru-RU" sz="2800" dirty="0" smtClean="0"/>
              <a:t>.</a:t>
            </a:r>
          </a:p>
          <a:p>
            <a:pPr marL="0" indent="0" algn="just">
              <a:buNone/>
            </a:pPr>
            <a:r>
              <a:rPr lang="ru-RU" sz="2800" dirty="0"/>
              <a:t>Пояса ферм работают на продольные усилия и момент (аналогично поясам сплошных балок); решетка ферм воспринимает в основном поперечную силу, выполняя функции стенки балки.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46414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546</TotalTime>
  <Words>588</Words>
  <Application>Microsoft Office PowerPoint</Application>
  <PresentationFormat>Широкоэкранный</PresentationFormat>
  <Paragraphs>51</Paragraphs>
  <Slides>17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Century Gothic</vt:lpstr>
      <vt:lpstr>Wingdings 3</vt:lpstr>
      <vt:lpstr>Ион</vt:lpstr>
      <vt:lpstr>Equation</vt:lpstr>
      <vt:lpstr>Несущие конструкции покрытий производственного здания. </vt:lpstr>
      <vt:lpstr>Классификация ферм</vt:lpstr>
      <vt:lpstr>Достоинства и недостатки ферм</vt:lpstr>
      <vt:lpstr>Классификация ферм</vt:lpstr>
      <vt:lpstr>Классификация ферм</vt:lpstr>
      <vt:lpstr>Конструкция ферм</vt:lpstr>
      <vt:lpstr>Конструкция ферм</vt:lpstr>
      <vt:lpstr>Конструкция ферм</vt:lpstr>
      <vt:lpstr>Конструкция ферм</vt:lpstr>
      <vt:lpstr>Область применения ферм</vt:lpstr>
      <vt:lpstr>Классификация ферм</vt:lpstr>
      <vt:lpstr>Классификация ферм</vt:lpstr>
      <vt:lpstr>Классификация ферм</vt:lpstr>
      <vt:lpstr>Классификация ферм</vt:lpstr>
      <vt:lpstr>Классификация ферм</vt:lpstr>
      <vt:lpstr>Классификация ферм</vt:lpstr>
      <vt:lpstr>Классификация ферм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Связи.  Учет пространственной работы каркаса.</dc:title>
  <dc:creator>Марина Чечель</dc:creator>
  <cp:lastModifiedBy>Марина Чечель</cp:lastModifiedBy>
  <cp:revision>47</cp:revision>
  <dcterms:created xsi:type="dcterms:W3CDTF">2019-04-28T23:14:33Z</dcterms:created>
  <dcterms:modified xsi:type="dcterms:W3CDTF">2019-10-01T14:52:57Z</dcterms:modified>
</cp:coreProperties>
</file>