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6" r:id="rId2"/>
    <p:sldId id="256" r:id="rId3"/>
    <p:sldId id="258" r:id="rId4"/>
    <p:sldId id="257" r:id="rId5"/>
    <p:sldId id="259" r:id="rId6"/>
    <p:sldId id="287" r:id="rId7"/>
    <p:sldId id="288" r:id="rId8"/>
    <p:sldId id="290" r:id="rId9"/>
    <p:sldId id="291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299" r:id="rId18"/>
    <p:sldId id="285" r:id="rId19"/>
    <p:sldId id="260" r:id="rId20"/>
    <p:sldId id="301" r:id="rId21"/>
    <p:sldId id="302" r:id="rId22"/>
    <p:sldId id="303" r:id="rId23"/>
    <p:sldId id="304" r:id="rId24"/>
    <p:sldId id="305" r:id="rId25"/>
    <p:sldId id="306" r:id="rId26"/>
    <p:sldId id="307" r:id="rId27"/>
    <p:sldId id="308" r:id="rId28"/>
    <p:sldId id="309" r:id="rId29"/>
    <p:sldId id="310" r:id="rId30"/>
    <p:sldId id="311" r:id="rId31"/>
    <p:sldId id="312" r:id="rId32"/>
    <p:sldId id="313" r:id="rId33"/>
    <p:sldId id="314" r:id="rId34"/>
    <p:sldId id="315" r:id="rId35"/>
    <p:sldId id="262" r:id="rId36"/>
    <p:sldId id="316" r:id="rId37"/>
    <p:sldId id="317" r:id="rId38"/>
    <p:sldId id="318" r:id="rId39"/>
    <p:sldId id="263" r:id="rId40"/>
    <p:sldId id="264" r:id="rId41"/>
    <p:sldId id="265" r:id="rId42"/>
    <p:sldId id="266" r:id="rId43"/>
    <p:sldId id="267" r:id="rId44"/>
    <p:sldId id="268" r:id="rId45"/>
    <p:sldId id="269" r:id="rId46"/>
    <p:sldId id="270" r:id="rId47"/>
    <p:sldId id="274" r:id="rId48"/>
    <p:sldId id="275" r:id="rId49"/>
    <p:sldId id="276" r:id="rId50"/>
    <p:sldId id="277" r:id="rId51"/>
    <p:sldId id="279" r:id="rId52"/>
    <p:sldId id="271" r:id="rId53"/>
    <p:sldId id="272" r:id="rId54"/>
    <p:sldId id="273" r:id="rId55"/>
    <p:sldId id="300" r:id="rId5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036" autoAdjust="0"/>
    <p:restoredTop sz="94660"/>
  </p:normalViewPr>
  <p:slideViewPr>
    <p:cSldViewPr>
      <p:cViewPr varScale="1">
        <p:scale>
          <a:sx n="84" d="100"/>
          <a:sy n="84" d="100"/>
        </p:scale>
        <p:origin x="52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26.11.2019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kayrosblog.ru/tag/tehnologii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hindustrix.ru/services/metallokonstrukcii.html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coolhouses.ru/arhitektura/sovremennyiy-dom-v-sidnee-v-stile-modern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coolhouses.ru/arhitektura/dvoynoy-dom-v-kanade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coolhouses.ru/arhitektura/zagorodnyiy-sovremennyiy-dom-v-avstralii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coolhouses.ru/arhitektura/villa-v-amsterdame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coolhouses.ru/arhitektura/sovremennaya-villa-v-germanii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coolhouses.ru/arhitektura/sovremennyiy-dom-v-sietle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coolhouses.ru/arhitektura/nestandartnyiy-dom-v-horvatii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coolhouses.ru/arhitektura/uyutnyiy-dom-v-shtate-vashington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coolhouses.ru/arhitektura/dom-v-sovremennom-stile-germaniya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000108"/>
            <a:ext cx="7851648" cy="3000396"/>
          </a:xfrm>
        </p:spPr>
        <p:txBody>
          <a:bodyPr>
            <a:noAutofit/>
          </a:bodyPr>
          <a:lstStyle/>
          <a:p>
            <a:pPr algn="ctr"/>
            <a:r>
              <a:rPr lang="ru-RU" sz="7200" dirty="0" smtClean="0">
                <a:solidFill>
                  <a:srgbClr val="FF0000"/>
                </a:solidFill>
              </a:rPr>
              <a:t>Современные жилые дома и здания </a:t>
            </a:r>
            <a:endParaRPr lang="ru-RU" sz="7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714356"/>
            <a:ext cx="4500594" cy="5643602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/>
              <a:t>Самые высокие жилые здания мира</a:t>
            </a:r>
            <a:r>
              <a:rPr lang="ru-RU" dirty="0" smtClean="0"/>
              <a:t> —построенные с основной целью создания жилплощади, притом процент жилплощади в здании превышает 85% общей площади, а высота здания превышает 300 метров. Мода на жилищные небоскрёбы появилась относительно недавно, поэтому большая часть объектов еще находится в процессе строительства.</a:t>
            </a:r>
            <a:endParaRPr lang="ru-RU" dirty="0"/>
          </a:p>
        </p:txBody>
      </p:sp>
      <p:pic>
        <p:nvPicPr>
          <p:cNvPr id="29698" name="Picture 2" descr="http://lazytrip.ru/wp-content/uploads/2012/10/0_bce7_6271fbd3_-2-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1071546"/>
            <a:ext cx="3571875" cy="476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14290"/>
            <a:ext cx="4572032" cy="614366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В то время как большинство существующих небоскрёбов это офисные здания, с начала 21 века появилась тенденция к строительству также жилых небоскрёбов или небоскрёбов смешанного назначения.</a:t>
            </a:r>
          </a:p>
          <a:p>
            <a:r>
              <a:rPr lang="ru-RU" dirty="0" smtClean="0"/>
              <a:t> Самый высокий уже полностью построенный жилой небоскрёб это Princess Tower в городе Дубай (Объединённые Арабские Эмираты), самый высокий строящийся жилой небоскрёб это Пентоминиум, также в Дубае.</a:t>
            </a:r>
          </a:p>
          <a:p>
            <a:endParaRPr lang="ru-RU" dirty="0"/>
          </a:p>
        </p:txBody>
      </p:sp>
      <p:pic>
        <p:nvPicPr>
          <p:cNvPr id="28674" name="Picture 2" descr="http://saudar.net/images/uploads/131150836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000108"/>
            <a:ext cx="3905277" cy="4286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85728"/>
            <a:ext cx="4714908" cy="6143668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/>
              <a:t>Princess Tower</a:t>
            </a:r>
            <a:r>
              <a:rPr lang="ru-RU" dirty="0" smtClean="0"/>
              <a:t> — жилой небоскрёб, расположенный в Дубае в районе Дубай Марина, ОАЭ. Высота здания составляет 414 м, при 101 этаже — это самое высокое жилое здание в мире. В небоскрёбе расположено 763 апартамента и 957 </a:t>
            </a:r>
            <a:r>
              <a:rPr lang="ru-RU" dirty="0" err="1" smtClean="0"/>
              <a:t>машиномест</a:t>
            </a:r>
            <a:r>
              <a:rPr lang="ru-RU" dirty="0" smtClean="0"/>
              <a:t> на подземном паркинге. Восемь этажей отведено под розничную торговлю. Строительство было завершено в 2012 году</a:t>
            </a:r>
            <a:endParaRPr lang="ru-RU" dirty="0"/>
          </a:p>
        </p:txBody>
      </p:sp>
      <p:pic>
        <p:nvPicPr>
          <p:cNvPr id="4098" name="Picture 2" descr="PrincessTowerDubaiMarch2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692696"/>
            <a:ext cx="3672408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357166"/>
            <a:ext cx="4933782" cy="6384202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«</a:t>
            </a:r>
            <a:r>
              <a:rPr lang="ru-RU" b="1" dirty="0" err="1" smtClean="0"/>
              <a:t>Пентоминиум</a:t>
            </a:r>
            <a:r>
              <a:rPr lang="ru-RU" b="1" dirty="0" smtClean="0"/>
              <a:t>»</a:t>
            </a:r>
            <a:r>
              <a:rPr lang="ru-RU" dirty="0" smtClean="0"/>
              <a:t> — сверхвысокий небоскрёб, строящийся в Дубае. Когда здание будет построено, оно достигнет высоты 516 метров и будет иметь 120 этажей над землёй. По задумке архитекторов на каждом этаже здания будет располагаться всего одна квартира площадью 601—607 кв.м.</a:t>
            </a:r>
          </a:p>
          <a:p>
            <a:r>
              <a:rPr lang="ru-RU" dirty="0" smtClean="0"/>
              <a:t> Здание будет целиком предназначено для жилья. Рядом с ним предполагается возвести объекты инфраструктуры, такие как автостоянки и объекты досуга для проживающих. Апартаменты здания будут иметь класс «люкс»</a:t>
            </a:r>
            <a:endParaRPr lang="ru-RU" dirty="0"/>
          </a:p>
        </p:txBody>
      </p:sp>
      <p:pic>
        <p:nvPicPr>
          <p:cNvPr id="2050" name="Picture 2" descr="http://www.membrana.ru/storage/img/5/5r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620688"/>
            <a:ext cx="3698451" cy="6048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Современные </a:t>
            </a:r>
            <a:r>
              <a:rPr lang="ru-RU" dirty="0">
                <a:hlinkClick r:id="rId2" tooltip="Записи, помеченные с  технологии"/>
              </a:rPr>
              <a:t>технологии</a:t>
            </a:r>
            <a:r>
              <a:rPr lang="ru-RU" dirty="0"/>
              <a:t> строительства жилых домов с использованием металлоконструкций позволяют сократить сроки строительства и удешевить общую стоимость дома. Эта передовая технология сегодня является непосредственным конкурентом деревянных быстровозводимых домов по канадской технологии. Давайте подробнее рассмотрим все плюсы и минусы данной </a:t>
            </a:r>
            <a:r>
              <a:rPr lang="ru-RU" i="1" dirty="0"/>
              <a:t>технологии строительства</a:t>
            </a:r>
            <a:r>
              <a:rPr lang="ru-RU" dirty="0"/>
              <a:t>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cap="all" dirty="0"/>
              <a:t>СОВРЕМЕННЫЕ ТЕХНОЛОГИИ СТРОИТЕЛЬСТВА ЖИЛЫХ ДОМОВ</a:t>
            </a:r>
            <a:br>
              <a:rPr lang="ru-RU" b="1" cap="all" dirty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500034" y="285750"/>
            <a:ext cx="8429684" cy="6357938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Архитектурное проектирование с использованием высоких технологий позволяет рассчитывать все нагрузки будущего дома ещё до того, как будет заложен фундамент. </a:t>
            </a:r>
            <a:endParaRPr lang="ru-RU" dirty="0" smtClean="0"/>
          </a:p>
          <a:p>
            <a:r>
              <a:rPr lang="ru-RU" dirty="0" smtClean="0"/>
              <a:t>Долгое </a:t>
            </a:r>
            <a:r>
              <a:rPr lang="ru-RU" dirty="0"/>
              <a:t>время </a:t>
            </a:r>
            <a:r>
              <a:rPr lang="ru-RU" b="1" dirty="0">
                <a:hlinkClick r:id="rId2"/>
              </a:rPr>
              <a:t>производство металлоконструкций</a:t>
            </a:r>
            <a:r>
              <a:rPr lang="ru-RU" b="1" dirty="0"/>
              <a:t> </a:t>
            </a:r>
            <a:r>
              <a:rPr lang="ru-RU" dirty="0"/>
              <a:t>использовалось только для высотного и </a:t>
            </a:r>
            <a:r>
              <a:rPr lang="ru-RU" b="1" dirty="0">
                <a:hlinkClick r:id="rId2"/>
              </a:rPr>
              <a:t>промышленного</a:t>
            </a:r>
            <a:r>
              <a:rPr lang="ru-RU" dirty="0"/>
              <a:t> строительства в силу их дороговизны, но появление легких стальных тонкостенных конструкций (ЛСТК) позволило использовать металлические каркасы и при строительстве частных домов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Такие конструкции обладают высокой прочностью и небольшим весом, что избавляет строителей от необходимости создания высокопрочных фундаментов. Специфическая технология строительства монтажа металлического каркаса делает его чрезвычайно жестким, а будущий дом </a:t>
            </a:r>
            <a:r>
              <a:rPr lang="ru-RU" dirty="0" err="1"/>
              <a:t>сейсмоустойчивым</a:t>
            </a:r>
            <a:r>
              <a:rPr lang="ru-RU" dirty="0"/>
              <a:t>. Существующие постройки в Японии и США выдерживают землетрясения магнитудой 6–7 баллов.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Современные технологии строительства жилых домо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1088" y="285728"/>
            <a:ext cx="6232911" cy="578647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1857364"/>
            <a:ext cx="328611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легкие стальные тонкостенные конструкции</a:t>
            </a:r>
          </a:p>
          <a:p>
            <a:r>
              <a:rPr lang="ru-RU" sz="3200" dirty="0" smtClean="0"/>
              <a:t>(ЛСТК) 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hlinkClick r:id="rId2"/>
              </a:rPr>
              <a:t>Современный дом в Сиднее в стиле модерн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2050" name="Picture 2" descr="Современный дом в Сиднее в стиле модер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736"/>
            <a:ext cx="9215466" cy="56436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85786" y="1500174"/>
            <a:ext cx="2757515" cy="3297237"/>
          </a:xfrm>
        </p:spPr>
        <p:txBody>
          <a:bodyPr>
            <a:normAutofit/>
          </a:bodyPr>
          <a:lstStyle/>
          <a:p>
            <a:r>
              <a:rPr lang="ru-RU" b="1" dirty="0">
                <a:hlinkClick r:id="rId2"/>
              </a:rPr>
              <a:t>Двойной дом в Канаде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1026" name="Picture 2" descr="Двойной дом в Канад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428604"/>
            <a:ext cx="3862001" cy="56578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357312"/>
            <a:ext cx="3786182" cy="3857637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hlinkClick r:id="rId2"/>
              </a:rPr>
              <a:t>Загородный современный дом в Австралии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9218" name="Picture 2" descr="Загородный современный дом в Австрали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1000108"/>
            <a:ext cx="5143476" cy="5143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hlinkClick r:id="rId2"/>
              </a:rPr>
              <a:t>Вилла в Амстердаме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8194" name="Picture 2" descr="Вилла в Амстердам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371560"/>
            <a:ext cx="7143800" cy="54864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hlinkClick r:id="rId2"/>
              </a:rPr>
              <a:t>Современная вилла в Германии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7170" name="Picture 2" descr="Современная вилла в Германи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04870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81328"/>
            <a:ext cx="1685908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42984"/>
            <a:ext cx="4214810" cy="3929090"/>
          </a:xfrm>
        </p:spPr>
        <p:txBody>
          <a:bodyPr>
            <a:normAutofit/>
          </a:bodyPr>
          <a:lstStyle/>
          <a:p>
            <a:r>
              <a:rPr lang="ru-RU" b="1" dirty="0">
                <a:hlinkClick r:id="rId2"/>
              </a:rPr>
              <a:t>Современный дом в Сиэтле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11266" name="Picture 2" descr="Современный дом в Сиэтл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294653"/>
            <a:ext cx="4643438" cy="63841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hlinkClick r:id="rId2"/>
              </a:rPr>
              <a:t>Нестандартный дом в Хорватии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10242" name="Picture 2" descr="Нестандартный дом в Хорвати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1071546"/>
            <a:ext cx="6250796" cy="5357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71472" y="2143124"/>
            <a:ext cx="3286148" cy="200025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hlinkClick r:id="rId2"/>
              </a:rPr>
              <a:t>Уютный дом в штате Вашингтон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12290" name="Picture 2" descr="Уютный дом в штате Вашингто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340519"/>
            <a:ext cx="4344987" cy="65174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57158" y="857232"/>
            <a:ext cx="3786214" cy="4654550"/>
          </a:xfrm>
        </p:spPr>
        <p:txBody>
          <a:bodyPr>
            <a:normAutofit/>
          </a:bodyPr>
          <a:lstStyle/>
          <a:p>
            <a:r>
              <a:rPr lang="ru-RU" b="1" dirty="0">
                <a:hlinkClick r:id="rId2"/>
              </a:rPr>
              <a:t>Дом в современном стиле. Германия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pic>
        <p:nvPicPr>
          <p:cNvPr id="22530" name="Picture 2" descr="Дом в современном стиле. Герман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428604"/>
            <a:ext cx="4286280" cy="53935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268760"/>
            <a:ext cx="8229600" cy="4389120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ru-RU" sz="8000" b="1" dirty="0" smtClean="0">
                <a:solidFill>
                  <a:schemeClr val="accent1">
                    <a:lumMod val="50000"/>
                  </a:schemeClr>
                </a:solidFill>
              </a:rPr>
              <a:t>  Двадцатка самых высоких зданий мира</a:t>
            </a:r>
          </a:p>
          <a:p>
            <a:pPr algn="ctr"/>
            <a:endParaRPr lang="ru-RU" sz="8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48680"/>
            <a:ext cx="5143504" cy="5523526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Начнем конечно с самого высокого на данный момент здания в мире, недавно возведенного </a:t>
            </a:r>
            <a:r>
              <a:rPr lang="ru-RU" b="1" dirty="0" smtClean="0">
                <a:solidFill>
                  <a:srgbClr val="FF0000"/>
                </a:solidFill>
              </a:rPr>
              <a:t>небоскреба </a:t>
            </a:r>
            <a:r>
              <a:rPr lang="ru-RU" b="1" dirty="0" err="1" smtClean="0">
                <a:solidFill>
                  <a:srgbClr val="FF0000"/>
                </a:solidFill>
              </a:rPr>
              <a:t>Burj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Dubai</a:t>
            </a:r>
            <a:r>
              <a:rPr lang="ru-RU" dirty="0" smtClean="0"/>
              <a:t> в котором более тысячи квартир и 160 гостиничных номеров, кстати дизайн этих номеров разработал один гениальный </a:t>
            </a:r>
            <a:r>
              <a:rPr lang="ru-RU" dirty="0" smtClean="0"/>
              <a:t>дизайнер</a:t>
            </a:r>
            <a:r>
              <a:rPr lang="ru-RU" dirty="0" smtClean="0"/>
              <a:t> </a:t>
            </a:r>
            <a:r>
              <a:rPr lang="ru-RU" dirty="0" smtClean="0"/>
              <a:t>по имени </a:t>
            </a:r>
            <a:r>
              <a:rPr lang="ru-RU" dirty="0" err="1" smtClean="0"/>
              <a:t>Джорджио</a:t>
            </a:r>
            <a:r>
              <a:rPr lang="ru-RU" dirty="0" smtClean="0"/>
              <a:t> Армани.</a:t>
            </a:r>
          </a:p>
          <a:p>
            <a:r>
              <a:rPr lang="ru-RU" dirty="0" smtClean="0"/>
              <a:t> Высота этого чуда — 818 метров, которые включают в себя 162 этажа, а общая площадь внутренних помещений достигает </a:t>
            </a:r>
            <a:r>
              <a:rPr lang="ru-RU" b="1" dirty="0" smtClean="0"/>
              <a:t>1 миллион</a:t>
            </a:r>
            <a:r>
              <a:rPr lang="ru-RU" dirty="0" smtClean="0"/>
              <a:t> квадратных метров. Например на 76-м этаже находится бассейн, который по слухам также рекордный. В этой башне, смогут жить и работать аж до 12 тысяч человек. </a:t>
            </a:r>
            <a:endParaRPr lang="ru-RU" dirty="0"/>
          </a:p>
        </p:txBody>
      </p:sp>
      <p:pic>
        <p:nvPicPr>
          <p:cNvPr id="1026" name="Picture 2" descr="http://domanafoto.ru/wp-content/uploads/2010/04/Burj_Dubai-domanafoto.ru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0175" y="692696"/>
            <a:ext cx="3933825" cy="5905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Небоскрёб был открыт в 2010 году. Форма здания напоминает сталагмит. известный во всем мире под названием «</a:t>
            </a:r>
            <a:r>
              <a:rPr lang="ru-RU" sz="2000" dirty="0" err="1">
                <a:solidFill>
                  <a:schemeClr val="tx1"/>
                </a:solidFill>
              </a:rPr>
              <a:t>Бурдж</a:t>
            </a:r>
            <a:r>
              <a:rPr lang="ru-RU" sz="2000" dirty="0">
                <a:solidFill>
                  <a:schemeClr val="tx1"/>
                </a:solidFill>
              </a:rPr>
              <a:t> Дубай» («</a:t>
            </a:r>
            <a:r>
              <a:rPr lang="ru-RU" sz="2000" dirty="0" err="1">
                <a:solidFill>
                  <a:schemeClr val="tx1"/>
                </a:solidFill>
              </a:rPr>
              <a:t>Дубайская</a:t>
            </a:r>
            <a:r>
              <a:rPr lang="ru-RU" sz="2000" dirty="0">
                <a:solidFill>
                  <a:schemeClr val="tx1"/>
                </a:solidFill>
              </a:rPr>
              <a:t> башня»), переименовал его, посвятив здание президенту ОАЭ шейху Халифе ибн </a:t>
            </a:r>
            <a:r>
              <a:rPr lang="ru-RU" sz="2000" dirty="0" err="1">
                <a:solidFill>
                  <a:schemeClr val="tx1"/>
                </a:solidFill>
              </a:rPr>
              <a:t>Заиду</a:t>
            </a:r>
            <a:r>
              <a:rPr lang="ru-RU" sz="2000" dirty="0">
                <a:solidFill>
                  <a:schemeClr val="tx1"/>
                </a:solidFill>
              </a:rPr>
              <a:t> ан-</a:t>
            </a:r>
            <a:r>
              <a:rPr lang="ru-RU" sz="2000" dirty="0" err="1">
                <a:solidFill>
                  <a:schemeClr val="tx1"/>
                </a:solidFill>
              </a:rPr>
              <a:t>Нахайяну</a:t>
            </a:r>
            <a:r>
              <a:rPr lang="ru-RU" sz="20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026" name="Picture 2" descr="http://www.mirkrasiv.ru/upload/old/photos/medium/article299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12" y="1629569"/>
            <a:ext cx="6353175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04254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 smtClean="0"/>
              <a:t>Шанхайская </a:t>
            </a:r>
            <a:r>
              <a:rPr lang="ru-RU" sz="2000" dirty="0"/>
              <a:t>башня (</a:t>
            </a:r>
            <a:r>
              <a:rPr lang="ru-RU" sz="2000" dirty="0" err="1"/>
              <a:t>Shanghai</a:t>
            </a:r>
            <a:r>
              <a:rPr lang="ru-RU" sz="2000" dirty="0"/>
              <a:t> </a:t>
            </a:r>
            <a:r>
              <a:rPr lang="ru-RU" sz="2000" dirty="0" err="1"/>
              <a:t>Tower</a:t>
            </a:r>
            <a:r>
              <a:rPr lang="ru-RU" sz="2000" dirty="0"/>
              <a:t>) - сверхвысокое здание, строящееся в районе </a:t>
            </a:r>
            <a:r>
              <a:rPr lang="ru-RU" sz="2000" dirty="0" err="1"/>
              <a:t>Пудун</a:t>
            </a:r>
            <a:r>
              <a:rPr lang="ru-RU" sz="2000" dirty="0"/>
              <a:t> города Шанхай в Китае. По проекту высота здания составляет 632 метров, этажность 128, общая площадь — 380 тыс. м.</a:t>
            </a:r>
          </a:p>
        </p:txBody>
      </p:sp>
      <p:pic>
        <p:nvPicPr>
          <p:cNvPr id="2050" name="Picture 2" descr="http://www.mirkrasiv.ru/images/articles/other/top-10%20skyskiper/017%20Shanghai%20Tower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2" y="1481138"/>
            <a:ext cx="6034616" cy="452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35815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mirkrasiv.ru/images/articles/other/top-10%20skyskiper/018%20Shanghai%20Tower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71885"/>
            <a:ext cx="8229600" cy="3744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66736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Часовая королевская башня (</a:t>
            </a:r>
            <a:r>
              <a:rPr lang="ru-RU" sz="2000" dirty="0" err="1">
                <a:solidFill>
                  <a:schemeClr val="tx1"/>
                </a:solidFill>
              </a:rPr>
              <a:t>Makkah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Royal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Clock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Tower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Hotel</a:t>
            </a:r>
            <a:r>
              <a:rPr lang="ru-RU" sz="2000" dirty="0">
                <a:solidFill>
                  <a:schemeClr val="tx1"/>
                </a:solidFill>
              </a:rPr>
              <a:t>). Здание расположено в известном всем мусульманам городе Мекка, Саудовская Аравия. Высота здания составляет 601 метров, этажность - 120. Запущен в эксплуатацию в 2012 году. Самый высокий отель в мире, самое большое здание в мире по строительному объёму с самыми большими и самыми высоко расположенными часами в мире</a:t>
            </a:r>
          </a:p>
        </p:txBody>
      </p:sp>
      <p:pic>
        <p:nvPicPr>
          <p:cNvPr id="4098" name="Picture 2" descr="http://www.mirkrasiv.ru/images/articles/other/top-10%20skyskiper/015%20Makkah%20Royal%20Clock%20Tower%20Hote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766" y="2060848"/>
            <a:ext cx="6780467" cy="452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67518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mirkrasiv.ru/images/articles/other/top-10%20skyskiper/016%20Makkah%20Royal%20Clock%20Tower%20Hote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2" y="1481138"/>
            <a:ext cx="6034616" cy="452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35770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Всемирный торговый центр 1 или Башня Свободы (</a:t>
            </a:r>
            <a:r>
              <a:rPr lang="ru-RU" sz="2000" dirty="0" err="1">
                <a:solidFill>
                  <a:schemeClr val="tx1"/>
                </a:solidFill>
              </a:rPr>
              <a:t>One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World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Trade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Center</a:t>
            </a:r>
            <a:r>
              <a:rPr lang="ru-RU" sz="2000" dirty="0">
                <a:solidFill>
                  <a:schemeClr val="tx1"/>
                </a:solidFill>
              </a:rPr>
              <a:t>). Отель небоскрёб расположен в Нью-Йорке (США). Его высота составляет - 541,3 метров, этажность - 104. Построено в 2013 году. Это самое высокое офисное здание в мире и самое высокое здание в Западном полушарии.</a:t>
            </a:r>
          </a:p>
        </p:txBody>
      </p:sp>
      <p:pic>
        <p:nvPicPr>
          <p:cNvPr id="6146" name="Picture 2" descr="http://www.mirkrasiv.ru/images/articles/other/top-10%20skyskiper/013%20one-world-trade-center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004" y="2060848"/>
            <a:ext cx="6845992" cy="452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09570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http://www.mirkrasiv.ru/images/articles/other/top-10%20skyskiper/014%20One%20World%20Trade%20Cen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980728"/>
            <a:ext cx="7620000" cy="490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51409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Международный финансовый центр (CTF </a:t>
            </a:r>
            <a:r>
              <a:rPr lang="ru-RU" sz="2000" dirty="0" err="1">
                <a:solidFill>
                  <a:schemeClr val="tx1"/>
                </a:solidFill>
              </a:rPr>
              <a:t>Finance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Centre</a:t>
            </a:r>
            <a:r>
              <a:rPr lang="ru-RU" sz="2000" dirty="0">
                <a:solidFill>
                  <a:schemeClr val="tx1"/>
                </a:solidFill>
              </a:rPr>
              <a:t>) - сверхвысокий небоскреб, построенный в стиле модернизм. Находится в городе Гуанчжоу провинции </a:t>
            </a:r>
            <a:r>
              <a:rPr lang="ru-RU" sz="2000" dirty="0" err="1">
                <a:solidFill>
                  <a:schemeClr val="tx1"/>
                </a:solidFill>
              </a:rPr>
              <a:t>Гуандун</a:t>
            </a:r>
            <a:r>
              <a:rPr lang="ru-RU" sz="2000" dirty="0">
                <a:solidFill>
                  <a:schemeClr val="tx1"/>
                </a:solidFill>
              </a:rPr>
              <a:t>, Китай. Высота здания составляет - 437,5 метров, этажность - 103. Небоскрёб был открыт в 2010 </a:t>
            </a:r>
            <a:r>
              <a:rPr lang="ru-RU" sz="2000" dirty="0" smtClean="0">
                <a:solidFill>
                  <a:schemeClr val="tx1"/>
                </a:solidFill>
              </a:rPr>
              <a:t>году.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8194" name="Picture 2" descr="http://www.mirkrasiv.ru/images/articles/other/top-10%20skyskiper/011%20CTF-Finance-Centre-China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72816"/>
            <a:ext cx="6034616" cy="452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3351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http://www.mirkrasiv.ru/images/articles/other/top-10%20skyskiper/012%20Guangzhou-International-Finance-Center-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32656"/>
            <a:ext cx="8572500" cy="580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29583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 fontScale="90000"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Тайбэй 101 (</a:t>
            </a:r>
            <a:r>
              <a:rPr lang="ru-RU" sz="2000" dirty="0" err="1">
                <a:solidFill>
                  <a:schemeClr val="tx1"/>
                </a:solidFill>
              </a:rPr>
              <a:t>Taipei</a:t>
            </a:r>
            <a:r>
              <a:rPr lang="ru-RU" sz="2000" dirty="0">
                <a:solidFill>
                  <a:schemeClr val="tx1"/>
                </a:solidFill>
              </a:rPr>
              <a:t> 101) - небоскрёб, расположенный в столице Тайваня — Тайбэе. Его высота составляет - 508 метров, этажность - 101. Построено в 2004 году. Самое высокое офисное здание в мире до постройки «Башни свободы». Архитектурный стиль в духе постмодернизма сочетает современные традиции и древнюю китайскую архитектуру. Многоэтажный торговый комплекс в башне содержит сотни магазинов, ресторанов и клубов.</a:t>
            </a:r>
          </a:p>
        </p:txBody>
      </p:sp>
      <p:pic>
        <p:nvPicPr>
          <p:cNvPr id="10242" name="Picture 2" descr="http://www.mirkrasiv.ru/images/articles/other/top-10%20skyskiper/009%20Taipei_101_from_afar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420888"/>
            <a:ext cx="5560392" cy="4170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6551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 descr="http://www.mirkrasiv.ru/images/articles/other/top-10%20skyskiper/010%20Taipei-101-Tower-in-Taiw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36712"/>
            <a:ext cx="7620000" cy="508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70518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 fontScale="90000"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Шанхайский всемирный финансовый центр (</a:t>
            </a:r>
            <a:r>
              <a:rPr lang="ru-RU" sz="2000" dirty="0" err="1">
                <a:solidFill>
                  <a:schemeClr val="tx1"/>
                </a:solidFill>
              </a:rPr>
              <a:t>Shanghai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World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Financial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Center</a:t>
            </a:r>
            <a:r>
              <a:rPr lang="ru-RU" sz="2000" dirty="0">
                <a:solidFill>
                  <a:schemeClr val="tx1"/>
                </a:solidFill>
              </a:rPr>
              <a:t>). </a:t>
            </a:r>
            <a:r>
              <a:rPr lang="ru-RU" sz="2000" dirty="0" err="1">
                <a:solidFill>
                  <a:schemeClr val="tx1"/>
                </a:solidFill>
              </a:rPr>
              <a:t>Небосрёб</a:t>
            </a:r>
            <a:r>
              <a:rPr lang="ru-RU" sz="2000" dirty="0">
                <a:solidFill>
                  <a:schemeClr val="tx1"/>
                </a:solidFill>
              </a:rPr>
              <a:t> в Шанхае (Китай). Высота здания - 492 метров, этажность 101. Небоскрёб был открыт в 2008 году. Здание удостоено таких наград: Обладатель самой высокой смотровой площадки в мире, расположенной на 100 этаже здания (472 метра над землёй); лучший небоскреб мира 2008 года.</a:t>
            </a:r>
          </a:p>
        </p:txBody>
      </p:sp>
      <p:pic>
        <p:nvPicPr>
          <p:cNvPr id="12290" name="Picture 2" descr="http://www.mirkrasiv.ru/images/articles/other/top-10%20skyskiper/007%20Shanghai%20World%20Financial%20Center%20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153414"/>
            <a:ext cx="5470140" cy="3651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06583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mirkrasiv.ru/images/articles/other/top-10%20skyskiper/008%20Shanghai%20World%20Financial%20Center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908720"/>
            <a:ext cx="696939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58179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/>
          </a:bodyPr>
          <a:lstStyle/>
          <a:p>
            <a:pPr algn="just"/>
            <a:r>
              <a:rPr lang="ru-RU" sz="2000" dirty="0">
                <a:solidFill>
                  <a:schemeClr val="tx1"/>
                </a:solidFill>
              </a:rPr>
              <a:t>Международный коммерческий центр (</a:t>
            </a:r>
            <a:r>
              <a:rPr lang="ru-RU" sz="2000" dirty="0" err="1">
                <a:solidFill>
                  <a:schemeClr val="tx1"/>
                </a:solidFill>
              </a:rPr>
              <a:t>International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Commerce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Centre</a:t>
            </a:r>
            <a:r>
              <a:rPr lang="ru-RU" sz="2000" dirty="0">
                <a:solidFill>
                  <a:schemeClr val="tx1"/>
                </a:solidFill>
              </a:rPr>
              <a:t>) - небоскрёб, построенный в 2010 году в западной части района </a:t>
            </a:r>
            <a:r>
              <a:rPr lang="ru-RU" sz="2000" dirty="0" err="1">
                <a:solidFill>
                  <a:schemeClr val="tx1"/>
                </a:solidFill>
              </a:rPr>
              <a:t>Коулун</a:t>
            </a:r>
            <a:r>
              <a:rPr lang="ru-RU" sz="2000" dirty="0">
                <a:solidFill>
                  <a:schemeClr val="tx1"/>
                </a:solidFill>
              </a:rPr>
              <a:t> города Гонконг. Это самое высокое здание в городе. Высота здания составляет 484 метров, этажность - 118. Запущен в эксплуатацию в 2010 году.</a:t>
            </a:r>
          </a:p>
        </p:txBody>
      </p:sp>
      <p:pic>
        <p:nvPicPr>
          <p:cNvPr id="14338" name="Picture 2" descr="http://www.mirkrasiv.ru/images/articles/other/top-10%20skyskiper/005%20International%20Commerce%20Centre%20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348880"/>
            <a:ext cx="6595648" cy="3710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14407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362" name="Picture 2" descr="http://www.mirkrasiv.ru/images/articles/other/top-10%20skyskiper/006%20icc_buidling_hong_ko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92696"/>
            <a:ext cx="7620000" cy="472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27471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836712"/>
            <a:ext cx="4176464" cy="5703912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/>
              <a:t>Башни близнецы (</a:t>
            </a:r>
            <a:r>
              <a:rPr lang="ru-RU" b="1" dirty="0" err="1"/>
              <a:t>Twin</a:t>
            </a:r>
            <a:r>
              <a:rPr lang="ru-RU" b="1" dirty="0"/>
              <a:t> </a:t>
            </a:r>
            <a:r>
              <a:rPr lang="ru-RU" b="1" dirty="0" err="1"/>
              <a:t>Skyscrapers</a:t>
            </a:r>
            <a:r>
              <a:rPr lang="ru-RU" b="1" dirty="0"/>
              <a:t>)</a:t>
            </a:r>
            <a:r>
              <a:rPr lang="ru-RU" dirty="0"/>
              <a:t> находится в </a:t>
            </a:r>
            <a:r>
              <a:rPr lang="ru-RU" b="1" dirty="0" err="1"/>
              <a:t>Куала</a:t>
            </a:r>
            <a:r>
              <a:rPr lang="ru-RU" b="1" dirty="0"/>
              <a:t> </a:t>
            </a:r>
            <a:r>
              <a:rPr lang="ru-RU" b="1" dirty="0" err="1"/>
              <a:t>Лумпуре</a:t>
            </a:r>
            <a:r>
              <a:rPr lang="ru-RU" b="1" dirty="0"/>
              <a:t> (Малайзия</a:t>
            </a:r>
            <a:r>
              <a:rPr lang="ru-RU" dirty="0"/>
              <a:t>). В проектировании небоскрёба участвовал премьер-министр </a:t>
            </a:r>
            <a:r>
              <a:rPr lang="ru-RU" dirty="0" err="1"/>
              <a:t>Махатхир</a:t>
            </a:r>
            <a:r>
              <a:rPr lang="ru-RU" dirty="0"/>
              <a:t> </a:t>
            </a:r>
            <a:r>
              <a:rPr lang="ru-RU" dirty="0" err="1"/>
              <a:t>Мохамад</a:t>
            </a:r>
            <a:r>
              <a:rPr lang="ru-RU" dirty="0"/>
              <a:t>, который предложил построить здания в «исламском» стиле. Поэтому в плане комплекс представляет собой две восьмиконечные звезды. В Башнях </a:t>
            </a:r>
            <a:r>
              <a:rPr lang="ru-RU" dirty="0" err="1"/>
              <a:t>Петронас</a:t>
            </a:r>
            <a:r>
              <a:rPr lang="ru-RU" dirty="0"/>
              <a:t> расположены офисы, выставочные и конференц-залы, художественная галерея. Стоимость проекта - 2 млрд ринггитов (800 млн долларов).</a:t>
            </a:r>
          </a:p>
          <a:p>
            <a:r>
              <a:rPr lang="ru-RU" b="1" dirty="0"/>
              <a:t>Башня </a:t>
            </a:r>
            <a:r>
              <a:rPr lang="ru-RU" b="1" dirty="0" err="1"/>
              <a:t>Петронас</a:t>
            </a:r>
            <a:r>
              <a:rPr lang="ru-RU" b="1" dirty="0"/>
              <a:t> 1 (</a:t>
            </a:r>
            <a:r>
              <a:rPr lang="ru-RU" b="1" dirty="0" err="1"/>
              <a:t>Petronas</a:t>
            </a:r>
            <a:r>
              <a:rPr lang="ru-RU" b="1" dirty="0"/>
              <a:t> </a:t>
            </a:r>
            <a:r>
              <a:rPr lang="ru-RU" b="1" dirty="0" err="1"/>
              <a:t>Tower</a:t>
            </a:r>
            <a:r>
              <a:rPr lang="ru-RU" b="1" dirty="0"/>
              <a:t> 1)</a:t>
            </a:r>
            <a:r>
              <a:rPr lang="ru-RU" dirty="0"/>
              <a:t>. Высота здания - 451,9 метров, этажность - 88, построен в 1998 году.</a:t>
            </a:r>
          </a:p>
          <a:p>
            <a:r>
              <a:rPr lang="ru-RU" b="1" dirty="0"/>
              <a:t>Башня </a:t>
            </a:r>
            <a:r>
              <a:rPr lang="ru-RU" b="1" dirty="0" err="1"/>
              <a:t>Петронас</a:t>
            </a:r>
            <a:r>
              <a:rPr lang="ru-RU" b="1" dirty="0"/>
              <a:t> 2 (</a:t>
            </a:r>
            <a:r>
              <a:rPr lang="ru-RU" b="1" dirty="0" err="1"/>
              <a:t>Petronas</a:t>
            </a:r>
            <a:r>
              <a:rPr lang="ru-RU" b="1" dirty="0"/>
              <a:t> </a:t>
            </a:r>
            <a:r>
              <a:rPr lang="ru-RU" b="1" dirty="0" err="1"/>
              <a:t>Tower</a:t>
            </a:r>
            <a:r>
              <a:rPr lang="ru-RU" b="1" dirty="0"/>
              <a:t> 2)</a:t>
            </a:r>
            <a:r>
              <a:rPr lang="ru-RU" dirty="0"/>
              <a:t>. Высота здания - 451,9 метров, этажность - 88, построен в 1998 году.</a:t>
            </a:r>
          </a:p>
        </p:txBody>
      </p:sp>
      <p:pic>
        <p:nvPicPr>
          <p:cNvPr id="22530" name="Picture 2" descr="http://domanafoto.ru/wp-content/uploads/2010/04/Petronas-Tower-450x7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764704"/>
            <a:ext cx="3858615" cy="5832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http://www.mirkrasiv.ru/images/articles/other/top-10%20skyskiper/003%20Petronas_Twin_Towers_in_Kuala_Lumpur_(Malaysia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36712"/>
            <a:ext cx="7620000" cy="499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98866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rmAutofit fontScale="90000"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Финансовый центр </a:t>
            </a:r>
            <a:r>
              <a:rPr lang="ru-RU" sz="2000" dirty="0" err="1">
                <a:solidFill>
                  <a:schemeClr val="tx1"/>
                </a:solidFill>
              </a:rPr>
              <a:t>Наньцзин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Гринлэнд</a:t>
            </a:r>
            <a:r>
              <a:rPr lang="ru-RU" sz="2000" dirty="0">
                <a:solidFill>
                  <a:schemeClr val="tx1"/>
                </a:solidFill>
              </a:rPr>
              <a:t>» (Башня </a:t>
            </a:r>
            <a:r>
              <a:rPr lang="ru-RU" sz="2000" dirty="0" err="1">
                <a:solidFill>
                  <a:schemeClr val="tx1"/>
                </a:solidFill>
              </a:rPr>
              <a:t>Цзыфэн</a:t>
            </a:r>
            <a:r>
              <a:rPr lang="ru-RU" sz="2000" dirty="0">
                <a:solidFill>
                  <a:schemeClr val="tx1"/>
                </a:solidFill>
              </a:rPr>
              <a:t>) - сверхвысокое здание, в котором размещён деловой центр города Нанкин (Китай). Высота здания составляет 450 метров, этажность - 66. Запущен в эксплуатацию в 2010 году. Башня смешанного использования — в здании располагаются офисные помещения, нижние этажи оборудованы под магазины, торговые центры и рестораны, также имеется общественная обсерватория.</a:t>
            </a:r>
          </a:p>
        </p:txBody>
      </p:sp>
      <p:pic>
        <p:nvPicPr>
          <p:cNvPr id="17410" name="Picture 2" descr="http://www.mirkrasiv.ru/images/articles/other/top-10%20skyskiper/001%20Zifeng%20Tower%20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818" y="2332038"/>
            <a:ext cx="6260363" cy="452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81750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8434" name="Picture 2" descr="http://www.mirkrasiv.ru/images/articles/other/top-10%20skyskiper/002%20Zifeng%20Tow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980728"/>
            <a:ext cx="7620000" cy="481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1282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836712"/>
            <a:ext cx="3754760" cy="5559896"/>
          </a:xfrm>
        </p:spPr>
        <p:txBody>
          <a:bodyPr>
            <a:normAutofit/>
          </a:bodyPr>
          <a:lstStyle/>
          <a:p>
            <a:r>
              <a:rPr lang="ru-RU" dirty="0" smtClean="0"/>
              <a:t>Небоскреб </a:t>
            </a:r>
            <a:r>
              <a:rPr lang="ru-RU" b="1" dirty="0" err="1" smtClean="0">
                <a:solidFill>
                  <a:srgbClr val="FF0000"/>
                </a:solidFill>
              </a:rPr>
              <a:t>Sears</a:t>
            </a:r>
            <a:r>
              <a:rPr lang="ru-RU" b="1" dirty="0" smtClean="0">
                <a:solidFill>
                  <a:srgbClr val="FF0000"/>
                </a:solidFill>
              </a:rPr>
              <a:t> Tower,</a:t>
            </a:r>
            <a:r>
              <a:rPr lang="ru-RU" dirty="0" smtClean="0"/>
              <a:t> </a:t>
            </a:r>
            <a:r>
              <a:rPr lang="ru-RU" dirty="0" err="1" smtClean="0"/>
              <a:t>котоый</a:t>
            </a:r>
            <a:r>
              <a:rPr lang="ru-RU" dirty="0" smtClean="0"/>
              <a:t> расположен в </a:t>
            </a:r>
            <a:r>
              <a:rPr lang="ru-RU" dirty="0" err="1" smtClean="0"/>
              <a:t>шате</a:t>
            </a:r>
            <a:r>
              <a:rPr lang="ru-RU" dirty="0" smtClean="0"/>
              <a:t> Чикаго, США и был построен в далеком 1974 году. </a:t>
            </a:r>
            <a:r>
              <a:rPr lang="ru-RU" dirty="0" smtClean="0"/>
              <a:t>Вмещает 110 этажей, высота – </a:t>
            </a:r>
            <a:r>
              <a:rPr lang="ru-RU" dirty="0" smtClean="0"/>
              <a:t>442 метра.</a:t>
            </a:r>
            <a:endParaRPr lang="ru-RU" dirty="0"/>
          </a:p>
        </p:txBody>
      </p:sp>
      <p:pic>
        <p:nvPicPr>
          <p:cNvPr id="21506" name="Picture 2" descr="http://domanafoto.ru/wp-content/uploads/2010/04/Sears-Tower-450x5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764704"/>
            <a:ext cx="4430266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357298"/>
            <a:ext cx="4141124" cy="3500462"/>
          </a:xfrm>
        </p:spPr>
        <p:txBody>
          <a:bodyPr>
            <a:normAutofit/>
          </a:bodyPr>
          <a:lstStyle/>
          <a:p>
            <a:r>
              <a:rPr lang="ru-RU" b="1" dirty="0" smtClean="0"/>
              <a:t>Здание </a:t>
            </a:r>
            <a:r>
              <a:rPr lang="ru-RU" b="1" dirty="0" err="1" smtClean="0">
                <a:solidFill>
                  <a:srgbClr val="FF0000"/>
                </a:solidFill>
              </a:rPr>
              <a:t>Jin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Mao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Building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находится в городе Шанхай сто в Китае, возведено в 1999 имеет 88 этажей и 421 метр высоты.</a:t>
            </a:r>
            <a:endParaRPr lang="ru-RU" dirty="0"/>
          </a:p>
        </p:txBody>
      </p:sp>
      <p:pic>
        <p:nvPicPr>
          <p:cNvPr id="20482" name="Picture 2" descr="http://domanafoto.ru/wp-content/uploads/2010/04/Jin-Mao-Building-450x7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836712"/>
            <a:ext cx="4550261" cy="5791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908720"/>
            <a:ext cx="4042792" cy="5631904"/>
          </a:xfrm>
        </p:spPr>
        <p:txBody>
          <a:bodyPr>
            <a:normAutofit/>
          </a:bodyPr>
          <a:lstStyle/>
          <a:p>
            <a:r>
              <a:rPr lang="ru-RU" dirty="0" smtClean="0"/>
              <a:t>В </a:t>
            </a:r>
            <a:r>
              <a:rPr lang="ru-RU" dirty="0"/>
              <a:t>Гонконге расположился </a:t>
            </a:r>
            <a:r>
              <a:rPr lang="ru-RU" b="1" dirty="0" err="1" smtClean="0">
                <a:solidFill>
                  <a:srgbClr val="FF0000"/>
                </a:solidFill>
              </a:rPr>
              <a:t>Two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International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Finance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Centre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который так же построен </a:t>
            </a:r>
            <a:r>
              <a:rPr lang="ru-RU" dirty="0" smtClean="0"/>
              <a:t>в </a:t>
            </a:r>
            <a:r>
              <a:rPr lang="ru-RU" dirty="0"/>
              <a:t>2003 году </a:t>
            </a:r>
            <a:r>
              <a:rPr lang="ru-RU" dirty="0" smtClean="0"/>
              <a:t>. В доме  </a:t>
            </a:r>
            <a:r>
              <a:rPr lang="ru-RU" dirty="0" smtClean="0"/>
              <a:t>88 </a:t>
            </a:r>
            <a:r>
              <a:rPr lang="ru-RU" dirty="0" smtClean="0"/>
              <a:t>этажей, его </a:t>
            </a:r>
            <a:r>
              <a:rPr lang="ru-RU" dirty="0" smtClean="0"/>
              <a:t>высота составляет 415 метров.</a:t>
            </a:r>
            <a:endParaRPr lang="ru-RU" dirty="0"/>
          </a:p>
        </p:txBody>
      </p:sp>
      <p:pic>
        <p:nvPicPr>
          <p:cNvPr id="19458" name="Picture 2" descr="http://domanafoto.ru/wp-content/uploads/2010/04/Two-International-Finance-Centre-450x6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908720"/>
            <a:ext cx="4286250" cy="56551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285728"/>
            <a:ext cx="7818092" cy="2857520"/>
          </a:xfrm>
        </p:spPr>
        <p:txBody>
          <a:bodyPr>
            <a:normAutofit/>
          </a:bodyPr>
          <a:lstStyle/>
          <a:p>
            <a:r>
              <a:rPr lang="ru-RU" dirty="0" smtClean="0"/>
              <a:t>Здание </a:t>
            </a:r>
            <a:r>
              <a:rPr lang="ru-RU" b="1" dirty="0" smtClean="0">
                <a:solidFill>
                  <a:srgbClr val="FF0000"/>
                </a:solidFill>
              </a:rPr>
              <a:t>CITIC </a:t>
            </a:r>
            <a:r>
              <a:rPr lang="ru-RU" b="1" dirty="0" err="1" smtClean="0">
                <a:solidFill>
                  <a:srgbClr val="FF0000"/>
                </a:solidFill>
              </a:rPr>
              <a:t>Plaza</a:t>
            </a:r>
            <a:r>
              <a:rPr lang="ru-RU" b="1" dirty="0" smtClean="0">
                <a:solidFill>
                  <a:srgbClr val="FF0000"/>
                </a:solidFill>
              </a:rPr>
              <a:t>, </a:t>
            </a:r>
            <a:r>
              <a:rPr lang="ru-RU" dirty="0" smtClean="0"/>
              <a:t>находится в городе </a:t>
            </a:r>
            <a:r>
              <a:rPr lang="ru-RU" dirty="0" smtClean="0"/>
              <a:t>Гуанчжоу. Было </a:t>
            </a:r>
            <a:r>
              <a:rPr lang="ru-RU" dirty="0" smtClean="0"/>
              <a:t>построено в 1996 году, имеет 80 этажей и 391 метр ввысь.</a:t>
            </a:r>
            <a:endParaRPr lang="ru-RU" dirty="0"/>
          </a:p>
        </p:txBody>
      </p:sp>
      <p:pic>
        <p:nvPicPr>
          <p:cNvPr id="31746" name="Picture 2" descr="http://domanafoto.ru/wp-content/uploads/2010/04/7-CITIC-Plaza-450x3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2500306"/>
            <a:ext cx="5400600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3970784" cy="5127848"/>
          </a:xfrm>
        </p:spPr>
        <p:txBody>
          <a:bodyPr/>
          <a:lstStyle/>
          <a:p>
            <a:r>
              <a:rPr lang="ru-RU" b="1" dirty="0" err="1" smtClean="0">
                <a:solidFill>
                  <a:srgbClr val="FF0000"/>
                </a:solidFill>
              </a:rPr>
              <a:t>Shun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Hing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Square</a:t>
            </a:r>
            <a:r>
              <a:rPr lang="ru-RU" b="1" dirty="0" smtClean="0">
                <a:solidFill>
                  <a:srgbClr val="FF0000"/>
                </a:solidFill>
              </a:rPr>
              <a:t>. </a:t>
            </a:r>
            <a:r>
              <a:rPr lang="ru-RU" dirty="0" smtClean="0"/>
              <a:t>Этот дом стоит в городе </a:t>
            </a:r>
            <a:r>
              <a:rPr lang="ru-RU" dirty="0" err="1" smtClean="0"/>
              <a:t>Шэньчжэнь</a:t>
            </a:r>
            <a:r>
              <a:rPr lang="ru-RU" dirty="0" smtClean="0"/>
              <a:t> с 1996 года. Количество этажей – 69, а высота в метрах равна 384.</a:t>
            </a:r>
            <a:endParaRPr lang="ru-RU" dirty="0"/>
          </a:p>
        </p:txBody>
      </p:sp>
      <p:pic>
        <p:nvPicPr>
          <p:cNvPr id="30722" name="Picture 2" descr="http://domanafoto.ru/wp-content/uploads/2010/04/8-Shun-Hing-Squa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548680"/>
            <a:ext cx="3810000" cy="62103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80728"/>
            <a:ext cx="4788024" cy="525321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Это один из самых пожилых участников рейтинга – </a:t>
            </a:r>
            <a:r>
              <a:rPr lang="ru-RU" b="1" dirty="0" smtClean="0">
                <a:solidFill>
                  <a:srgbClr val="FF0000"/>
                </a:solidFill>
              </a:rPr>
              <a:t>Нью-Йоркский </a:t>
            </a:r>
            <a:r>
              <a:rPr lang="ru-RU" b="1" dirty="0" err="1" smtClean="0">
                <a:solidFill>
                  <a:srgbClr val="FF0000"/>
                </a:solidFill>
              </a:rPr>
              <a:t>Эмпайр-Стейт-Билдинг</a:t>
            </a:r>
            <a:r>
              <a:rPr lang="ru-RU" b="1" dirty="0" smtClean="0">
                <a:solidFill>
                  <a:srgbClr val="FF0000"/>
                </a:solidFill>
              </a:rPr>
              <a:t> (</a:t>
            </a:r>
            <a:r>
              <a:rPr lang="ru-RU" b="1" dirty="0" err="1" smtClean="0">
                <a:solidFill>
                  <a:srgbClr val="FF0000"/>
                </a:solidFill>
              </a:rPr>
              <a:t>Empire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State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Building</a:t>
            </a:r>
            <a:r>
              <a:rPr lang="ru-RU" b="1" dirty="0" smtClean="0">
                <a:solidFill>
                  <a:srgbClr val="FF0000"/>
                </a:solidFill>
              </a:rPr>
              <a:t>)</a:t>
            </a:r>
            <a:r>
              <a:rPr lang="ru-RU" dirty="0" smtClean="0"/>
              <a:t>. Возведен он в далеком 1931 году, естественно тогда он стал самым высоким зданием не только Америки, но и всего мира. </a:t>
            </a:r>
          </a:p>
          <a:p>
            <a:r>
              <a:rPr lang="ru-RU" dirty="0" smtClean="0"/>
              <a:t>Сейчас «небоскреб-ветеран» занимает </a:t>
            </a:r>
            <a:r>
              <a:rPr lang="ru-RU" dirty="0" smtClean="0"/>
              <a:t>102 </a:t>
            </a:r>
            <a:r>
              <a:rPr lang="ru-RU" dirty="0" smtClean="0"/>
              <a:t>этажа и 381 метр. </a:t>
            </a:r>
            <a:endParaRPr lang="ru-RU" dirty="0"/>
          </a:p>
        </p:txBody>
      </p:sp>
      <p:pic>
        <p:nvPicPr>
          <p:cNvPr id="29698" name="Picture 2" descr="http://domanafoto.ru/wp-content/uploads/2010/04/9-Empire-State-Build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908720"/>
            <a:ext cx="3888432" cy="5544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142984"/>
            <a:ext cx="3493052" cy="5181616"/>
          </a:xfrm>
        </p:spPr>
        <p:txBody>
          <a:bodyPr>
            <a:normAutofit/>
          </a:bodyPr>
          <a:lstStyle/>
          <a:p>
            <a:r>
              <a:rPr lang="ru-RU" b="1" dirty="0" err="1" smtClean="0">
                <a:solidFill>
                  <a:srgbClr val="FF0000"/>
                </a:solidFill>
              </a:rPr>
              <a:t>Central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Plaza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(Генерал Плаза</a:t>
            </a:r>
            <a:r>
              <a:rPr lang="ru-RU" dirty="0" smtClean="0"/>
              <a:t>). </a:t>
            </a:r>
            <a:r>
              <a:rPr lang="ru-RU" dirty="0" smtClean="0"/>
              <a:t>Построен в Гонконге в 1992 году. Вобрал в себя 78 этажей и 374 метра.</a:t>
            </a:r>
            <a:endParaRPr lang="ru-RU" dirty="0"/>
          </a:p>
        </p:txBody>
      </p:sp>
      <p:pic>
        <p:nvPicPr>
          <p:cNvPr id="28674" name="Picture 2" descr="http://domanafoto.ru/wp-content/uploads/2010/04/10-Central-Plaza-450x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836712"/>
            <a:ext cx="428625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3926240" cy="5038740"/>
          </a:xfrm>
        </p:spPr>
        <p:txBody>
          <a:bodyPr>
            <a:normAutofit/>
          </a:bodyPr>
          <a:lstStyle/>
          <a:p>
            <a:r>
              <a:rPr lang="ru-RU" b="1" dirty="0" err="1" smtClean="0">
                <a:solidFill>
                  <a:srgbClr val="FF0000"/>
                </a:solidFill>
              </a:rPr>
              <a:t>Bank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of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China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– Банк </a:t>
            </a:r>
            <a:r>
              <a:rPr lang="ru-RU" dirty="0" smtClean="0"/>
              <a:t>Китая </a:t>
            </a:r>
            <a:r>
              <a:rPr lang="ru-RU" dirty="0" smtClean="0"/>
              <a:t>– </a:t>
            </a:r>
            <a:r>
              <a:rPr lang="ru-RU" dirty="0" smtClean="0"/>
              <a:t>построен в Гонконге. </a:t>
            </a:r>
            <a:r>
              <a:rPr lang="ru-RU" dirty="0" smtClean="0"/>
              <a:t>1989 год, 72 этажа, 369 метров.</a:t>
            </a:r>
            <a:endParaRPr lang="ru-RU" dirty="0"/>
          </a:p>
        </p:txBody>
      </p:sp>
      <p:pic>
        <p:nvPicPr>
          <p:cNvPr id="27650" name="Picture 2" descr="http://domanafoto.ru/wp-content/uploads/2010/04/11-Bank-of-Ch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836712"/>
            <a:ext cx="428625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04838"/>
            <a:ext cx="8003232" cy="5753120"/>
          </a:xfrm>
        </p:spPr>
        <p:txBody>
          <a:bodyPr/>
          <a:lstStyle/>
          <a:p>
            <a:r>
              <a:rPr lang="ru-RU" b="1" dirty="0" err="1" smtClean="0">
                <a:solidFill>
                  <a:srgbClr val="FF0000"/>
                </a:solidFill>
              </a:rPr>
              <a:t>Emirates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Tower </a:t>
            </a:r>
            <a:r>
              <a:rPr lang="ru-RU" b="1" dirty="0" err="1" smtClean="0">
                <a:solidFill>
                  <a:srgbClr val="FF0000"/>
                </a:solidFill>
              </a:rPr>
              <a:t>One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(Эмиратская офисная башня), </a:t>
            </a:r>
            <a:r>
              <a:rPr lang="ru-RU" dirty="0" err="1" smtClean="0"/>
              <a:t>Дубаи</a:t>
            </a:r>
            <a:r>
              <a:rPr lang="ru-RU" dirty="0" smtClean="0"/>
              <a:t>, ОАЭ 1999 год, 54 этажа и 355 </a:t>
            </a:r>
            <a:r>
              <a:rPr lang="ru-RU" dirty="0" smtClean="0"/>
              <a:t>метров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4034" name="Picture 2" descr="http://domanafoto.ru/wp-content/uploads/2010/04/12-Emirates-Tower-One-450x3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492896"/>
            <a:ext cx="5904656" cy="4032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14422"/>
            <a:ext cx="3854802" cy="5110178"/>
          </a:xfrm>
        </p:spPr>
        <p:txBody>
          <a:bodyPr/>
          <a:lstStyle/>
          <a:p>
            <a:r>
              <a:rPr lang="ru-RU" dirty="0" smtClean="0"/>
              <a:t>Дом, или лучше здание </a:t>
            </a:r>
            <a:r>
              <a:rPr lang="ru-RU" b="1" dirty="0" err="1" smtClean="0">
                <a:solidFill>
                  <a:srgbClr val="FF0000"/>
                </a:solidFill>
              </a:rPr>
              <a:t>Aon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Centre</a:t>
            </a:r>
            <a:r>
              <a:rPr lang="ru-RU" dirty="0" smtClean="0"/>
              <a:t>, стоит оно в Чикаго, с 1973 г. имеет 80 этажей и 346 м. </a:t>
            </a:r>
            <a:endParaRPr lang="ru-RU" dirty="0"/>
          </a:p>
        </p:txBody>
      </p:sp>
      <p:pic>
        <p:nvPicPr>
          <p:cNvPr id="43010" name="Picture 2" descr="http://domanafoto.ru/wp-content/uploads/2010/04/13-Aon-Cent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764704"/>
            <a:ext cx="428625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3970784" cy="5199856"/>
          </a:xfrm>
        </p:spPr>
        <p:txBody>
          <a:bodyPr/>
          <a:lstStyle/>
          <a:p>
            <a:r>
              <a:rPr lang="ru-RU" dirty="0" smtClean="0"/>
              <a:t>14 место – </a:t>
            </a:r>
            <a:r>
              <a:rPr lang="ru-RU" b="1" dirty="0" err="1" smtClean="0">
                <a:solidFill>
                  <a:srgbClr val="FF0000"/>
                </a:solidFill>
              </a:rPr>
              <a:t>The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Center</a:t>
            </a:r>
            <a:r>
              <a:rPr lang="ru-RU" dirty="0" smtClean="0"/>
              <a:t> Стоит этот дом себе в Гонконге с 1998 г. Этажей в нем 73 а высота 346м.</a:t>
            </a:r>
            <a:endParaRPr lang="ru-RU" dirty="0"/>
          </a:p>
        </p:txBody>
      </p:sp>
      <p:pic>
        <p:nvPicPr>
          <p:cNvPr id="41986" name="Picture 2" descr="http://domanafoto.ru/wp-content/uploads/2010/04/14-The-Cen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908720"/>
            <a:ext cx="3888432" cy="56555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556792"/>
            <a:ext cx="4248472" cy="4389120"/>
          </a:xfrm>
        </p:spPr>
        <p:txBody>
          <a:bodyPr/>
          <a:lstStyle/>
          <a:p>
            <a:r>
              <a:rPr lang="ru-RU" dirty="0" smtClean="0"/>
              <a:t>15 место </a:t>
            </a:r>
            <a:r>
              <a:rPr lang="ru-RU" b="1" dirty="0" err="1" smtClean="0">
                <a:solidFill>
                  <a:srgbClr val="FF0000"/>
                </a:solidFill>
              </a:rPr>
              <a:t>John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Hancock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Center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(Центр Джона </a:t>
            </a:r>
            <a:r>
              <a:rPr lang="ru-RU" dirty="0" err="1" smtClean="0"/>
              <a:t>Хэнкока</a:t>
            </a:r>
            <a:r>
              <a:rPr lang="ru-RU" dirty="0" smtClean="0"/>
              <a:t>) в Чикаго. построен в 1969 году, его высота 344 метра и у него ровно 100 этажей.</a:t>
            </a:r>
            <a:endParaRPr lang="ru-RU" dirty="0"/>
          </a:p>
        </p:txBody>
      </p:sp>
      <p:pic>
        <p:nvPicPr>
          <p:cNvPr id="40962" name="Picture 2" descr="http://domanafoto.ru/wp-content/uploads/2010/04/15-John-Hancock-Center-450x7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958958"/>
            <a:ext cx="4320480" cy="57371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6"/>
            <a:ext cx="3672408" cy="4389120"/>
          </a:xfrm>
        </p:spPr>
        <p:txBody>
          <a:bodyPr>
            <a:normAutofit/>
          </a:bodyPr>
          <a:lstStyle/>
          <a:p>
            <a:r>
              <a:rPr lang="ru-RU" b="1" dirty="0" err="1" smtClean="0">
                <a:solidFill>
                  <a:srgbClr val="FF0000"/>
                </a:solidFill>
              </a:rPr>
              <a:t>Бурдж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аль-Араб</a:t>
            </a:r>
            <a:r>
              <a:rPr lang="ru-RU" b="1" dirty="0" smtClean="0">
                <a:solidFill>
                  <a:srgbClr val="FF0000"/>
                </a:solidFill>
              </a:rPr>
              <a:t> или </a:t>
            </a:r>
            <a:r>
              <a:rPr lang="ru-RU" b="1" dirty="0" err="1" smtClean="0">
                <a:solidFill>
                  <a:srgbClr val="FF0000"/>
                </a:solidFill>
              </a:rPr>
              <a:t>Burj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Al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Arab</a:t>
            </a:r>
            <a:r>
              <a:rPr lang="ru-RU" b="1" dirty="0" smtClean="0">
                <a:solidFill>
                  <a:srgbClr val="FF0000"/>
                </a:solidFill>
              </a:rPr>
              <a:t>. </a:t>
            </a:r>
            <a:r>
              <a:rPr lang="ru-RU" dirty="0" smtClean="0"/>
              <a:t>Это еще один отель, построенный в </a:t>
            </a:r>
            <a:r>
              <a:rPr lang="ru-RU" dirty="0" err="1" smtClean="0"/>
              <a:t>Дубаи</a:t>
            </a:r>
            <a:r>
              <a:rPr lang="ru-RU" dirty="0" smtClean="0"/>
              <a:t> в 1999 году, его высота 321 метр, что включает 60 этажей. </a:t>
            </a:r>
            <a:endParaRPr lang="ru-RU" dirty="0"/>
          </a:p>
        </p:txBody>
      </p:sp>
      <p:pic>
        <p:nvPicPr>
          <p:cNvPr id="38914" name="Picture 2" descr="http://domanafoto.ru/wp-content/uploads/2010/04/17-Burj-Al-Arab-Hotel-450x3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1268760"/>
            <a:ext cx="4536504" cy="5112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4474840" cy="5271864"/>
          </a:xfrm>
        </p:spPr>
        <p:txBody>
          <a:bodyPr>
            <a:normAutofit fontScale="925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Небоскрёб компании «Крайслер</a:t>
            </a:r>
            <a:r>
              <a:rPr lang="ru-RU" b="1" dirty="0" smtClean="0">
                <a:solidFill>
                  <a:srgbClr val="FF0000"/>
                </a:solidFill>
              </a:rPr>
              <a:t>»</a:t>
            </a:r>
            <a:r>
              <a:rPr lang="ru-RU" dirty="0" smtClean="0"/>
              <a:t>, </a:t>
            </a:r>
            <a:r>
              <a:rPr lang="ru-RU" dirty="0" smtClean="0"/>
              <a:t>его построили в далеком 1930, это один из символов Нью-Йорка. Высота этого дома 319 м. Изначально этот небоскреб принадлежал корпорации «Крайслер», сейчас оно находится собственности других двух компаний.</a:t>
            </a:r>
            <a:endParaRPr lang="ru-RU" dirty="0"/>
          </a:p>
        </p:txBody>
      </p:sp>
      <p:pic>
        <p:nvPicPr>
          <p:cNvPr id="26626" name="Picture 2" descr="http://domanafoto.ru/wp-content/uploads/2010/04/18-Chrysler-Building-450x6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980728"/>
            <a:ext cx="3700080" cy="5517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571480"/>
            <a:ext cx="4752528" cy="5286412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Банк </a:t>
            </a:r>
            <a:r>
              <a:rPr lang="ru-RU" b="1" dirty="0" err="1" smtClean="0">
                <a:solidFill>
                  <a:srgbClr val="FF0000"/>
                </a:solidFill>
              </a:rPr>
              <a:t>Американ-Плаза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(англ. </a:t>
            </a:r>
            <a:r>
              <a:rPr lang="ru-RU" dirty="0" err="1" smtClean="0"/>
              <a:t>Bank</a:t>
            </a:r>
            <a:r>
              <a:rPr lang="ru-RU" dirty="0" smtClean="0"/>
              <a:t> </a:t>
            </a:r>
            <a:r>
              <a:rPr lang="ru-RU" dirty="0" err="1" smtClean="0"/>
              <a:t>of</a:t>
            </a:r>
            <a:r>
              <a:rPr lang="ru-RU" dirty="0" smtClean="0"/>
              <a:t> </a:t>
            </a:r>
            <a:r>
              <a:rPr lang="ru-RU" dirty="0" err="1" smtClean="0"/>
              <a:t>America</a:t>
            </a:r>
            <a:r>
              <a:rPr lang="ru-RU" dirty="0" smtClean="0"/>
              <a:t> </a:t>
            </a:r>
            <a:r>
              <a:rPr lang="ru-RU" dirty="0" err="1" smtClean="0"/>
              <a:t>Plaza</a:t>
            </a:r>
            <a:r>
              <a:rPr lang="ru-RU" dirty="0" smtClean="0"/>
              <a:t>) — это еще один небоскреб в Америке, находится в Атланте. Построен в постмодернистском стиле в центре города в 1993 г. Высота сооружения составляет 312 м вместе с 27-метровым шпилем, который покрыт сусальным золотом. Кстати, Соединенные Штаты Америки являются лидером по количеству высотных домов.</a:t>
            </a:r>
            <a:endParaRPr lang="ru-RU" dirty="0"/>
          </a:p>
        </p:txBody>
      </p:sp>
      <p:pic>
        <p:nvPicPr>
          <p:cNvPr id="25602" name="Picture 2" descr="http://domanafoto.ru/wp-content/uploads/2010/04/19-Bank-of-America-Plaz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908720"/>
            <a:ext cx="3819525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836712"/>
            <a:ext cx="4618856" cy="5487888"/>
          </a:xfrm>
        </p:spPr>
        <p:txBody>
          <a:bodyPr>
            <a:normAutofit fontScale="925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Банк, расположенный в деловом центре Лос-Анджелеса </a:t>
            </a:r>
            <a:r>
              <a:rPr lang="ru-RU" dirty="0" smtClean="0"/>
              <a:t>(Калифорния). Является восьмым по высоте зданием в США и 20 (насколько мне известно) в мире. </a:t>
            </a:r>
          </a:p>
          <a:p>
            <a:r>
              <a:rPr lang="ru-RU" dirty="0" smtClean="0"/>
              <a:t>Это здание построенной в 1990 году с 73 этажами и высотой 310 метров замыкает рейтинг самых высоких домов </a:t>
            </a:r>
            <a:r>
              <a:rPr lang="ru-RU" dirty="0" smtClean="0"/>
              <a:t>мира</a:t>
            </a:r>
            <a:r>
              <a:rPr lang="ru-RU" smtClean="0"/>
              <a:t>. </a:t>
            </a:r>
            <a:endParaRPr lang="ru-RU" dirty="0"/>
          </a:p>
        </p:txBody>
      </p:sp>
      <p:pic>
        <p:nvPicPr>
          <p:cNvPr id="24578" name="Picture 2" descr="http://domanafoto.ru/wp-content/uploads/2010/04/20-U.S.-Bank-Tower-450x6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727900"/>
            <a:ext cx="4032448" cy="6003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0100" y="1714488"/>
            <a:ext cx="71438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внимание!!!</a:t>
            </a:r>
            <a:endParaRPr lang="ru-RU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167</TotalTime>
  <Words>1250</Words>
  <Application>Microsoft Office PowerPoint</Application>
  <PresentationFormat>Экран (4:3)</PresentationFormat>
  <Paragraphs>57</Paragraphs>
  <Slides>55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55</vt:i4>
      </vt:variant>
    </vt:vector>
  </HeadingPairs>
  <TitlesOfParts>
    <vt:vector size="61" baseType="lpstr">
      <vt:lpstr>Arial</vt:lpstr>
      <vt:lpstr>Lucida Sans Unicode</vt:lpstr>
      <vt:lpstr>Verdana</vt:lpstr>
      <vt:lpstr>Wingdings 2</vt:lpstr>
      <vt:lpstr>Wingdings 3</vt:lpstr>
      <vt:lpstr>Открытая</vt:lpstr>
      <vt:lpstr>Современные жилые дома и здания </vt:lpstr>
      <vt:lpstr>Презентация PowerPoint</vt:lpstr>
      <vt:lpstr>Презентация PowerPoint</vt:lpstr>
      <vt:lpstr>Презентация PowerPoint</vt:lpstr>
      <vt:lpstr>Презентация PowerPoint</vt:lpstr>
      <vt:lpstr>СОВРЕМЕННЫЕ ТЕХНОЛОГИИ СТРОИТЕЛЬСТВА ЖИЛЫХ ДОМОВ </vt:lpstr>
      <vt:lpstr>Презентация PowerPoint</vt:lpstr>
      <vt:lpstr>Презентация PowerPoint</vt:lpstr>
      <vt:lpstr>Современный дом в Сиднее в стиле модерн </vt:lpstr>
      <vt:lpstr>Двойной дом в Канаде </vt:lpstr>
      <vt:lpstr>Загородный современный дом в Австралии </vt:lpstr>
      <vt:lpstr>Вилла в Амстердаме </vt:lpstr>
      <vt:lpstr>Современная вилла в Германии </vt:lpstr>
      <vt:lpstr>Современный дом в Сиэтле </vt:lpstr>
      <vt:lpstr>Нестандартный дом в Хорватии </vt:lpstr>
      <vt:lpstr>Уютный дом в штате Вашингтон </vt:lpstr>
      <vt:lpstr>Дом в современном стиле. Германия </vt:lpstr>
      <vt:lpstr>Презентация PowerPoint</vt:lpstr>
      <vt:lpstr>Презентация PowerPoint</vt:lpstr>
      <vt:lpstr>Небоскрёб был открыт в 2010 году. Форма здания напоминает сталагмит. известный во всем мире под названием «Бурдж Дубай» («Дубайская башня»), переименовал его, посвятив здание президенту ОАЭ шейху Халифе ибн Заиду ан-Нахайяну.</vt:lpstr>
      <vt:lpstr>Шанхайская башня (Shanghai Tower) - сверхвысокое здание, строящееся в районе Пудун города Шанхай в Китае. По проекту высота здания составляет 632 метров, этажность 128, общая площадь — 380 тыс. м.</vt:lpstr>
      <vt:lpstr>Презентация PowerPoint</vt:lpstr>
      <vt:lpstr>Часовая королевская башня (Makkah Royal Clock Tower Hotel). Здание расположено в известном всем мусульманам городе Мекка, Саудовская Аравия. Высота здания составляет 601 метров, этажность - 120. Запущен в эксплуатацию в 2012 году. Самый высокий отель в мире, самое большое здание в мире по строительному объёму с самыми большими и самыми высоко расположенными часами в мире</vt:lpstr>
      <vt:lpstr>Презентация PowerPoint</vt:lpstr>
      <vt:lpstr>Всемирный торговый центр 1 или Башня Свободы (One World Trade Center). Отель небоскрёб расположен в Нью-Йорке (США). Его высота составляет - 541,3 метров, этажность - 104. Построено в 2013 году. Это самое высокое офисное здание в мире и самое высокое здание в Западном полушарии.</vt:lpstr>
      <vt:lpstr>Презентация PowerPoint</vt:lpstr>
      <vt:lpstr>Международный финансовый центр (CTF Finance Centre) - сверхвысокий небоскреб, построенный в стиле модернизм. Находится в городе Гуанчжоу провинции Гуандун, Китай. Высота здания составляет - 437,5 метров, этажность - 103. Небоскрёб был открыт в 2010 году.</vt:lpstr>
      <vt:lpstr>Презентация PowerPoint</vt:lpstr>
      <vt:lpstr>Тайбэй 101 (Taipei 101) - небоскрёб, расположенный в столице Тайваня — Тайбэе. Его высота составляет - 508 метров, этажность - 101. Построено в 2004 году. Самое высокое офисное здание в мире до постройки «Башни свободы». Архитектурный стиль в духе постмодернизма сочетает современные традиции и древнюю китайскую архитектуру. Многоэтажный торговый комплекс в башне содержит сотни магазинов, ресторанов и клубов.</vt:lpstr>
      <vt:lpstr>Презентация PowerPoint</vt:lpstr>
      <vt:lpstr>Шанхайский всемирный финансовый центр (Shanghai World Financial Center). Небосрёб в Шанхае (Китай). Высота здания - 492 метров, этажность 101. Небоскрёб был открыт в 2008 году. Здание удостоено таких наград: Обладатель самой высокой смотровой площадки в мире, расположенной на 100 этаже здания (472 метра над землёй); лучший небоскреб мира 2008 года.</vt:lpstr>
      <vt:lpstr>Презентация PowerPoint</vt:lpstr>
      <vt:lpstr>Международный коммерческий центр (International Commerce Centre) - небоскрёб, построенный в 2010 году в западной части района Коулун города Гонконг. Это самое высокое здание в городе. Высота здания составляет 484 метров, этажность - 118. Запущен в эксплуатацию в 2010 году.</vt:lpstr>
      <vt:lpstr>Презентация PowerPoint</vt:lpstr>
      <vt:lpstr>Презентация PowerPoint</vt:lpstr>
      <vt:lpstr>Презентация PowerPoint</vt:lpstr>
      <vt:lpstr>Финансовый центр Наньцзин Гринлэнд» (Башня Цзыфэн) - сверхвысокое здание, в котором размещён деловой центр города Нанкин (Китай). Высота здания составляет 450 метров, этажность - 66. Запущен в эксплуатацию в 2010 году. Башня смешанного использования — в здании располагаются офисные помещения, нижние этажи оборудованы под магазины, торговые центры и рестораны, также имеется общественная обсерватория.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A.m.e.r.i.k.a</dc:creator>
  <cp:lastModifiedBy>Марина Чечель</cp:lastModifiedBy>
  <cp:revision>23</cp:revision>
  <dcterms:created xsi:type="dcterms:W3CDTF">2013-04-23T14:57:08Z</dcterms:created>
  <dcterms:modified xsi:type="dcterms:W3CDTF">2019-11-26T15:22:24Z</dcterms:modified>
</cp:coreProperties>
</file>