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70" r:id="rId15"/>
    <p:sldId id="269" r:id="rId16"/>
    <p:sldId id="271" r:id="rId17"/>
    <p:sldId id="273" r:id="rId18"/>
    <p:sldId id="274" r:id="rId19"/>
    <p:sldId id="275" r:id="rId20"/>
    <p:sldId id="272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53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62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3085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126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11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46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242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07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13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23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785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81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3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322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7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CB573-63AC-4157-91B7-EF982F331CD5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7D2268-CC1B-4550-87E7-1CE34B485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80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Особенности действующих нагрузок на высотные сооружения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1778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677" y="187570"/>
            <a:ext cx="9839935" cy="10081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3323" y="1289538"/>
            <a:ext cx="10121289" cy="4621684"/>
          </a:xfrm>
        </p:spPr>
        <p:txBody>
          <a:bodyPr/>
          <a:lstStyle/>
          <a:p>
            <a:r>
              <a:rPr lang="ru-RU" sz="2800" dirty="0"/>
              <a:t>Пиковые значения ветровой нагрузки учитываются при проектировании элементов ограждения и узлов их крепления к несущим конструкциям.</a:t>
            </a:r>
          </a:p>
          <a:p>
            <a:r>
              <a:rPr lang="ru-RU" sz="2800" dirty="0"/>
              <a:t>При проектировании высотных зданий должны использоваться такие конструктивные решения, которые исключают возбуждение </a:t>
            </a:r>
            <a:r>
              <a:rPr lang="ru-RU" sz="2800" dirty="0" err="1"/>
              <a:t>аэродинамически</a:t>
            </a:r>
            <a:r>
              <a:rPr lang="ru-RU" sz="2800" dirty="0"/>
              <a:t> неустойчивых колебаний типа </a:t>
            </a:r>
            <a:r>
              <a:rPr lang="ru-RU" sz="2800" b="1" dirty="0" err="1"/>
              <a:t>галопирования</a:t>
            </a:r>
            <a:r>
              <a:rPr lang="ru-RU" sz="2800" dirty="0"/>
              <a:t> и </a:t>
            </a:r>
            <a:r>
              <a:rPr lang="ru-RU" sz="2800" b="1" dirty="0"/>
              <a:t>дивергенции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860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417" y="213802"/>
            <a:ext cx="8911687" cy="7943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092" y="1230923"/>
            <a:ext cx="10238520" cy="4680299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Пульсации </a:t>
            </a:r>
            <a:r>
              <a:rPr lang="ru-RU" sz="2800" dirty="0"/>
              <a:t>ветровой нагрузки обусловлены двумя факторами: пульсациями скорости ветра и срывом вихрей с ограждающих поверхностей как проектируемого здания, так и рядом расположенных зданий и сооружений. По своей природе пульсационная составляющая ветровой нагрузки является случайным процессом и, следовательно, задача об определении реакции зданий при этом воздействии может быть решена только статистически с использованием достаточно сложных </a:t>
            </a:r>
            <a:r>
              <a:rPr lang="ru-RU" sz="2800" dirty="0" smtClean="0"/>
              <a:t>методик.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71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0"/>
            <a:ext cx="9675812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9006" y="5756030"/>
            <a:ext cx="8915400" cy="9758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 Качественная картина обтекания </a:t>
            </a:r>
            <a:r>
              <a:rPr lang="ru-RU" sz="2400" dirty="0" smtClean="0"/>
              <a:t>здания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а) - вертикальный разрез; б) - поперечное сечение</a:t>
            </a:r>
          </a:p>
          <a:p>
            <a:endParaRPr lang="ru-RU" dirty="0"/>
          </a:p>
        </p:txBody>
      </p:sp>
      <p:pic>
        <p:nvPicPr>
          <p:cNvPr id="1026" name="Picture 2" descr="http://www.norm-load.ru/SNiP/Data1/47/47881/x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971" y="1632804"/>
            <a:ext cx="9421641" cy="333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862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3663" y="1535723"/>
            <a:ext cx="10050950" cy="4879591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В связи с этим усилия и перемещения, возникающие при действии пульсационной составляющей  ветровой нагрузки в несущих конструкциях сооружений и передаваемые на их основание и фундамент, как правило, должны определяться в результате численного динамического расчета с использованием соответствующих методик расчета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113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9538" y="1125415"/>
            <a:ext cx="10215074" cy="5498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Аэродинамические </a:t>
            </a:r>
            <a:r>
              <a:rPr lang="ru-RU" sz="2400" dirty="0"/>
              <a:t>коэффициенты зависят от относительных размеров и геометрической формы проектируемого здания, а также от положения и геометрии зданий и сооружений, расположенных в непосредственной близости</a:t>
            </a:r>
            <a:r>
              <a:rPr lang="ru-RU" sz="2400" dirty="0" smtClean="0"/>
              <a:t>.</a:t>
            </a:r>
          </a:p>
          <a:p>
            <a:pPr marL="0" indent="0" algn="just">
              <a:buNone/>
            </a:pPr>
            <a:r>
              <a:rPr lang="ru-RU" sz="2400" dirty="0"/>
              <a:t> Ветровые нагрузки являются одним из основных видов воздействий на ограждающие конструкции зданий, во многом определяющих их конструктивные решения. Интенсивность этого воздействия и его распределение по внешним и внутренним поверхностям ограждения в первую очередь определяются структурой ветровых потоков, формирующихся в месте строительства, геометрической формой и размерами зданий, а также динамическими свойствами рассматриваемых конструктивных элементов.</a:t>
            </a:r>
          </a:p>
          <a:p>
            <a:pPr marL="0" indent="0" algn="just">
              <a:buNone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154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stadyo.ru/images/img/nametkin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24" y="152400"/>
            <a:ext cx="9155722" cy="67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363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0860" y="1250576"/>
            <a:ext cx="934329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Пульсации же давления на боковых и подветренных стенах, а также на покрытиях различного типа зависят не только </a:t>
            </a:r>
            <a:r>
              <a:rPr lang="ru-RU" sz="2400" b="1" dirty="0" smtClean="0"/>
              <a:t>от структуры набегающего ветрового потока</a:t>
            </a:r>
            <a:r>
              <a:rPr lang="ru-RU" sz="2400" dirty="0" smtClean="0"/>
              <a:t>, но также </a:t>
            </a:r>
            <a:r>
              <a:rPr lang="ru-RU" sz="2400" b="1" dirty="0" smtClean="0"/>
              <a:t>формируются в результате срыва вихрей с наветренных кромок самого сооружения.</a:t>
            </a:r>
          </a:p>
          <a:p>
            <a:r>
              <a:rPr lang="ru-RU" sz="2400" dirty="0" smtClean="0"/>
              <a:t>В городских условиях ветровые потоки формируются за счет обтекания искусственных объектов (строений, парковых зон и т.п.) и поэтому представляют собой сильно </a:t>
            </a:r>
            <a:r>
              <a:rPr lang="ru-RU" sz="2400" dirty="0" err="1" smtClean="0"/>
              <a:t>турбулизированное</a:t>
            </a:r>
            <a:r>
              <a:rPr lang="ru-RU" sz="2400" dirty="0" smtClean="0"/>
              <a:t> движение воздуха с большими вертикальными градиентами скорости ветра.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32898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00-bal.ru/pars_docs/refs/154/153049/153049_html_3850024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912" y="625108"/>
            <a:ext cx="8074025" cy="602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090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2985" y="386862"/>
            <a:ext cx="10191627" cy="552436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Резонансное вихревое возбуждение связано с регулярным срывом вихрей с боковой поверхности сооружений и возникает в том случае, когда частота срыва вихрей близка к одной из собственных частот сооружения. Поверочный расчет на резонансное вихревое возбуждение необходимо проводить для зданий, удовлетворяющих условию h/d &gt; 7. Здесь h - высота здания, d - его поперечный размер.</a:t>
            </a:r>
          </a:p>
          <a:p>
            <a:r>
              <a:rPr lang="ru-RU" sz="2400" dirty="0" err="1"/>
              <a:t>Аэродинамически</a:t>
            </a:r>
            <a:r>
              <a:rPr lang="ru-RU" sz="2400" dirty="0"/>
              <a:t> неустойчивые колебания </a:t>
            </a:r>
            <a:r>
              <a:rPr lang="ru-RU" sz="2400" b="1" dirty="0"/>
              <a:t>типа </a:t>
            </a:r>
            <a:r>
              <a:rPr lang="ru-RU" sz="2400" b="1" dirty="0" err="1"/>
              <a:t>галопирования</a:t>
            </a:r>
            <a:r>
              <a:rPr lang="ru-RU" sz="2400" b="1" dirty="0"/>
              <a:t> </a:t>
            </a:r>
            <a:r>
              <a:rPr lang="ru-RU" sz="2400" dirty="0"/>
              <a:t>могут возникнуть в направлении, перпендикулярном средней скорости </a:t>
            </a:r>
            <a:r>
              <a:rPr lang="ru-RU" sz="2400" dirty="0" smtClean="0"/>
              <a:t>ветра, в </a:t>
            </a:r>
            <a:r>
              <a:rPr lang="ru-RU" sz="2400" dirty="0"/>
              <a:t>том случае, если скорость ветра превысит критическое </a:t>
            </a:r>
            <a:r>
              <a:rPr lang="ru-RU" sz="2400" dirty="0" smtClean="0"/>
              <a:t>значение.</a:t>
            </a:r>
          </a:p>
          <a:p>
            <a:r>
              <a:rPr lang="ru-RU" sz="2400" dirty="0"/>
              <a:t>При проектировании зданий с несимметричной формой поперечного сечения типовых этажей, а также в тех случаях, когда центр масс типовых этажей не совпадает с их центром жесткости, необходимо учитывать возможность появления </a:t>
            </a:r>
            <a:r>
              <a:rPr lang="ru-RU" sz="2400" dirty="0" err="1"/>
              <a:t>аэродинамически</a:t>
            </a:r>
            <a:r>
              <a:rPr lang="ru-RU" sz="2400" dirty="0"/>
              <a:t> неустойчивых колебаний </a:t>
            </a:r>
            <a:r>
              <a:rPr lang="ru-RU" sz="2400" b="1" dirty="0"/>
              <a:t>типа дивергенции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311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69" y="1594338"/>
            <a:ext cx="10555043" cy="4316884"/>
          </a:xfrm>
        </p:spPr>
        <p:txBody>
          <a:bodyPr/>
          <a:lstStyle/>
          <a:p>
            <a:pPr algn="just"/>
            <a:r>
              <a:rPr lang="ru-RU" sz="2400" dirty="0"/>
              <a:t>Гололедные нагрузки необходимо учитывать при проектировании шпилей, решетчатых элементов конструкций, а также стен и покрытий высотных зданий, фасадных теплоизоляционных систем с воздушным зазором, элементов их крепления, декоративных элементов и т.п., расположенных на высоте 100 м и более, согласно требованиям СП 20.13330</a:t>
            </a:r>
          </a:p>
          <a:p>
            <a:pPr algn="just"/>
            <a:r>
              <a:rPr lang="ru-RU" sz="2400" dirty="0"/>
              <a:t> Расчет конструкций и оснований высотных зданий, проектируемых для строительства в сейсмических районах, выполняют на основные и особые сочетания нагрузок с учетом сейсмических воздействий.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85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3294" y="257908"/>
            <a:ext cx="8911687" cy="163536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 267.1325800.2016. Свод правил. Здания и комплексы высотные. Правила </a:t>
            </a:r>
            <a:r>
              <a:rPr lang="ru-RU" b="1" dirty="0" smtClean="0"/>
              <a:t>проектирования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0246" y="2133600"/>
            <a:ext cx="10414366" cy="3777622"/>
          </a:xfrm>
        </p:spPr>
        <p:txBody>
          <a:bodyPr/>
          <a:lstStyle/>
          <a:p>
            <a:pPr algn="just"/>
            <a:r>
              <a:rPr lang="ru-RU" sz="2400" dirty="0" smtClean="0"/>
              <a:t>Свод </a:t>
            </a:r>
            <a:r>
              <a:rPr lang="ru-RU" sz="2400" dirty="0"/>
              <a:t>правил устанавливает требования к проектированию высотных зданий и </a:t>
            </a:r>
            <a:r>
              <a:rPr lang="ru-RU" sz="2400" dirty="0" smtClean="0"/>
              <a:t>комплексов.</a:t>
            </a:r>
          </a:p>
          <a:p>
            <a:pPr algn="just"/>
            <a:r>
              <a:rPr lang="ru-RU" sz="2400" dirty="0"/>
              <a:t>При проектировании высотных зданий и комплексов необходимо учитывать нагрузки и воздействия, перечисленные в СП </a:t>
            </a:r>
            <a:r>
              <a:rPr lang="ru-RU" sz="2400" dirty="0" smtClean="0"/>
              <a:t>20.13330, в </a:t>
            </a:r>
            <a:r>
              <a:rPr lang="ru-RU" sz="2400" dirty="0"/>
              <a:t>основных и особых сочетаниях, определяемых с учетом реализации наиболее неблагоприятных условий работы конструктивных элементов здания.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398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893" y="175846"/>
            <a:ext cx="9933720" cy="890954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677" y="1066800"/>
            <a:ext cx="10601935" cy="5685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000" dirty="0"/>
              <a:t>Для конструктивной системы высотных зданий необходимо выполнять следующие расчеты:</a:t>
            </a:r>
          </a:p>
          <a:p>
            <a:r>
              <a:rPr lang="ru-RU" sz="2000" dirty="0"/>
              <a:t>- расчет горизонтальных перемещений верха;</a:t>
            </a:r>
          </a:p>
          <a:p>
            <a:r>
              <a:rPr lang="ru-RU" sz="2000" dirty="0"/>
              <a:t>- расчет форм собственных колебаний;</a:t>
            </a:r>
          </a:p>
          <a:p>
            <a:r>
              <a:rPr lang="ru-RU" sz="2000" dirty="0"/>
              <a:t>- расчет устойчивости формы и устойчивости положения (опрокидывание и сдвиг);</a:t>
            </a:r>
          </a:p>
          <a:p>
            <a:r>
              <a:rPr lang="ru-RU" sz="2000" dirty="0"/>
              <a:t>- расчет перекосов этажных ячеек;</a:t>
            </a:r>
          </a:p>
          <a:p>
            <a:r>
              <a:rPr lang="ru-RU" sz="2000" dirty="0"/>
              <a:t>- расчет максимальной осадки, разности осадок и крена здания;</a:t>
            </a:r>
          </a:p>
          <a:p>
            <a:r>
              <a:rPr lang="ru-RU" sz="2000" dirty="0"/>
              <a:t>- расчет прогибов плит перекрытий;</a:t>
            </a:r>
          </a:p>
          <a:p>
            <a:r>
              <a:rPr lang="ru-RU" sz="2000" dirty="0"/>
              <a:t>- расчет ускорений колебаний перекрытий верхних этажей;</a:t>
            </a:r>
          </a:p>
          <a:p>
            <a:r>
              <a:rPr lang="ru-RU" sz="2000" dirty="0"/>
              <a:t>- расчет усилий и перемещений, возникающих в основных несущих конструкциях, а также в узлах их сопряжений по результатам общего расчета конструктивной системы, в </a:t>
            </a:r>
            <a:r>
              <a:rPr lang="ru-RU" sz="2000" dirty="0" err="1"/>
              <a:t>т.ч</a:t>
            </a:r>
            <a:r>
              <a:rPr lang="ru-RU" sz="2000" dirty="0"/>
              <a:t>. расчета на прогрессирующее обрушение, а также транспортных и монтажных нагрузок.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957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509" y="140678"/>
            <a:ext cx="9875104" cy="9847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092" y="1371600"/>
            <a:ext cx="10238520" cy="4539622"/>
          </a:xfrm>
        </p:spPr>
        <p:txBody>
          <a:bodyPr/>
          <a:lstStyle/>
          <a:p>
            <a:pPr algn="just"/>
            <a:r>
              <a:rPr lang="ru-RU" sz="2400" dirty="0"/>
              <a:t>Расчет на устойчивость формы и положения выполняют на действие расчетных постоянных, длительных и кратковременных нагрузок.</a:t>
            </a:r>
          </a:p>
          <a:p>
            <a:pPr algn="just"/>
            <a:r>
              <a:rPr lang="ru-RU" sz="2400" dirty="0"/>
              <a:t>Высотные здания должны быть защищены от прогрессирующего (цепного) обрушения в случае локального разрушения их несущих конструкций при аварийных воздействиях, не предусмотренных условиями нормальной эксплуатации зданий (пожары, взрывы, ударные воздействия транспортных средств, несанкционированная перепланировка и т.п.).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078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6063" y="281354"/>
            <a:ext cx="9898550" cy="93784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4031" y="1219200"/>
            <a:ext cx="10320581" cy="4692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Основные средства защиты высотных жилых зданий от прогрессирующего </a:t>
            </a:r>
            <a:r>
              <a:rPr lang="ru-RU" sz="2400" dirty="0" smtClean="0"/>
              <a:t>обрушения:</a:t>
            </a:r>
          </a:p>
          <a:p>
            <a:r>
              <a:rPr lang="ru-RU" sz="2400" dirty="0" smtClean="0"/>
              <a:t>  </a:t>
            </a:r>
            <a:r>
              <a:rPr lang="ru-RU" sz="2400" dirty="0"/>
              <a:t>резервирование прочности конструктивных элементов в соответствии с расчетами; </a:t>
            </a:r>
            <a:endParaRPr lang="ru-RU" sz="2400" dirty="0" smtClean="0"/>
          </a:p>
          <a:p>
            <a:r>
              <a:rPr lang="ru-RU" sz="2400" dirty="0" smtClean="0"/>
              <a:t>повышение </a:t>
            </a:r>
            <a:r>
              <a:rPr lang="ru-RU" sz="2400" dirty="0"/>
              <a:t>пластических свойств применяемой стали и арматуры, стальных связей между конструкциями (в виде арматуры соединяемых конструкций, закладных деталей, элементов стальных жестких узлов и т.п.); </a:t>
            </a:r>
            <a:endParaRPr lang="ru-RU" sz="2400" dirty="0" smtClean="0"/>
          </a:p>
          <a:p>
            <a:r>
              <a:rPr lang="ru-RU" sz="2400" dirty="0" smtClean="0"/>
              <a:t>включение </a:t>
            </a:r>
            <a:r>
              <a:rPr lang="ru-RU" sz="2400" dirty="0"/>
              <a:t>в работу пространственной системы ненесущих элементов.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58764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231" y="234462"/>
            <a:ext cx="9863381" cy="902676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908" y="1266092"/>
            <a:ext cx="10484704" cy="464513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В зданиях с применением стальных конструкций следует:</a:t>
            </a:r>
          </a:p>
          <a:p>
            <a:pPr algn="just"/>
            <a:r>
              <a:rPr lang="ru-RU" sz="2800" dirty="0"/>
              <a:t>- предусматривать сталежелезобетонные перекрытия с объединением стальной балки с монолитным перекрытием с помощью стад-болтов или специальных упоров;</a:t>
            </a:r>
          </a:p>
          <a:p>
            <a:pPr algn="just"/>
            <a:r>
              <a:rPr lang="ru-RU" sz="2800" dirty="0"/>
              <a:t>- проектировать жестким сопряжение балок с колоннами хотя бы одного </a:t>
            </a:r>
            <a:r>
              <a:rPr lang="ru-RU" sz="2800" dirty="0" smtClean="0"/>
              <a:t>направления.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7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11015"/>
            <a:ext cx="8911687" cy="1693985"/>
          </a:xfrm>
        </p:spPr>
        <p:txBody>
          <a:bodyPr>
            <a:normAutofit/>
          </a:bodyPr>
          <a:lstStyle/>
          <a:p>
            <a:r>
              <a:rPr lang="ru-RU" sz="3200" b="1" dirty="0"/>
              <a:t>СП 267.1325800.2016. Свод правил. Здания и комплексы высотные. Правила проектирования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2133600"/>
            <a:ext cx="10730889" cy="3777622"/>
          </a:xfrm>
        </p:spPr>
        <p:txBody>
          <a:bodyPr/>
          <a:lstStyle/>
          <a:p>
            <a:pPr algn="just"/>
            <a:r>
              <a:rPr lang="ru-RU" sz="2400" dirty="0"/>
              <a:t>Коэффициенты сочетаний основных нагрузок определяются в соответствии с указаниями СП 20.13330</a:t>
            </a:r>
          </a:p>
          <a:p>
            <a:pPr algn="just"/>
            <a:r>
              <a:rPr lang="ru-RU" sz="2400" dirty="0"/>
              <a:t>При этом в качестве одного из основных сочетаний необходимо рассмотреть совместное действие постоянных, длительной и ветровой нагрузок, принимаемых без учета понижающих коэффициентов сочетаний.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186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1" y="0"/>
            <a:ext cx="9980612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785" y="1477108"/>
            <a:ext cx="10648827" cy="5146430"/>
          </a:xfrm>
        </p:spPr>
        <p:txBody>
          <a:bodyPr/>
          <a:lstStyle/>
          <a:p>
            <a:r>
              <a:rPr lang="ru-RU" dirty="0"/>
              <a:t>Нормативные значения равномерно распределенных временных нагрузок на перекрытия, покрытия и лестницы следует принимать по таблице 7.1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b="1" dirty="0"/>
              <a:t>Нормативные значения равномерно </a:t>
            </a:r>
            <a:r>
              <a:rPr lang="ru-RU" b="1" dirty="0" smtClean="0"/>
              <a:t>распределенных временных </a:t>
            </a:r>
            <a:r>
              <a:rPr lang="ru-RU" b="1" dirty="0"/>
              <a:t>нагрузок на перекрытия, покрытия и </a:t>
            </a:r>
            <a:r>
              <a:rPr lang="ru-RU" b="1" dirty="0" smtClean="0"/>
              <a:t>лестницы</a:t>
            </a:r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022896"/>
              </p:ext>
            </p:extLst>
          </p:nvPr>
        </p:nvGraphicFramePr>
        <p:xfrm>
          <a:off x="1750647" y="2872155"/>
          <a:ext cx="8128000" cy="326766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64000"/>
                <a:gridCol w="4064000"/>
              </a:tblGrid>
              <a:tr h="1132105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Помещения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Нормативные значения нагрузок </a:t>
                      </a:r>
                      <a:r>
                        <a:rPr lang="ru-RU" sz="1600" i="1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кПа (кгс/м</a:t>
                      </a:r>
                      <a:r>
                        <a:rPr lang="ru-RU" sz="1600" baseline="300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не менее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4862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Технические этажи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10,0 (1000)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3174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Вестибюли, фойе и коридоры первого этажа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4,0 (400)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8763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Лестницы и входы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5,0 (500)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8763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Карнизы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5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1,4 (140)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entury Schoolbook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191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1909" y="211016"/>
            <a:ext cx="9722704" cy="1043354"/>
          </a:xfrm>
        </p:spPr>
        <p:txBody>
          <a:bodyPr>
            <a:normAutofit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0923" y="1254370"/>
            <a:ext cx="10273689" cy="53457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/>
              <a:t>Для </a:t>
            </a:r>
            <a:r>
              <a:rPr lang="ru-RU" sz="2400" dirty="0"/>
              <a:t>высотных зданий необходимо учитывать кратковременные нагрузки:</a:t>
            </a:r>
          </a:p>
          <a:p>
            <a:r>
              <a:rPr lang="ru-RU" sz="2400" dirty="0"/>
              <a:t>- на покрытия </a:t>
            </a:r>
            <a:r>
              <a:rPr lang="ru-RU" sz="2400" dirty="0" err="1"/>
              <a:t>стилобатных</a:t>
            </a:r>
            <a:r>
              <a:rPr lang="ru-RU" sz="2400" dirty="0"/>
              <a:t> и подземных частей зданий от транспортных средств и пожарного автотранспорта согласно 7.2.6</a:t>
            </a:r>
          </a:p>
          <a:p>
            <a:r>
              <a:rPr lang="ru-RU" sz="2400" dirty="0"/>
              <a:t>на покрытие от пожарного вертолета или аварийно-спасательной кабины пожарного вертолета согласно 7.2.7 (если площадка для вертолета или кабины предусмотрена заданием на проектирование</a:t>
            </a:r>
            <a:r>
              <a:rPr lang="ru-RU" sz="2400" dirty="0" smtClean="0"/>
              <a:t>).</a:t>
            </a:r>
          </a:p>
          <a:p>
            <a:pPr marL="0" indent="0">
              <a:buNone/>
            </a:pPr>
            <a:r>
              <a:rPr lang="ru-RU" sz="2400" dirty="0"/>
              <a:t>Площадки для спасательных кабин и вертолетов следует проектировать на покрытии зданий из расчета общей нагрузки кабины 2500 кг, удельной нагрузки - до 2,5 кг/см2, если иное не оговорено заданием на проектирование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/>
              <a:t>При расчете нагрузки на покрытие необходимо учитывать статическую и динамическую нагрузки.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56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20018"/>
            <a:ext cx="9675812" cy="1280890"/>
          </a:xfrm>
        </p:spPr>
        <p:txBody>
          <a:bodyPr>
            <a:normAutofit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5046" y="1400908"/>
            <a:ext cx="10109566" cy="45103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Нагрузки и воздействия, возникающие при взаимодействии ветра со строительными конструкциями, по своей природе можно разделить на два типа:</a:t>
            </a:r>
          </a:p>
          <a:p>
            <a:r>
              <a:rPr lang="ru-RU" sz="2400" dirty="0"/>
              <a:t>- воздействия, связанные с непосредственным действием на здания и сооружения максимальных для места строительства ураганных ветров;</a:t>
            </a:r>
          </a:p>
          <a:p>
            <a:r>
              <a:rPr lang="ru-RU" sz="2400" dirty="0"/>
              <a:t>- воздействия, вызывающие интенсивные </a:t>
            </a:r>
            <a:r>
              <a:rPr lang="ru-RU" sz="2400" dirty="0" err="1"/>
              <a:t>аэроупругие</a:t>
            </a:r>
            <a:r>
              <a:rPr lang="ru-RU" sz="2400" dirty="0"/>
              <a:t> и неустойчивые изгибные, крутильные и изгибно-крутильные колебания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/>
              <a:t>Воздействия первого типа называются расчетной ветровой нагрузкой, и она подразделяется на среднюю и пульсационную составляющие.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966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55187"/>
            <a:ext cx="9828212" cy="1280890"/>
          </a:xfrm>
        </p:spPr>
        <p:txBody>
          <a:bodyPr>
            <a:normAutofit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2985" y="1219200"/>
            <a:ext cx="10191627" cy="49236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К колебаниям второго типа относятся различные формы аэродинамической неустойчивости сооружений (в частности, применительно к высоким зданиям это могут быть </a:t>
            </a:r>
            <a:r>
              <a:rPr lang="ru-RU" sz="2400" b="1" dirty="0" err="1"/>
              <a:t>галопирование</a:t>
            </a:r>
            <a:r>
              <a:rPr lang="ru-RU" sz="2400" dirty="0"/>
              <a:t> и </a:t>
            </a:r>
            <a:r>
              <a:rPr lang="ru-RU" sz="2400" b="1" dirty="0"/>
              <a:t>дивергенция</a:t>
            </a:r>
            <a:r>
              <a:rPr lang="ru-RU" sz="2400" dirty="0"/>
              <a:t>), а также колебания, связанные со срывом вихрей с внешней поверхности сооружений и приводящие к резонансному вихревому возбуждению сооружения на одной из его собственных частот. Колебания этого типа могут возникнуть в зданиях и сооружениях, высота которых значительно превышает их поперечный размер. В связи с этим соответствующие воздействия не учитываются при проектировании невысоких зданий.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18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77" y="222738"/>
            <a:ext cx="9535135" cy="1019908"/>
          </a:xfrm>
        </p:spPr>
        <p:txBody>
          <a:bodyPr>
            <a:normAutofit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8862" y="1242645"/>
            <a:ext cx="10355750" cy="5146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Таким образом, при проектировании высоких зданий необходимо учитывать следующие воздействия ветра:</a:t>
            </a:r>
          </a:p>
          <a:p>
            <a:pPr algn="just"/>
            <a:r>
              <a:rPr lang="ru-RU" sz="2400" dirty="0"/>
              <a:t>среднюю и пульсационную составляющие расчетной ветровой нагрузки;</a:t>
            </a:r>
          </a:p>
          <a:p>
            <a:pPr algn="just"/>
            <a:r>
              <a:rPr lang="ru-RU" sz="2400" dirty="0"/>
              <a:t>пиковые значения ветровой нагрузки, действующие на конструктивные элементы ограждения;</a:t>
            </a:r>
          </a:p>
          <a:p>
            <a:pPr algn="just"/>
            <a:r>
              <a:rPr lang="ru-RU" sz="2400" dirty="0"/>
              <a:t>резонансное вихревое возбуждение;</a:t>
            </a:r>
          </a:p>
          <a:p>
            <a:pPr algn="just"/>
            <a:r>
              <a:rPr lang="ru-RU" sz="2400" dirty="0"/>
              <a:t>аэродинамические неустойчивые колебания типа </a:t>
            </a:r>
            <a:r>
              <a:rPr lang="ru-RU" sz="2400" dirty="0" err="1"/>
              <a:t>галопирования</a:t>
            </a:r>
            <a:r>
              <a:rPr lang="ru-RU" sz="2400" dirty="0"/>
              <a:t> и дивергенции;</a:t>
            </a:r>
          </a:p>
          <a:p>
            <a:pPr algn="just"/>
            <a:r>
              <a:rPr lang="ru-RU" sz="2400" dirty="0"/>
              <a:t>воздействия, приводящие к нарушению комфортности пешеходных зон, прилегающих к проектируемому зданию.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118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2585" y="293077"/>
            <a:ext cx="9582027" cy="1008185"/>
          </a:xfrm>
        </p:spPr>
        <p:txBody>
          <a:bodyPr>
            <a:normAutofit/>
          </a:bodyPr>
          <a:lstStyle/>
          <a:p>
            <a:r>
              <a:rPr lang="ru-RU" sz="2800" b="1" dirty="0"/>
              <a:t>СП 267.1325800.2016. Свод правил. Здания и комплексы высотные. Правила проектирования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631" y="1301262"/>
            <a:ext cx="10472981" cy="46099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Расчетные значения средней и пульсационной составляющих ветровой нагрузки, а также резонансное вихревое возбуждение </a:t>
            </a:r>
            <a:r>
              <a:rPr lang="ru-RU" sz="2400" dirty="0" smtClean="0"/>
              <a:t>учитываются</a:t>
            </a:r>
            <a:r>
              <a:rPr lang="ru-RU" sz="2400" dirty="0"/>
              <a:t>:</a:t>
            </a:r>
          </a:p>
          <a:p>
            <a:pPr algn="just"/>
            <a:r>
              <a:rPr lang="ru-RU" sz="2400" dirty="0"/>
              <a:t>при определении суммарных сил и моментов, передаваемых на основания и фундаменты сооружений;</a:t>
            </a:r>
          </a:p>
          <a:p>
            <a:pPr algn="just"/>
            <a:r>
              <a:rPr lang="ru-RU" sz="2400" dirty="0"/>
              <a:t>при оценке прочности (в том числе и усталостной) и долговечности их несущих конструкций;</a:t>
            </a:r>
          </a:p>
          <a:p>
            <a:pPr algn="just"/>
            <a:r>
              <a:rPr lang="ru-RU" sz="2400" dirty="0"/>
              <a:t>для оценки комфортности пребывания людей в рассматриваемых зданиях (для этого расчетного случая средняя составляющая ветровой нагрузки не учитывается).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1459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125</TotalTime>
  <Words>1517</Words>
  <Application>Microsoft Office PowerPoint</Application>
  <PresentationFormat>Широкоэкранный</PresentationFormat>
  <Paragraphs>87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Century Gothic</vt:lpstr>
      <vt:lpstr>Century Schoolbook</vt:lpstr>
      <vt:lpstr>Times New Roman</vt:lpstr>
      <vt:lpstr>Wingdings 3</vt:lpstr>
      <vt:lpstr>Легкий дым</vt:lpstr>
      <vt:lpstr>Особенности действующих нагрузок на высотные сооружения </vt:lpstr>
      <vt:lpstr>СП 267.1325800.2016. Свод правил. Здания и комплексы высотные. Правила проектирования 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  <vt:lpstr>СП 267.1325800.2016. Свод правил. Здания и комплексы высотные. Правила проектирования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действующих нагрузок на высотные сооружения </dc:title>
  <dc:creator>Марина Чечель</dc:creator>
  <cp:lastModifiedBy>Марина Чечель</cp:lastModifiedBy>
  <cp:revision>10</cp:revision>
  <dcterms:created xsi:type="dcterms:W3CDTF">2019-12-24T11:28:05Z</dcterms:created>
  <dcterms:modified xsi:type="dcterms:W3CDTF">2019-12-24T13:33:25Z</dcterms:modified>
</cp:coreProperties>
</file>