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71" r:id="rId13"/>
    <p:sldId id="266" r:id="rId14"/>
    <p:sldId id="270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02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DE2BA-722C-416E-9052-61F324146069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DFEA0-6935-4BE1-B804-34A42A142B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Большепролетные металлические конструкции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Выполнил: студент гр. СУС-12 Молчанова А.С.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8640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прямоугольных в </a:t>
            </a:r>
            <a:r>
              <a:rPr lang="ru-RU" dirty="0"/>
              <a:t>плане здания со сводчатыми и близкими к ним по очертанию покрытиями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55572"/>
            <a:ext cx="5264965" cy="568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52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510"/>
            <a:ext cx="9144000" cy="39509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26064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Эпюра моментов от действия ветровой нагрузки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/>
              <a:t>Для зданий со сводчатыми и близкими к ним по очертанию </a:t>
            </a:r>
            <a:r>
              <a:rPr lang="ru-RU" dirty="0" smtClean="0"/>
              <a:t>покрытиями </a:t>
            </a:r>
            <a:r>
              <a:rPr lang="ru-RU" dirty="0"/>
              <a:t>следует принимать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91059"/>
            <a:ext cx="5334732" cy="505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4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510"/>
            <a:ext cx="9144000" cy="39509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26064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Эпюра моментов от действия снеговой нагрузки. Вариант 1.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510"/>
            <a:ext cx="9144000" cy="39509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64" y="33265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Эпюра моментов от действия снеговой нагрузки. Вариант 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612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рка-Лист1.jpg"/>
          <p:cNvPicPr>
            <a:picLocks noChangeAspect="1"/>
          </p:cNvPicPr>
          <p:nvPr/>
        </p:nvPicPr>
        <p:blipFill>
          <a:blip r:embed="rId2" cstate="print"/>
          <a:srcRect t="25850" r="5481" b="22700"/>
          <a:stretch>
            <a:fillRect/>
          </a:stretch>
        </p:blipFill>
        <p:spPr>
          <a:xfrm>
            <a:off x="338808" y="1484784"/>
            <a:ext cx="8598756" cy="37444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41942" y="58155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Схема монтажа арочных конструкций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арка-Лист12.jpg"/>
          <p:cNvPicPr>
            <a:picLocks noChangeAspect="1"/>
          </p:cNvPicPr>
          <p:nvPr/>
        </p:nvPicPr>
        <p:blipFill>
          <a:blip r:embed="rId2" cstate="print"/>
          <a:srcRect l="2724" t="18500" r="5270" b="204"/>
          <a:stretch>
            <a:fillRect/>
          </a:stretch>
        </p:blipFill>
        <p:spPr>
          <a:xfrm>
            <a:off x="179512" y="260648"/>
            <a:ext cx="8964488" cy="63367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1372a9ae05123cfe1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980" y="221489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Самый большой театр Оперный театр </a:t>
            </a:r>
            <a:r>
              <a:rPr lang="ru-RU" dirty="0" smtClean="0"/>
              <a:t>Пекина имеет </a:t>
            </a:r>
            <a:r>
              <a:rPr lang="ru-RU" dirty="0" smtClean="0"/>
              <a:t>пролет 143 </a:t>
            </a:r>
            <a:r>
              <a:rPr lang="ru-RU" dirty="0" smtClean="0"/>
              <a:t>м и  длину </a:t>
            </a:r>
            <a:r>
              <a:rPr lang="ru-RU" dirty="0" smtClean="0"/>
              <a:t>212 м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вбойз-Стэдиу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79" y="1340768"/>
            <a:ext cx="8960995" cy="504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8319" y="44531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АТ&amp;Т </a:t>
            </a:r>
            <a:r>
              <a:rPr lang="ru-RU" dirty="0" err="1"/>
              <a:t>Стэдиум</a:t>
            </a:r>
            <a:r>
              <a:rPr lang="ru-RU" dirty="0"/>
              <a:t>, так же известный как </a:t>
            </a:r>
            <a:r>
              <a:rPr lang="ru-RU" dirty="0" err="1"/>
              <a:t>Ковбойс</a:t>
            </a:r>
            <a:r>
              <a:rPr lang="ru-RU" dirty="0"/>
              <a:t> </a:t>
            </a:r>
            <a:r>
              <a:rPr lang="ru-RU" dirty="0" err="1" smtClean="0"/>
              <a:t>Стэдиум</a:t>
            </a:r>
            <a:r>
              <a:rPr lang="ru-RU" dirty="0" smtClean="0"/>
              <a:t>, имеет длину арок 400 м.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ork_in_progress_Stratolaunch_the_worlds_largest_plane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260648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/>
              <a:t>Металлический ангар с самым большим </a:t>
            </a:r>
            <a:r>
              <a:rPr lang="ru-RU" dirty="0" smtClean="0"/>
              <a:t>пролетом построен </a:t>
            </a:r>
            <a:r>
              <a:rPr lang="ru-RU" dirty="0"/>
              <a:t>во </a:t>
            </a:r>
            <a:r>
              <a:rPr lang="ru-RU" dirty="0" err="1"/>
              <a:t>Франкфуртском</a:t>
            </a:r>
            <a:r>
              <a:rPr lang="ru-RU" dirty="0"/>
              <a:t> аэропорту для компании «</a:t>
            </a:r>
            <a:r>
              <a:rPr lang="ru-RU" dirty="0" err="1"/>
              <a:t>Lufthansa</a:t>
            </a:r>
            <a:r>
              <a:rPr lang="ru-RU" dirty="0"/>
              <a:t>» </a:t>
            </a:r>
            <a:r>
              <a:rPr lang="ru-RU" dirty="0" smtClean="0"/>
              <a:t>длина </a:t>
            </a:r>
            <a:r>
              <a:rPr lang="ru-RU" dirty="0"/>
              <a:t>350 м, ширина 140 м и высота 45 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6126" y="45458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Балочные конструкции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97" y="823912"/>
            <a:ext cx="4664185" cy="1885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291565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Концертно-спортивный комплекс г. Владивосток, стальная ферма пролетом 75 м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" y="3356992"/>
            <a:ext cx="4224469" cy="3168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045" y="3386904"/>
            <a:ext cx="4719459" cy="31384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856" y="31741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Рамные конструкции</a:t>
            </a:r>
            <a:endParaRPr lang="ru-RU" dirty="0"/>
          </a:p>
        </p:txBody>
      </p:sp>
      <p:pic>
        <p:nvPicPr>
          <p:cNvPr id="3" name="Рисунок 2" descr="beee9d4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686879"/>
            <a:ext cx="3456384" cy="2164315"/>
          </a:xfrm>
          <a:prstGeom prst="rect">
            <a:avLst/>
          </a:prstGeom>
        </p:spPr>
      </p:pic>
      <p:pic>
        <p:nvPicPr>
          <p:cNvPr id="4" name="Рисунок 3" descr="ff6259bbca271cd84825ec7d488cce5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26" y="3501008"/>
            <a:ext cx="4714398" cy="3140968"/>
          </a:xfrm>
          <a:prstGeom prst="rect">
            <a:avLst/>
          </a:prstGeom>
        </p:spPr>
      </p:pic>
      <p:pic>
        <p:nvPicPr>
          <p:cNvPr id="5" name="Рисунок 4" descr="55fd83d1c51e66a940195e3d7480394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501008"/>
            <a:ext cx="4187957" cy="3140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722" y="2955038"/>
            <a:ext cx="864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Центр зимних видов спорта. Стадион «Химик», г. </a:t>
            </a:r>
            <a:r>
              <a:rPr lang="ru-RU" dirty="0" smtClean="0"/>
              <a:t>Кемерово, пролет фермы 72 м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9698" y="20902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Арочные конструкции</a:t>
            </a:r>
            <a:endParaRPr lang="ru-RU" dirty="0"/>
          </a:p>
        </p:txBody>
      </p:sp>
      <p:pic>
        <p:nvPicPr>
          <p:cNvPr id="3" name="Рисунок 2" descr="a5706db.jpg"/>
          <p:cNvPicPr>
            <a:picLocks noChangeAspect="1"/>
          </p:cNvPicPr>
          <p:nvPr/>
        </p:nvPicPr>
        <p:blipFill>
          <a:blip r:embed="rId2" cstate="print"/>
          <a:srcRect b="63650"/>
          <a:stretch>
            <a:fillRect/>
          </a:stretch>
        </p:blipFill>
        <p:spPr>
          <a:xfrm>
            <a:off x="2471673" y="695083"/>
            <a:ext cx="4139952" cy="2294583"/>
          </a:xfrm>
          <a:prstGeom prst="rect">
            <a:avLst/>
          </a:prstGeom>
        </p:spPr>
      </p:pic>
      <p:pic>
        <p:nvPicPr>
          <p:cNvPr id="5" name="Рисунок 4" descr="56003db39f790802b59f05282530cc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3429001"/>
            <a:ext cx="4633786" cy="3168351"/>
          </a:xfrm>
          <a:prstGeom prst="rect">
            <a:avLst/>
          </a:prstGeom>
        </p:spPr>
      </p:pic>
      <p:pic>
        <p:nvPicPr>
          <p:cNvPr id="6" name="Рисунок 5" descr="bea711fd622ecbb9cf0669d427725b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12027" y="3429000"/>
            <a:ext cx="4224469" cy="3168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3257" y="300624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Футбольный манеж «Красная звезда» г. Омск, арка пролетом 108 м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380312" y="4581128"/>
            <a:ext cx="15121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4581128"/>
            <a:ext cx="15121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55776" y="4581128"/>
            <a:ext cx="15121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4048" y="4581128"/>
            <a:ext cx="15121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96136" y="2636912"/>
            <a:ext cx="15121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763688" y="2636912"/>
            <a:ext cx="15121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548680"/>
            <a:ext cx="568863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835696" y="836713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Пространственные большепролетные конструкции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63688" y="292494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Купол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96136" y="292494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Складки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486916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Свод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486916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Оболочка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4048" y="4725144"/>
            <a:ext cx="1512168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Висячие конструкции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380312" y="4653136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Перекрестно –стержневые конструкции</a:t>
            </a:r>
            <a:endParaRPr lang="ru-RU" dirty="0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644008" y="1556792"/>
            <a:ext cx="0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043608" y="4149080"/>
            <a:ext cx="71287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627784" y="2276872"/>
            <a:ext cx="3960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2627784" y="22768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588224" y="22768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22" idx="0"/>
            <a:endCxn id="22" idx="0"/>
          </p:cNvCxnSpPr>
          <p:nvPr/>
        </p:nvCxnSpPr>
        <p:spPr>
          <a:xfrm>
            <a:off x="1007604" y="458112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1043608" y="41490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3275856" y="41490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5724128" y="41490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8172400" y="41490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404664"/>
            <a:ext cx="36724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31840" y="54868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Снижение собственной массы конструкций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420888"/>
            <a:ext cx="216024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2420888"/>
            <a:ext cx="216024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7584" y="249289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Применение высокопрочных сталей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516216" y="2492896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Применение легких сплавов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4725144"/>
            <a:ext cx="288032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4725144"/>
            <a:ext cx="288032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4725144"/>
            <a:ext cx="288032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1520" y="486916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Предварительное напряжение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347864" y="486916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Регулирование усилий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372200" y="479715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Регулирование деформаций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endCxn id="6" idx="0"/>
          </p:cNvCxnSpPr>
          <p:nvPr/>
        </p:nvCxnSpPr>
        <p:spPr>
          <a:xfrm flipH="1">
            <a:off x="1691680" y="1484784"/>
            <a:ext cx="201622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7" idx="0"/>
          </p:cNvCxnSpPr>
          <p:nvPr/>
        </p:nvCxnSpPr>
        <p:spPr>
          <a:xfrm>
            <a:off x="5796136" y="1556792"/>
            <a:ext cx="151216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>
            <a:stCxn id="6" idx="2"/>
            <a:endCxn id="7" idx="2"/>
          </p:cNvCxnSpPr>
          <p:nvPr/>
        </p:nvCxnSpPr>
        <p:spPr>
          <a:xfrm rot="16200000" flipH="1">
            <a:off x="4499992" y="692696"/>
            <a:ext cx="12700" cy="5616624"/>
          </a:xfrm>
          <a:prstGeom prst="bentConnector3">
            <a:avLst>
              <a:gd name="adj1" fmla="val 329610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572000" y="393305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hape 45"/>
          <p:cNvCxnSpPr>
            <a:endCxn id="10" idx="0"/>
          </p:cNvCxnSpPr>
          <p:nvPr/>
        </p:nvCxnSpPr>
        <p:spPr>
          <a:xfrm rot="10800000" flipV="1">
            <a:off x="1547664" y="4221088"/>
            <a:ext cx="3168352" cy="50405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hape 47"/>
          <p:cNvCxnSpPr>
            <a:endCxn id="11" idx="0"/>
          </p:cNvCxnSpPr>
          <p:nvPr/>
        </p:nvCxnSpPr>
        <p:spPr>
          <a:xfrm>
            <a:off x="4716016" y="4221088"/>
            <a:ext cx="2880320" cy="50405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12" idx="0"/>
          </p:cNvCxnSpPr>
          <p:nvPr/>
        </p:nvCxnSpPr>
        <p:spPr>
          <a:xfrm>
            <a:off x="4572000" y="422108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202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Большепролетные металлические конструкции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 Молчанова</dc:creator>
  <cp:lastModifiedBy>Microsoft</cp:lastModifiedBy>
  <cp:revision>18</cp:revision>
  <dcterms:created xsi:type="dcterms:W3CDTF">2017-03-13T06:20:44Z</dcterms:created>
  <dcterms:modified xsi:type="dcterms:W3CDTF">2017-03-16T07:32:50Z</dcterms:modified>
</cp:coreProperties>
</file>