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70" r:id="rId6"/>
    <p:sldId id="271" r:id="rId7"/>
    <p:sldId id="272" r:id="rId8"/>
    <p:sldId id="273" r:id="rId9"/>
    <p:sldId id="260" r:id="rId10"/>
    <p:sldId id="261" r:id="rId11"/>
    <p:sldId id="262" r:id="rId12"/>
    <p:sldId id="263" r:id="rId13"/>
    <p:sldId id="264" r:id="rId14"/>
    <p:sldId id="266" r:id="rId15"/>
    <p:sldId id="265" r:id="rId16"/>
    <p:sldId id="267" r:id="rId17"/>
    <p:sldId id="268" r:id="rId18"/>
    <p:sldId id="269" r:id="rId19"/>
    <p:sldId id="274" r:id="rId20"/>
    <p:sldId id="275" r:id="rId21"/>
    <p:sldId id="276" r:id="rId22"/>
    <p:sldId id="277" r:id="rId23"/>
    <p:sldId id="278" r:id="rId24"/>
    <p:sldId id="279" r:id="rId25"/>
    <p:sldId id="280"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02"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9C8A1EA-724D-4D65-875B-BC4D36F89E2D}" type="datetimeFigureOut">
              <a:rPr lang="ru-RU" smtClean="0"/>
              <a:t>17.11.2015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5F060B-ED0E-47DA-9B8A-33118E4A6F71}"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2419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49C8A1EA-724D-4D65-875B-BC4D36F89E2D}" type="datetimeFigureOut">
              <a:rPr lang="ru-RU" smtClean="0"/>
              <a:t>17.11.2015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E5F060B-ED0E-47DA-9B8A-33118E4A6F71}" type="slidenum">
              <a:rPr lang="ru-RU" smtClean="0"/>
              <a:t>‹#›</a:t>
            </a:fld>
            <a:endParaRPr lang="ru-RU"/>
          </a:p>
        </p:txBody>
      </p:sp>
    </p:spTree>
    <p:extLst>
      <p:ext uri="{BB962C8B-B14F-4D97-AF65-F5344CB8AC3E}">
        <p14:creationId xmlns:p14="http://schemas.microsoft.com/office/powerpoint/2010/main" val="360607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9C8A1EA-724D-4D65-875B-BC4D36F89E2D}" type="datetimeFigureOut">
              <a:rPr lang="ru-RU" smtClean="0"/>
              <a:t>17.11.2015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5F060B-ED0E-47DA-9B8A-33118E4A6F71}" type="slidenum">
              <a:rPr lang="ru-RU" smtClean="0"/>
              <a:t>‹#›</a:t>
            </a:fld>
            <a:endParaRPr lang="ru-RU"/>
          </a:p>
        </p:txBody>
      </p:sp>
    </p:spTree>
    <p:extLst>
      <p:ext uri="{BB962C8B-B14F-4D97-AF65-F5344CB8AC3E}">
        <p14:creationId xmlns:p14="http://schemas.microsoft.com/office/powerpoint/2010/main" val="1029130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9C8A1EA-724D-4D65-875B-BC4D36F89E2D}" type="datetimeFigureOut">
              <a:rPr lang="ru-RU" smtClean="0"/>
              <a:t>17.11.2015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5F060B-ED0E-47DA-9B8A-33118E4A6F71}"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019143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9C8A1EA-724D-4D65-875B-BC4D36F89E2D}" type="datetimeFigureOut">
              <a:rPr lang="ru-RU" smtClean="0"/>
              <a:t>17.11.2015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5F060B-ED0E-47DA-9B8A-33118E4A6F71}" type="slidenum">
              <a:rPr lang="ru-RU" smtClean="0"/>
              <a:t>‹#›</a:t>
            </a:fld>
            <a:endParaRPr lang="ru-RU"/>
          </a:p>
        </p:txBody>
      </p:sp>
    </p:spTree>
    <p:extLst>
      <p:ext uri="{BB962C8B-B14F-4D97-AF65-F5344CB8AC3E}">
        <p14:creationId xmlns:p14="http://schemas.microsoft.com/office/powerpoint/2010/main" val="128766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9C8A1EA-724D-4D65-875B-BC4D36F89E2D}" type="datetimeFigureOut">
              <a:rPr lang="ru-RU" smtClean="0"/>
              <a:t>17.11.2015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5F060B-ED0E-47DA-9B8A-33118E4A6F71}"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81497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9C8A1EA-724D-4D65-875B-BC4D36F89E2D}" type="datetimeFigureOut">
              <a:rPr lang="ru-RU" smtClean="0"/>
              <a:t>17.11.2015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5F060B-ED0E-47DA-9B8A-33118E4A6F71}" type="slidenum">
              <a:rPr lang="ru-RU" smtClean="0"/>
              <a:t>‹#›</a:t>
            </a:fld>
            <a:endParaRPr lang="ru-RU"/>
          </a:p>
        </p:txBody>
      </p:sp>
    </p:spTree>
    <p:extLst>
      <p:ext uri="{BB962C8B-B14F-4D97-AF65-F5344CB8AC3E}">
        <p14:creationId xmlns:p14="http://schemas.microsoft.com/office/powerpoint/2010/main" val="1762921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9C8A1EA-724D-4D65-875B-BC4D36F89E2D}" type="datetimeFigureOut">
              <a:rPr lang="ru-RU" smtClean="0"/>
              <a:t>17.11.2015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5F060B-ED0E-47DA-9B8A-33118E4A6F71}" type="slidenum">
              <a:rPr lang="ru-RU" smtClean="0"/>
              <a:t>‹#›</a:t>
            </a:fld>
            <a:endParaRPr lang="ru-RU"/>
          </a:p>
        </p:txBody>
      </p:sp>
    </p:spTree>
    <p:extLst>
      <p:ext uri="{BB962C8B-B14F-4D97-AF65-F5344CB8AC3E}">
        <p14:creationId xmlns:p14="http://schemas.microsoft.com/office/powerpoint/2010/main" val="1797670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9C8A1EA-724D-4D65-875B-BC4D36F89E2D}" type="datetimeFigureOut">
              <a:rPr lang="ru-RU" smtClean="0"/>
              <a:t>17.11.2015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5F060B-ED0E-47DA-9B8A-33118E4A6F71}" type="slidenum">
              <a:rPr lang="ru-RU" smtClean="0"/>
              <a:t>‹#›</a:t>
            </a:fld>
            <a:endParaRPr lang="ru-RU"/>
          </a:p>
        </p:txBody>
      </p:sp>
    </p:spTree>
    <p:extLst>
      <p:ext uri="{BB962C8B-B14F-4D97-AF65-F5344CB8AC3E}">
        <p14:creationId xmlns:p14="http://schemas.microsoft.com/office/powerpoint/2010/main" val="4263466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9C8A1EA-724D-4D65-875B-BC4D36F89E2D}" type="datetimeFigureOut">
              <a:rPr lang="ru-RU" smtClean="0"/>
              <a:t>17.11.2015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5F060B-ED0E-47DA-9B8A-33118E4A6F71}" type="slidenum">
              <a:rPr lang="ru-RU" smtClean="0"/>
              <a:t>‹#›</a:t>
            </a:fld>
            <a:endParaRPr lang="ru-RU"/>
          </a:p>
        </p:txBody>
      </p:sp>
    </p:spTree>
    <p:extLst>
      <p:ext uri="{BB962C8B-B14F-4D97-AF65-F5344CB8AC3E}">
        <p14:creationId xmlns:p14="http://schemas.microsoft.com/office/powerpoint/2010/main" val="3620963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9C8A1EA-724D-4D65-875B-BC4D36F89E2D}" type="datetimeFigureOut">
              <a:rPr lang="ru-RU" smtClean="0"/>
              <a:t>17.11.2015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E5F060B-ED0E-47DA-9B8A-33118E4A6F71}" type="slidenum">
              <a:rPr lang="ru-RU" smtClean="0"/>
              <a:t>‹#›</a:t>
            </a:fld>
            <a:endParaRPr lang="ru-RU"/>
          </a:p>
        </p:txBody>
      </p:sp>
    </p:spTree>
    <p:extLst>
      <p:ext uri="{BB962C8B-B14F-4D97-AF65-F5344CB8AC3E}">
        <p14:creationId xmlns:p14="http://schemas.microsoft.com/office/powerpoint/2010/main" val="2723243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9C8A1EA-724D-4D65-875B-BC4D36F89E2D}" type="datetimeFigureOut">
              <a:rPr lang="ru-RU" smtClean="0"/>
              <a:t>17.11.2015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E5F060B-ED0E-47DA-9B8A-33118E4A6F71}" type="slidenum">
              <a:rPr lang="ru-RU" smtClean="0"/>
              <a:t>‹#›</a:t>
            </a:fld>
            <a:endParaRPr lang="ru-RU"/>
          </a:p>
        </p:txBody>
      </p:sp>
    </p:spTree>
    <p:extLst>
      <p:ext uri="{BB962C8B-B14F-4D97-AF65-F5344CB8AC3E}">
        <p14:creationId xmlns:p14="http://schemas.microsoft.com/office/powerpoint/2010/main" val="4019205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9C8A1EA-724D-4D65-875B-BC4D36F89E2D}" type="datetimeFigureOut">
              <a:rPr lang="ru-RU" smtClean="0"/>
              <a:t>17.11.2015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E5F060B-ED0E-47DA-9B8A-33118E4A6F71}" type="slidenum">
              <a:rPr lang="ru-RU" smtClean="0"/>
              <a:t>‹#›</a:t>
            </a:fld>
            <a:endParaRPr lang="ru-RU"/>
          </a:p>
        </p:txBody>
      </p:sp>
    </p:spTree>
    <p:extLst>
      <p:ext uri="{BB962C8B-B14F-4D97-AF65-F5344CB8AC3E}">
        <p14:creationId xmlns:p14="http://schemas.microsoft.com/office/powerpoint/2010/main" val="1061262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9C8A1EA-724D-4D65-875B-BC4D36F89E2D}" type="datetimeFigureOut">
              <a:rPr lang="ru-RU" smtClean="0"/>
              <a:t>17.11.2015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E5F060B-ED0E-47DA-9B8A-33118E4A6F71}" type="slidenum">
              <a:rPr lang="ru-RU" smtClean="0"/>
              <a:t>‹#›</a:t>
            </a:fld>
            <a:endParaRPr lang="ru-RU"/>
          </a:p>
        </p:txBody>
      </p:sp>
    </p:spTree>
    <p:extLst>
      <p:ext uri="{BB962C8B-B14F-4D97-AF65-F5344CB8AC3E}">
        <p14:creationId xmlns:p14="http://schemas.microsoft.com/office/powerpoint/2010/main" val="2770573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8A1EA-724D-4D65-875B-BC4D36F89E2D}" type="datetimeFigureOut">
              <a:rPr lang="ru-RU" smtClean="0"/>
              <a:t>17.11.2015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E5F060B-ED0E-47DA-9B8A-33118E4A6F71}" type="slidenum">
              <a:rPr lang="ru-RU" smtClean="0"/>
              <a:t>‹#›</a:t>
            </a:fld>
            <a:endParaRPr lang="ru-RU"/>
          </a:p>
        </p:txBody>
      </p:sp>
    </p:spTree>
    <p:extLst>
      <p:ext uri="{BB962C8B-B14F-4D97-AF65-F5344CB8AC3E}">
        <p14:creationId xmlns:p14="http://schemas.microsoft.com/office/powerpoint/2010/main" val="4041810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9C8A1EA-724D-4D65-875B-BC4D36F89E2D}" type="datetimeFigureOut">
              <a:rPr lang="ru-RU" smtClean="0"/>
              <a:t>17.11.2015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E5F060B-ED0E-47DA-9B8A-33118E4A6F71}" type="slidenum">
              <a:rPr lang="ru-RU" smtClean="0"/>
              <a:t>‹#›</a:t>
            </a:fld>
            <a:endParaRPr lang="ru-RU"/>
          </a:p>
        </p:txBody>
      </p:sp>
    </p:spTree>
    <p:extLst>
      <p:ext uri="{BB962C8B-B14F-4D97-AF65-F5344CB8AC3E}">
        <p14:creationId xmlns:p14="http://schemas.microsoft.com/office/powerpoint/2010/main" val="30171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9C8A1EA-724D-4D65-875B-BC4D36F89E2D}" type="datetimeFigureOut">
              <a:rPr lang="ru-RU" smtClean="0"/>
              <a:t>17.11.2015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E5F060B-ED0E-47DA-9B8A-33118E4A6F71}" type="slidenum">
              <a:rPr lang="ru-RU" smtClean="0"/>
              <a:t>‹#›</a:t>
            </a:fld>
            <a:endParaRPr lang="ru-RU"/>
          </a:p>
        </p:txBody>
      </p:sp>
    </p:spTree>
    <p:extLst>
      <p:ext uri="{BB962C8B-B14F-4D97-AF65-F5344CB8AC3E}">
        <p14:creationId xmlns:p14="http://schemas.microsoft.com/office/powerpoint/2010/main" val="2904956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9C8A1EA-724D-4D65-875B-BC4D36F89E2D}" type="datetimeFigureOut">
              <a:rPr lang="ru-RU" smtClean="0"/>
              <a:t>17.11.2015</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E5F060B-ED0E-47DA-9B8A-33118E4A6F71}" type="slidenum">
              <a:rPr lang="ru-RU" smtClean="0"/>
              <a:t>‹#›</a:t>
            </a:fld>
            <a:endParaRPr lang="ru-RU"/>
          </a:p>
        </p:txBody>
      </p:sp>
    </p:spTree>
    <p:extLst>
      <p:ext uri="{BB962C8B-B14F-4D97-AF65-F5344CB8AC3E}">
        <p14:creationId xmlns:p14="http://schemas.microsoft.com/office/powerpoint/2010/main" val="31085351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49830" y="1122363"/>
            <a:ext cx="7620000" cy="2954591"/>
          </a:xfrm>
          <a:prstGeom prst="rect">
            <a:avLst/>
          </a:prstGeom>
        </p:spPr>
        <p:txBody>
          <a:bodyPr wrap="square">
            <a:spAutoFit/>
          </a:bodyPr>
          <a:lstStyle/>
          <a:p>
            <a:pPr algn="ctr">
              <a:lnSpc>
                <a:spcPct val="107000"/>
              </a:lnSpc>
              <a:spcAft>
                <a:spcPts val="800"/>
              </a:spcAft>
            </a:pPr>
            <a:r>
              <a:rPr lang="ru-RU" sz="4400" b="1" dirty="0" smtClean="0">
                <a:effectLst/>
                <a:latin typeface="Times New Roman" panose="02020603050405020304" pitchFamily="18" charset="0"/>
                <a:ea typeface="Times New Roman" panose="02020603050405020304" pitchFamily="18" charset="0"/>
                <a:cs typeface="Arial" panose="020B0604020202020204" pitchFamily="34" charset="0"/>
              </a:rPr>
              <a:t>СТАЛЬНЫЕ КОНСТРУКЦИИ ПОКРЫТИЙ БОЛЬШИХ ПРОЛЕТОВ</a:t>
            </a:r>
            <a:endParaRPr lang="ru-RU"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0454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34340"/>
            <a:ext cx="10515600" cy="5742623"/>
          </a:xfrm>
        </p:spPr>
        <p:txBody>
          <a:bodyPr>
            <a:normAutofit/>
          </a:bodyPr>
          <a:lstStyle/>
          <a:p>
            <a:pPr marL="0" indent="0" algn="just">
              <a:buNone/>
            </a:pPr>
            <a:r>
              <a:rPr lang="ru-RU" sz="2400" dirty="0" smtClean="0"/>
              <a:t>Вся наружная оболочка 44-этажного комплекса превращается в аналог гигантского светодиодного экрана, состоящего из 33000 отдельных пикселей, каждый из которых является отдельным светодиодным светильником, состоящим соответственно из светодиодов красного, зеленого и синего цветов (RGB). Интерактивная Фасадная Оболочка подобно обычному светодиодному экрану, управляется специальным программным обеспечением, оператор которого может загружать на экран любое оцифрованное статичное или динамически изменяющееся изображение. Это позволяет вывести на фасадную оболочку самосветящийся, динамически изменяющийся рисунок Писанки. </a:t>
            </a:r>
            <a:endParaRPr lang="ru-RU" sz="2400" dirty="0"/>
          </a:p>
        </p:txBody>
      </p:sp>
    </p:spTree>
    <p:extLst>
      <p:ext uri="{BB962C8B-B14F-4D97-AF65-F5344CB8AC3E}">
        <p14:creationId xmlns:p14="http://schemas.microsoft.com/office/powerpoint/2010/main" val="1404106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ran.com.ua/Foto/29_06_11/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4150" y="457200"/>
            <a:ext cx="8088553" cy="5719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652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68630"/>
            <a:ext cx="10515600" cy="5708333"/>
          </a:xfrm>
        </p:spPr>
        <p:txBody>
          <a:bodyPr>
            <a:normAutofit/>
          </a:bodyPr>
          <a:lstStyle/>
          <a:p>
            <a:pPr marL="0" indent="0">
              <a:buNone/>
            </a:pPr>
            <a:r>
              <a:rPr lang="ru-RU" dirty="0" smtClean="0"/>
              <a:t>Выше уровня площади располагается основной объем — 44-этажное здание в форме яйца. В центральной части здания устраивается световой колодец в форме гиперболоида вращения. Внутрь пустого внутреннего пространства светового колодца </a:t>
            </a:r>
            <a:r>
              <a:rPr lang="ru-RU" dirty="0" err="1" smtClean="0"/>
              <a:t>консольно</a:t>
            </a:r>
            <a:r>
              <a:rPr lang="ru-RU" dirty="0" smtClean="0"/>
              <a:t> выходят расположенные на разных уровнях «Подсолнухи» — рестораны. Кольцом вокруг атриума расположены 37 полезных этажей комплекса, которые разделяются на 8 уровней техническими этажами. Технические этажи являются противопожарными преградами, разделяющими объем здания на отдельные противопожарные отсеки. Нижний 4-х этажный уровень имеет непосредственный вход с площади и будет занят торгово-развлекательным центром и предприятиями общественного питания. Со 2-го по 6-й расположены офисные 5-ти этажные уровни. На 7-ом уровне расположен гостиничный комплекс, элитная часть которого, состоящая из 12-ти 3-х этажных </a:t>
            </a:r>
            <a:r>
              <a:rPr lang="ru-RU" dirty="0" err="1" smtClean="0"/>
              <a:t>пентхаусов</a:t>
            </a:r>
            <a:r>
              <a:rPr lang="ru-RU" dirty="0" smtClean="0"/>
              <a:t> выделена в восьмой уровень. </a:t>
            </a:r>
            <a:endParaRPr lang="ru-RU" dirty="0"/>
          </a:p>
        </p:txBody>
      </p:sp>
    </p:spTree>
    <p:extLst>
      <p:ext uri="{BB962C8B-B14F-4D97-AF65-F5344CB8AC3E}">
        <p14:creationId xmlns:p14="http://schemas.microsoft.com/office/powerpoint/2010/main" val="748436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pran.com.ua/Foto/29_06_11/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5391" y="514350"/>
            <a:ext cx="8074449" cy="6055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077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65760"/>
            <a:ext cx="10515600" cy="5811203"/>
          </a:xfrm>
        </p:spPr>
        <p:txBody>
          <a:bodyPr>
            <a:normAutofit/>
          </a:bodyPr>
          <a:lstStyle/>
          <a:p>
            <a:r>
              <a:rPr lang="ru-RU" b="1" dirty="0" smtClean="0"/>
              <a:t>Основные технико-экономические показатели проекта:</a:t>
            </a:r>
            <a:endParaRPr lang="ru-RU" dirty="0" smtClean="0"/>
          </a:p>
          <a:p>
            <a:r>
              <a:rPr lang="ru-RU" b="1" dirty="0" smtClean="0"/>
              <a:t/>
            </a:r>
            <a:br>
              <a:rPr lang="ru-RU" b="1" dirty="0" smtClean="0"/>
            </a:br>
            <a:endParaRPr lang="ru-RU" dirty="0" smtClean="0"/>
          </a:p>
          <a:p>
            <a:r>
              <a:rPr lang="ru-RU" dirty="0" smtClean="0"/>
              <a:t>Общая коммерчески полезная площадь (без учета рекреаций, паркинга, помещений технических и вспомогательных служб): 310 000 м2 </a:t>
            </a:r>
          </a:p>
          <a:p>
            <a:r>
              <a:rPr lang="ru-RU" dirty="0" smtClean="0"/>
              <a:t>В том числе: </a:t>
            </a:r>
          </a:p>
          <a:p>
            <a:r>
              <a:rPr lang="ru-RU" dirty="0" smtClean="0"/>
              <a:t>— торговые площади 28800м2; </a:t>
            </a:r>
          </a:p>
          <a:p>
            <a:r>
              <a:rPr lang="ru-RU" dirty="0" smtClean="0"/>
              <a:t>— кинотеатры, боулинги и т.д. 9600 м2; </a:t>
            </a:r>
          </a:p>
          <a:p>
            <a:r>
              <a:rPr lang="ru-RU" dirty="0" smtClean="0"/>
              <a:t>— рестораны и другие предприятия общественного питания 6900; </a:t>
            </a:r>
          </a:p>
          <a:p>
            <a:r>
              <a:rPr lang="ru-RU" dirty="0" smtClean="0"/>
              <a:t>— офисные помещения 224 000 м2; — гостиничный комплекс 29500 м2; </a:t>
            </a:r>
          </a:p>
          <a:p>
            <a:r>
              <a:rPr lang="ru-RU" dirty="0" smtClean="0"/>
              <a:t>— уровень </a:t>
            </a:r>
            <a:r>
              <a:rPr lang="ru-RU" dirty="0" err="1" smtClean="0"/>
              <a:t>пентхаусов</a:t>
            </a:r>
            <a:r>
              <a:rPr lang="ru-RU" dirty="0" smtClean="0"/>
              <a:t> 12 000 м2; </a:t>
            </a:r>
          </a:p>
          <a:p>
            <a:r>
              <a:rPr lang="ru-RU" dirty="0" smtClean="0"/>
              <a:t>Проект сделали максимально привлекательным для частных инвестиций. Однако, возможно, что государство или частные меценаты проявят интерес и выкупят часть площади комплекса под размещение учреждений культуры. </a:t>
            </a:r>
          </a:p>
          <a:p>
            <a:pPr marL="0" indent="0">
              <a:buNone/>
            </a:pPr>
            <a:endParaRPr lang="ru-RU" dirty="0"/>
          </a:p>
        </p:txBody>
      </p:sp>
    </p:spTree>
    <p:extLst>
      <p:ext uri="{BB962C8B-B14F-4D97-AF65-F5344CB8AC3E}">
        <p14:creationId xmlns:p14="http://schemas.microsoft.com/office/powerpoint/2010/main" val="1655256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pran.com.ua/Foto/29_06_11/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7801" y="480060"/>
            <a:ext cx="7580631" cy="5685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185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684212" y="685800"/>
            <a:ext cx="8534400" cy="5680710"/>
          </a:xfrm>
        </p:spPr>
        <p:txBody>
          <a:bodyPr>
            <a:normAutofit fontScale="25000" lnSpcReduction="20000"/>
          </a:bodyPr>
          <a:lstStyle/>
          <a:p>
            <a:pPr marL="0" indent="0">
              <a:buNone/>
            </a:pPr>
            <a:r>
              <a:rPr lang="ru-RU" sz="6200" b="1" dirty="0" smtClean="0"/>
              <a:t>Авторы проекта:</a:t>
            </a:r>
            <a:endParaRPr lang="ru-RU" sz="6200" dirty="0" smtClean="0"/>
          </a:p>
          <a:p>
            <a:pPr marL="0" indent="0">
              <a:buNone/>
            </a:pPr>
            <a:r>
              <a:rPr lang="ru-RU" sz="6200" dirty="0" smtClean="0"/>
              <a:t>Архитекторы Александр Попов, Дмитрий Васильев, Антон </a:t>
            </a:r>
            <a:r>
              <a:rPr lang="ru-RU" sz="6200" dirty="0" err="1" smtClean="0"/>
              <a:t>Хилько</a:t>
            </a:r>
            <a:r>
              <a:rPr lang="ru-RU" sz="6200" dirty="0" smtClean="0"/>
              <a:t>. Художник Кирилл Проценко. </a:t>
            </a:r>
          </a:p>
          <a:p>
            <a:r>
              <a:rPr lang="ru-RU" sz="6200" b="1" dirty="0" smtClean="0"/>
              <a:t>Предварительная стоимость реализации проекта: 483 000 000 долларов США</a:t>
            </a:r>
            <a:endParaRPr lang="ru-RU" sz="6200" dirty="0" smtClean="0"/>
          </a:p>
          <a:p>
            <a:r>
              <a:rPr lang="ru-RU" sz="6200" b="1" dirty="0" smtClean="0"/>
              <a:t/>
            </a:r>
            <a:br>
              <a:rPr lang="ru-RU" sz="6200" b="1" dirty="0" smtClean="0"/>
            </a:br>
            <a:endParaRPr lang="ru-RU" sz="6200" dirty="0" smtClean="0"/>
          </a:p>
          <a:p>
            <a:r>
              <a:rPr lang="ru-RU" sz="6200" dirty="0" smtClean="0"/>
              <a:t>В том числе: стоимость Интерактивной Фасадной Оболочки 47 000 00 долларов США </a:t>
            </a:r>
          </a:p>
          <a:p>
            <a:r>
              <a:rPr lang="ru-RU" sz="6200" dirty="0" smtClean="0"/>
              <a:t>Средняя стоимость </a:t>
            </a:r>
            <a:r>
              <a:rPr lang="ru-RU" sz="6200" dirty="0" smtClean="0"/>
              <a:t>строительства </a:t>
            </a:r>
            <a:r>
              <a:rPr lang="ru-RU" sz="6200" dirty="0" smtClean="0"/>
              <a:t>в пересчете на один квадратный метр полезной площади: 1558 долларов США </a:t>
            </a:r>
          </a:p>
          <a:p>
            <a:r>
              <a:rPr lang="ru-RU" sz="6200" dirty="0" smtClean="0"/>
              <a:t>Для сравнения, стоимость строительства западных аналогов в пересчете на один м² колеблется от $3000 до $4000. </a:t>
            </a:r>
          </a:p>
          <a:p>
            <a:r>
              <a:rPr lang="ru-RU" sz="6200" dirty="0" smtClean="0"/>
              <a:t>Сравнительно невысокая стоимость для данного уровня сооружения обеспечивается исключительным использованием технологий и продукции украинского производства. К примеру сложные пространственные металлические конструкции планируется изготовить на судостроительных заводах города Николаева, отдельные высокотехнологичные элементы на авиазаводах Антонова. </a:t>
            </a:r>
          </a:p>
          <a:p>
            <a:pPr marL="0" indent="0">
              <a:buNone/>
            </a:pPr>
            <a:r>
              <a:rPr lang="ru-RU" sz="6200" b="1" dirty="0" smtClean="0"/>
              <a:t/>
            </a:r>
            <a:br>
              <a:rPr lang="ru-RU" sz="6200" b="1" dirty="0" smtClean="0"/>
            </a:br>
            <a:endParaRPr lang="ru-RU" sz="6200" dirty="0" smtClean="0"/>
          </a:p>
          <a:p>
            <a:endParaRPr lang="ru-RU" dirty="0"/>
          </a:p>
        </p:txBody>
      </p:sp>
    </p:spTree>
    <p:extLst>
      <p:ext uri="{BB962C8B-B14F-4D97-AF65-F5344CB8AC3E}">
        <p14:creationId xmlns:p14="http://schemas.microsoft.com/office/powerpoint/2010/main" val="1775933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pran.com.ua/Foto/29_06_11/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2461" y="548640"/>
            <a:ext cx="7504431" cy="5628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898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pran.com.ua/Foto/29_06_11/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1061" y="720090"/>
            <a:ext cx="7275831" cy="5456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793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35772" y="121072"/>
            <a:ext cx="8534400" cy="1507067"/>
          </a:xfrm>
        </p:spPr>
        <p:txBody>
          <a:bodyPr/>
          <a:lstStyle/>
          <a:p>
            <a:r>
              <a:rPr lang="ru-RU" i="1" dirty="0" smtClean="0"/>
              <a:t>Промышленные большепролетные здания</a:t>
            </a:r>
            <a:endParaRPr lang="ru-RU" dirty="0"/>
          </a:p>
        </p:txBody>
      </p:sp>
      <p:sp>
        <p:nvSpPr>
          <p:cNvPr id="3" name="Объект 2"/>
          <p:cNvSpPr>
            <a:spLocks noGrp="1"/>
          </p:cNvSpPr>
          <p:nvPr>
            <p:ph idx="1"/>
          </p:nvPr>
        </p:nvSpPr>
        <p:spPr>
          <a:xfrm>
            <a:off x="547052" y="2148840"/>
            <a:ext cx="8534400" cy="3615267"/>
          </a:xfrm>
        </p:spPr>
        <p:txBody>
          <a:bodyPr/>
          <a:lstStyle/>
          <a:p>
            <a:pPr marL="0" indent="0">
              <a:buNone/>
            </a:pPr>
            <a:r>
              <a:rPr lang="ru-RU" i="1" dirty="0"/>
              <a:t>Промышленные большепролетные здания –</a:t>
            </a:r>
            <a:r>
              <a:rPr lang="ru-RU" dirty="0"/>
              <a:t> это судостроительные цеха, цеха сборки самолетов или другой крупногабаритной продукции. </a:t>
            </a:r>
          </a:p>
        </p:txBody>
      </p:sp>
    </p:spTree>
    <p:extLst>
      <p:ext uri="{BB962C8B-B14F-4D97-AF65-F5344CB8AC3E}">
        <p14:creationId xmlns:p14="http://schemas.microsoft.com/office/powerpoint/2010/main" val="1833595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Классификация </a:t>
            </a:r>
            <a:r>
              <a:rPr lang="ru-RU" b="1" dirty="0"/>
              <a:t>большепролетных систем </a:t>
            </a:r>
            <a:endParaRPr lang="ru-RU" dirty="0"/>
          </a:p>
        </p:txBody>
      </p:sp>
      <p:sp>
        <p:nvSpPr>
          <p:cNvPr id="3" name="Объект 2"/>
          <p:cNvSpPr>
            <a:spLocks noGrp="1"/>
          </p:cNvSpPr>
          <p:nvPr>
            <p:ph idx="1"/>
          </p:nvPr>
        </p:nvSpPr>
        <p:spPr/>
        <p:txBody>
          <a:bodyPr/>
          <a:lstStyle/>
          <a:p>
            <a:pPr marL="0" indent="0" algn="just">
              <a:buNone/>
            </a:pPr>
            <a:r>
              <a:rPr lang="ru-RU" dirty="0"/>
              <a:t>К большепролетным конструкциям относятся такие, у которых пролет главных несущих элементов превышает максимальный пролет типовых стальных ферм – 36 м. Необходимость в таких конструкциях возникает тогда, когда промежуточные опоры мешают нормальному выполнению технологического процесса, который должно обслуживать здание.</a:t>
            </a:r>
          </a:p>
          <a:p>
            <a:pPr marL="0" indent="0" algn="just">
              <a:buNone/>
            </a:pPr>
            <a:r>
              <a:rPr lang="ru-RU" dirty="0"/>
              <a:t>Большие пролеты конструкций используются в общественных, промышленных и зданиях специального назначения. </a:t>
            </a:r>
          </a:p>
        </p:txBody>
      </p:sp>
    </p:spTree>
    <p:extLst>
      <p:ext uri="{BB962C8B-B14F-4D97-AF65-F5344CB8AC3E}">
        <p14:creationId xmlns:p14="http://schemas.microsoft.com/office/powerpoint/2010/main" val="3582259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 </a:t>
            </a:r>
            <a:r>
              <a:rPr lang="ru-RU" sz="3100" dirty="0" smtClean="0"/>
              <a:t>большепролетные конструкции, свободный пролет здания </a:t>
            </a:r>
            <a:r>
              <a:rPr lang="ru-RU" sz="3100" b="1" dirty="0" smtClean="0"/>
              <a:t>ASTRON</a:t>
            </a:r>
            <a:r>
              <a:rPr lang="ru-RU" sz="3100" dirty="0" smtClean="0"/>
              <a:t> может быть от 10 до 100 метров;</a:t>
            </a:r>
            <a:endParaRPr lang="ru-RU" sz="3100" dirty="0"/>
          </a:p>
        </p:txBody>
      </p:sp>
      <p:pic>
        <p:nvPicPr>
          <p:cNvPr id="14338" name="Picture 2" descr="http://belarus.stroivse.ru/users/2009/05/6292/de9f3a7a596f163fcd38e20a4a4b5780.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56412" y="685800"/>
            <a:ext cx="7590001" cy="361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106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i="1" dirty="0" smtClean="0"/>
              <a:t>Промышленные большепролетные здания</a:t>
            </a:r>
            <a:endParaRPr lang="ru-RU" sz="2800" dirty="0"/>
          </a:p>
        </p:txBody>
      </p:sp>
      <p:pic>
        <p:nvPicPr>
          <p:cNvPr id="15370" name="Picture 10" descr="http://texniko.com.ua/img_objekt/s4-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63071" y="342900"/>
            <a:ext cx="5746539" cy="4309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843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7062" y="269662"/>
            <a:ext cx="8534400" cy="1507067"/>
          </a:xfrm>
        </p:spPr>
        <p:txBody>
          <a:bodyPr>
            <a:normAutofit/>
          </a:bodyPr>
          <a:lstStyle/>
          <a:p>
            <a:pPr algn="ctr"/>
            <a:r>
              <a:rPr lang="ru-RU" sz="2800" i="1" dirty="0" smtClean="0"/>
              <a:t>Промышленные большепролетные здания</a:t>
            </a:r>
            <a:endParaRPr lang="ru-RU" sz="2800" dirty="0"/>
          </a:p>
        </p:txBody>
      </p:sp>
      <p:pic>
        <p:nvPicPr>
          <p:cNvPr id="16386" name="Picture 2" descr="http://texniko.com.ua/img_objekt/s4-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1749" y="1875314"/>
            <a:ext cx="5622501" cy="4216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256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1070" y="475402"/>
            <a:ext cx="8534400" cy="1507067"/>
          </a:xfrm>
        </p:spPr>
        <p:txBody>
          <a:bodyPr>
            <a:normAutofit/>
          </a:bodyPr>
          <a:lstStyle/>
          <a:p>
            <a:pPr algn="ctr"/>
            <a:r>
              <a:rPr lang="ru-RU" sz="2800" i="1" dirty="0" smtClean="0"/>
              <a:t>Промышленные большепролетные здания</a:t>
            </a:r>
            <a:endParaRPr lang="ru-RU" sz="2800" dirty="0"/>
          </a:p>
        </p:txBody>
      </p:sp>
      <p:pic>
        <p:nvPicPr>
          <p:cNvPr id="17410" name="Picture 2" descr="http://texniko.com.ua/img_objekt/s4-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4600" y="2121321"/>
            <a:ext cx="5943600" cy="4457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39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0032" y="685800"/>
            <a:ext cx="8534400" cy="1507067"/>
          </a:xfrm>
        </p:spPr>
        <p:txBody>
          <a:bodyPr>
            <a:normAutofit/>
          </a:bodyPr>
          <a:lstStyle/>
          <a:p>
            <a:pPr algn="ctr"/>
            <a:r>
              <a:rPr lang="ru-RU" sz="2800" i="1" dirty="0" smtClean="0"/>
              <a:t>Здания специального назначения</a:t>
            </a:r>
            <a:endParaRPr lang="ru-RU" sz="2800" dirty="0"/>
          </a:p>
        </p:txBody>
      </p:sp>
      <p:sp>
        <p:nvSpPr>
          <p:cNvPr id="3" name="Объект 2"/>
          <p:cNvSpPr>
            <a:spLocks noGrp="1"/>
          </p:cNvSpPr>
          <p:nvPr>
            <p:ph idx="1"/>
          </p:nvPr>
        </p:nvSpPr>
        <p:spPr>
          <a:xfrm>
            <a:off x="809942" y="2192867"/>
            <a:ext cx="8534400" cy="3615267"/>
          </a:xfrm>
        </p:spPr>
        <p:txBody>
          <a:bodyPr>
            <a:normAutofit/>
          </a:bodyPr>
          <a:lstStyle/>
          <a:p>
            <a:pPr marL="0" indent="0">
              <a:buNone/>
            </a:pPr>
            <a:r>
              <a:rPr lang="ru-RU" sz="3200" i="1" dirty="0"/>
              <a:t>Здания специального назначения</a:t>
            </a:r>
            <a:r>
              <a:rPr lang="ru-RU" sz="3200" dirty="0"/>
              <a:t> – это ангары, троллейбусные парки и гаражи крупногабаритной автотехники.</a:t>
            </a:r>
          </a:p>
        </p:txBody>
      </p:sp>
    </p:spTree>
    <p:extLst>
      <p:ext uri="{BB962C8B-B14F-4D97-AF65-F5344CB8AC3E}">
        <p14:creationId xmlns:p14="http://schemas.microsoft.com/office/powerpoint/2010/main" val="1000016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2752" y="223942"/>
            <a:ext cx="8534400" cy="1507067"/>
          </a:xfrm>
        </p:spPr>
        <p:txBody>
          <a:bodyPr>
            <a:normAutofit/>
          </a:bodyPr>
          <a:lstStyle/>
          <a:p>
            <a:pPr algn="ctr"/>
            <a:r>
              <a:rPr lang="ru-RU" sz="2800" i="1" dirty="0" smtClean="0"/>
              <a:t>Здания специального назначения</a:t>
            </a:r>
            <a:endParaRPr lang="ru-RU" sz="2800" dirty="0"/>
          </a:p>
        </p:txBody>
      </p:sp>
      <p:sp>
        <p:nvSpPr>
          <p:cNvPr id="4" name="Объект 3"/>
          <p:cNvSpPr>
            <a:spLocks noGrp="1"/>
          </p:cNvSpPr>
          <p:nvPr>
            <p:ph idx="1"/>
          </p:nvPr>
        </p:nvSpPr>
        <p:spPr>
          <a:xfrm>
            <a:off x="8103870" y="1825625"/>
            <a:ext cx="3249930" cy="4351338"/>
          </a:xfrm>
        </p:spPr>
        <p:txBody>
          <a:bodyPr/>
          <a:lstStyle/>
          <a:p>
            <a:pPr marL="0" indent="0">
              <a:buNone/>
            </a:pPr>
            <a:r>
              <a:rPr lang="ru-RU" dirty="0"/>
              <a:t>М</a:t>
            </a:r>
            <a:r>
              <a:rPr lang="ru-RU" dirty="0" smtClean="0"/>
              <a:t>обильные, быстровозводимые, сборно-разборные ангары для сельского хозяйства. </a:t>
            </a:r>
            <a:endParaRPr lang="ru-RU" dirty="0"/>
          </a:p>
        </p:txBody>
      </p:sp>
      <p:pic>
        <p:nvPicPr>
          <p:cNvPr id="6" name="Picture 2" descr="http://www.mbdbuildings.com/Photo/Gallery-11-CommercialEquestrian/wgc_media/photos/04%20Commercial%20Riding%20Are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431" y="1731009"/>
            <a:ext cx="6536580" cy="4736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354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89305"/>
          </a:xfrm>
        </p:spPr>
        <p:txBody>
          <a:bodyPr>
            <a:normAutofit fontScale="90000"/>
          </a:bodyPr>
          <a:lstStyle/>
          <a:p>
            <a:r>
              <a:rPr lang="ru-RU" i="1" dirty="0"/>
              <a:t>Общественные большепролетные здания</a:t>
            </a:r>
            <a:r>
              <a:rPr lang="ru-RU" dirty="0"/>
              <a:t> </a:t>
            </a:r>
            <a:r>
              <a:rPr lang="ru-RU" dirty="0" smtClean="0"/>
              <a:t> </a:t>
            </a:r>
            <a:endParaRPr lang="ru-RU" dirty="0"/>
          </a:p>
        </p:txBody>
      </p:sp>
      <p:sp>
        <p:nvSpPr>
          <p:cNvPr id="4" name="Объект 3"/>
          <p:cNvSpPr>
            <a:spLocks noGrp="1"/>
          </p:cNvSpPr>
          <p:nvPr>
            <p:ph idx="1"/>
          </p:nvPr>
        </p:nvSpPr>
        <p:spPr/>
        <p:txBody>
          <a:bodyPr/>
          <a:lstStyle/>
          <a:p>
            <a:pPr marL="0" indent="0">
              <a:buNone/>
            </a:pPr>
            <a:r>
              <a:rPr lang="ru-RU" i="1" dirty="0"/>
              <a:t>Общественные большепролетные здания</a:t>
            </a:r>
            <a:r>
              <a:rPr lang="ru-RU" dirty="0"/>
              <a:t> – это выставочные павильоны, спортивные залы и крытые стадионы, рынки и т. п., к которым предъявляются высокие архитектурные требования</a:t>
            </a:r>
          </a:p>
        </p:txBody>
      </p:sp>
    </p:spTree>
    <p:extLst>
      <p:ext uri="{BB962C8B-B14F-4D97-AF65-F5344CB8AC3E}">
        <p14:creationId xmlns:p14="http://schemas.microsoft.com/office/powerpoint/2010/main" val="1251818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29285"/>
          </a:xfrm>
        </p:spPr>
        <p:txBody>
          <a:bodyPr>
            <a:normAutofit fontScale="90000"/>
          </a:bodyPr>
          <a:lstStyle/>
          <a:p>
            <a:r>
              <a:rPr lang="ru-RU" sz="2800" b="1" dirty="0" smtClean="0"/>
              <a:t>Ледовый дворец на 15000 зрителей</a:t>
            </a:r>
            <a:r>
              <a:rPr lang="ru-RU" sz="2800" dirty="0" smtClean="0"/>
              <a:t>. </a:t>
            </a:r>
            <a:r>
              <a:rPr lang="ru-RU" sz="2200" dirty="0" smtClean="0"/>
              <a:t>Студент </a:t>
            </a:r>
            <a:r>
              <a:rPr lang="ru-RU" sz="2200" dirty="0" err="1" smtClean="0"/>
              <a:t>О.Федорова</a:t>
            </a:r>
            <a:r>
              <a:rPr lang="ru-RU" sz="2200" dirty="0" smtClean="0"/>
              <a:t>, руководитель проф. </a:t>
            </a:r>
            <a:r>
              <a:rPr lang="ru-RU" sz="2200" dirty="0" err="1" smtClean="0"/>
              <a:t>Е.О.Трубецков</a:t>
            </a:r>
            <a:endParaRPr lang="ru-RU" sz="2200" dirty="0"/>
          </a:p>
        </p:txBody>
      </p:sp>
      <p:pic>
        <p:nvPicPr>
          <p:cNvPr id="2050" name="Picture 2" descr="http://www.usaaa.ru/faculties/fa/issuing/arhitektury/bolsheproletnoe-zdanie/pic/bz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86149" y="1401883"/>
            <a:ext cx="4794257" cy="4775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571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b="1" dirty="0" smtClean="0"/>
              <a:t>Многофункциональный спортивный центр «Крестовский» в г. Санкт-Петербурге</a:t>
            </a:r>
            <a:r>
              <a:rPr lang="ru-RU" sz="2800" dirty="0" smtClean="0"/>
              <a:t>. </a:t>
            </a:r>
            <a:r>
              <a:rPr lang="ru-RU" sz="2200" dirty="0" smtClean="0"/>
              <a:t>Магистрант </a:t>
            </a:r>
            <a:r>
              <a:rPr lang="ru-RU" sz="2200" dirty="0" err="1" smtClean="0"/>
              <a:t>О.Орзунова</a:t>
            </a:r>
            <a:r>
              <a:rPr lang="ru-RU" sz="2200" dirty="0" smtClean="0"/>
              <a:t>, руководитель </a:t>
            </a:r>
            <a:r>
              <a:rPr lang="ru-RU" sz="2200" dirty="0" err="1" smtClean="0"/>
              <a:t>ст.пр</a:t>
            </a:r>
            <a:r>
              <a:rPr lang="ru-RU" sz="2200" dirty="0" smtClean="0"/>
              <a:t>. </a:t>
            </a:r>
            <a:r>
              <a:rPr lang="ru-RU" sz="2200" dirty="0" err="1" smtClean="0"/>
              <a:t>В.В.Громада</a:t>
            </a:r>
            <a:endParaRPr lang="ru-RU" sz="2200" dirty="0"/>
          </a:p>
        </p:txBody>
      </p:sp>
      <p:pic>
        <p:nvPicPr>
          <p:cNvPr id="10242" name="Picture 2" descr="http://www.usaaa.ru/faculties/fa/issuing/arhitektury/bolsheproletnoe-zdanie/pic/bz1.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144044" y="685800"/>
            <a:ext cx="3614738" cy="361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840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320" y="297180"/>
            <a:ext cx="2954972" cy="4931409"/>
          </a:xfrm>
        </p:spPr>
        <p:txBody>
          <a:bodyPr>
            <a:normAutofit fontScale="90000"/>
          </a:bodyPr>
          <a:lstStyle/>
          <a:p>
            <a:r>
              <a:rPr lang="ru-RU" sz="2800" b="1" dirty="0" smtClean="0"/>
              <a:t>Ледовый стадион на 1500 постоянных и 1000 трансформирующихся мест</a:t>
            </a:r>
            <a:r>
              <a:rPr lang="ru-RU" sz="2200" dirty="0" smtClean="0"/>
              <a:t>. Магистрант </a:t>
            </a:r>
            <a:r>
              <a:rPr lang="ru-RU" sz="2200" dirty="0" err="1" smtClean="0"/>
              <a:t>Т.Серебренникова</a:t>
            </a:r>
            <a:r>
              <a:rPr lang="ru-RU" sz="2200" dirty="0" smtClean="0"/>
              <a:t>, руководители доц. </a:t>
            </a:r>
            <a:r>
              <a:rPr lang="ru-RU" sz="2200" dirty="0" err="1" smtClean="0"/>
              <a:t>В.Ж.Шуплецов</a:t>
            </a:r>
            <a:r>
              <a:rPr lang="ru-RU" sz="2200" dirty="0" smtClean="0"/>
              <a:t>, проф. </a:t>
            </a:r>
            <a:r>
              <a:rPr lang="ru-RU" sz="2200" dirty="0" err="1" smtClean="0"/>
              <a:t>А.А.Раевский</a:t>
            </a:r>
            <a:endParaRPr lang="ru-RU" sz="2200" dirty="0"/>
          </a:p>
        </p:txBody>
      </p:sp>
      <p:pic>
        <p:nvPicPr>
          <p:cNvPr id="11266" name="Picture 2" descr="http://www.usaaa.ru/faculties/fa/issuing/arhitektury/bolsheproletnoe-zdanie/pic/bz3.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60864" y="377190"/>
            <a:ext cx="6080760" cy="608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063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1760220"/>
            <a:ext cx="3350578" cy="4234179"/>
          </a:xfrm>
        </p:spPr>
        <p:txBody>
          <a:bodyPr>
            <a:normAutofit/>
          </a:bodyPr>
          <a:lstStyle/>
          <a:p>
            <a:r>
              <a:rPr lang="ru-RU" sz="2800" b="1" dirty="0" err="1" smtClean="0"/>
              <a:t>Экопарк</a:t>
            </a:r>
            <a:r>
              <a:rPr lang="ru-RU" sz="2800" dirty="0" smtClean="0"/>
              <a:t>. </a:t>
            </a:r>
            <a:r>
              <a:rPr lang="ru-RU" sz="2000" dirty="0" smtClean="0"/>
              <a:t>Магистрант </a:t>
            </a:r>
            <a:r>
              <a:rPr lang="ru-RU" sz="2000" dirty="0" err="1" smtClean="0"/>
              <a:t>П.Корепин</a:t>
            </a:r>
            <a:r>
              <a:rPr lang="ru-RU" sz="2000" dirty="0" smtClean="0"/>
              <a:t>, руководитель </a:t>
            </a:r>
            <a:r>
              <a:rPr lang="ru-RU" sz="2000" dirty="0" err="1" smtClean="0"/>
              <a:t>ст.пр</a:t>
            </a:r>
            <a:r>
              <a:rPr lang="ru-RU" sz="2000" dirty="0" smtClean="0"/>
              <a:t>. </a:t>
            </a:r>
            <a:r>
              <a:rPr lang="ru-RU" sz="2000" dirty="0" err="1" smtClean="0"/>
              <a:t>В.В.Громада</a:t>
            </a:r>
            <a:endParaRPr lang="ru-RU" sz="2000" dirty="0"/>
          </a:p>
        </p:txBody>
      </p:sp>
      <p:pic>
        <p:nvPicPr>
          <p:cNvPr id="12290" name="Picture 2" descr="http://www.usaaa.ru/faculties/fa/issuing/arhitektury/bolsheproletnoe-zdanie/pic/bz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17669" y="283500"/>
            <a:ext cx="6558199" cy="6151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847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6770" y="490168"/>
            <a:ext cx="3768090" cy="1704392"/>
          </a:xfrm>
        </p:spPr>
        <p:txBody>
          <a:bodyPr>
            <a:normAutofit fontScale="90000"/>
          </a:bodyPr>
          <a:lstStyle/>
          <a:p>
            <a:r>
              <a:rPr lang="ru-RU" sz="2800" b="1" dirty="0" smtClean="0"/>
              <a:t>Ботанический сад</a:t>
            </a:r>
            <a:r>
              <a:rPr lang="ru-RU" sz="2800" dirty="0" smtClean="0"/>
              <a:t>. </a:t>
            </a:r>
            <a:r>
              <a:rPr lang="ru-RU" sz="2200" dirty="0" smtClean="0"/>
              <a:t>Студент </a:t>
            </a:r>
            <a:r>
              <a:rPr lang="ru-RU" sz="2200" dirty="0" err="1" smtClean="0"/>
              <a:t>Е.Захарова</a:t>
            </a:r>
            <a:r>
              <a:rPr lang="ru-RU" sz="2200" dirty="0" smtClean="0"/>
              <a:t>, руководитель </a:t>
            </a:r>
            <a:r>
              <a:rPr lang="ru-RU" sz="2200" dirty="0" err="1" smtClean="0"/>
              <a:t>Е.О.Трубецков</a:t>
            </a:r>
            <a:endParaRPr lang="ru-RU" sz="2200" dirty="0"/>
          </a:p>
        </p:txBody>
      </p:sp>
      <p:pic>
        <p:nvPicPr>
          <p:cNvPr id="13314" name="Picture 2" descr="http://www.usaaa.ru/faculties/fa/issuing/arhitektury/bolsheproletnoe-zdanie/pic/bz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17920" y="206885"/>
            <a:ext cx="4361007" cy="587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78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000" b="1" i="1" dirty="0" smtClean="0"/>
              <a:t>ПИСАНКА Полифункциональный комплекс в г. Киеве Кандидат на роль нового архитектурного символа Украины. </a:t>
            </a:r>
            <a:endParaRPr lang="ru-RU" sz="2000" dirty="0"/>
          </a:p>
        </p:txBody>
      </p:sp>
      <p:pic>
        <p:nvPicPr>
          <p:cNvPr id="3074" name="Picture 2" descr="http://pran.com.ua/Foto/29_06_11/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15364" y="433388"/>
            <a:ext cx="5060659" cy="3898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470585"/>
      </p:ext>
    </p:extLst>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58</TotalTime>
  <Words>461</Words>
  <Application>Microsoft Office PowerPoint</Application>
  <PresentationFormat>Широкоэкранный</PresentationFormat>
  <Paragraphs>43</Paragraphs>
  <Slides>25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25</vt:i4>
      </vt:variant>
    </vt:vector>
  </HeadingPairs>
  <TitlesOfParts>
    <vt:vector size="31" baseType="lpstr">
      <vt:lpstr>Arial</vt:lpstr>
      <vt:lpstr>Calibri</vt:lpstr>
      <vt:lpstr>Century Gothic</vt:lpstr>
      <vt:lpstr>Times New Roman</vt:lpstr>
      <vt:lpstr>Wingdings 3</vt:lpstr>
      <vt:lpstr>Сектор</vt:lpstr>
      <vt:lpstr>Презентация PowerPoint</vt:lpstr>
      <vt:lpstr>Классификация большепролетных систем </vt:lpstr>
      <vt:lpstr>Общественные большепролетные здания  </vt:lpstr>
      <vt:lpstr>Ледовый дворец на 15000 зрителей. Студент О.Федорова, руководитель проф. Е.О.Трубецков</vt:lpstr>
      <vt:lpstr>Многофункциональный спортивный центр «Крестовский» в г. Санкт-Петербурге. Магистрант О.Орзунова, руководитель ст.пр. В.В.Громада</vt:lpstr>
      <vt:lpstr>Ледовый стадион на 1500 постоянных и 1000 трансформирующихся мест. Магистрант Т.Серебренникова, руководители доц. В.Ж.Шуплецов, проф. А.А.Раевский</vt:lpstr>
      <vt:lpstr>Экопарк. Магистрант П.Корепин, руководитель ст.пр. В.В.Громада</vt:lpstr>
      <vt:lpstr>Ботанический сад. Студент Е.Захарова, руководитель Е.О.Трубецков</vt:lpstr>
      <vt:lpstr>ПИСАНКА Полифункциональный комплекс в г. Киеве Кандидат на роль нового архитектурного символа Украины.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Промышленные большепролетные здания</vt:lpstr>
      <vt:lpstr> – большепролетные конструкции, свободный пролет здания ASTRON может быть от 10 до 100 метров;</vt:lpstr>
      <vt:lpstr>Промышленные большепролетные здания</vt:lpstr>
      <vt:lpstr>Промышленные большепролетные здания</vt:lpstr>
      <vt:lpstr>Промышленные большепролетные здания</vt:lpstr>
      <vt:lpstr>Здания специального назначения</vt:lpstr>
      <vt:lpstr>Здания специального назначения</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Марина Чечель</dc:creator>
  <cp:lastModifiedBy>Марина Чечель</cp:lastModifiedBy>
  <cp:revision>7</cp:revision>
  <dcterms:created xsi:type="dcterms:W3CDTF">2015-11-16T16:14:19Z</dcterms:created>
  <dcterms:modified xsi:type="dcterms:W3CDTF">2015-11-16T17:14:47Z</dcterms:modified>
</cp:coreProperties>
</file>