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1" r:id="rId3"/>
    <p:sldId id="311" r:id="rId4"/>
    <p:sldId id="280" r:id="rId5"/>
    <p:sldId id="317" r:id="rId6"/>
    <p:sldId id="282" r:id="rId7"/>
    <p:sldId id="312" r:id="rId8"/>
    <p:sldId id="313" r:id="rId9"/>
    <p:sldId id="316" r:id="rId10"/>
    <p:sldId id="314" r:id="rId11"/>
    <p:sldId id="315" r:id="rId12"/>
    <p:sldId id="301" r:id="rId13"/>
    <p:sldId id="302" r:id="rId14"/>
    <p:sldId id="310" r:id="rId15"/>
    <p:sldId id="318" r:id="rId16"/>
    <p:sldId id="319" r:id="rId17"/>
    <p:sldId id="320" r:id="rId18"/>
    <p:sldId id="321" r:id="rId19"/>
    <p:sldId id="322" r:id="rId20"/>
    <p:sldId id="323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Дельтаплан Самолётов" initials="ДС" lastIdx="2" clrIdx="0">
    <p:extLst>
      <p:ext uri="{19B8F6BF-5375-455C-9EA6-DF929625EA0E}">
        <p15:presenceInfo xmlns:p15="http://schemas.microsoft.com/office/powerpoint/2012/main" userId="ea3dc3bc6338e47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1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57" d="100"/>
          <a:sy n="57" d="100"/>
        </p:scale>
        <p:origin x="78" y="4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7DBD-CB4C-40AB-95CF-FD76D675B509}" type="datetimeFigureOut">
              <a:rPr lang="ru-RU" smtClean="0"/>
              <a:pPr/>
              <a:t>30.10.2021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1C1AD-891B-4995-8E14-93B27BDEA1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7939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7DBD-CB4C-40AB-95CF-FD76D675B509}" type="datetimeFigureOut">
              <a:rPr lang="ru-RU" smtClean="0"/>
              <a:pPr/>
              <a:t>30.10.2021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1C1AD-891B-4995-8E14-93B27BDEA1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1417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7DBD-CB4C-40AB-95CF-FD76D675B509}" type="datetimeFigureOut">
              <a:rPr lang="ru-RU" smtClean="0"/>
              <a:pPr/>
              <a:t>30.10.2021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1C1AD-891B-4995-8E14-93B27BDEA1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306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7DBD-CB4C-40AB-95CF-FD76D675B509}" type="datetimeFigureOut">
              <a:rPr lang="ru-RU" smtClean="0"/>
              <a:pPr/>
              <a:t>30.10.2021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1C1AD-891B-4995-8E14-93B27BDEA1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5575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7DBD-CB4C-40AB-95CF-FD76D675B509}" type="datetimeFigureOut">
              <a:rPr lang="ru-RU" smtClean="0"/>
              <a:pPr/>
              <a:t>30.10.2021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1C1AD-891B-4995-8E14-93B27BDEA1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3165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7DBD-CB4C-40AB-95CF-FD76D675B509}" type="datetimeFigureOut">
              <a:rPr lang="ru-RU" smtClean="0"/>
              <a:pPr/>
              <a:t>30.10.2021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1C1AD-891B-4995-8E14-93B27BDEA1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5881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7DBD-CB4C-40AB-95CF-FD76D675B509}" type="datetimeFigureOut">
              <a:rPr lang="ru-RU" smtClean="0"/>
              <a:pPr/>
              <a:t>30.10.2021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1C1AD-891B-4995-8E14-93B27BDEA1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538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7DBD-CB4C-40AB-95CF-FD76D675B509}" type="datetimeFigureOut">
              <a:rPr lang="ru-RU" smtClean="0"/>
              <a:pPr/>
              <a:t>30.10.2021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1C1AD-891B-4995-8E14-93B27BDEA1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8518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7DBD-CB4C-40AB-95CF-FD76D675B509}" type="datetimeFigureOut">
              <a:rPr lang="ru-RU" smtClean="0"/>
              <a:pPr/>
              <a:t>30.10.2021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1C1AD-891B-4995-8E14-93B27BDEA1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8905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7DBD-CB4C-40AB-95CF-FD76D675B509}" type="datetimeFigureOut">
              <a:rPr lang="ru-RU" smtClean="0"/>
              <a:pPr/>
              <a:t>30.10.2021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1C1AD-891B-4995-8E14-93B27BDEA1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4046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7DBD-CB4C-40AB-95CF-FD76D675B509}" type="datetimeFigureOut">
              <a:rPr lang="ru-RU" smtClean="0"/>
              <a:pPr/>
              <a:t>30.10.2021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1C1AD-891B-4995-8E14-93B27BDEA1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8181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57DBD-CB4C-40AB-95CF-FD76D675B509}" type="datetimeFigureOut">
              <a:rPr lang="ru-RU" smtClean="0"/>
              <a:pPr/>
              <a:t>30.10.2021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1C1AD-891B-4995-8E14-93B27BDEA1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963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7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8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9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3600" dirty="0">
                <a:latin typeface="GOST type B" panose="020B0500000000000000" pitchFamily="34" charset="0"/>
              </a:rPr>
              <a:t>Начертательная геометрия.</a:t>
            </a:r>
            <a:br>
              <a:rPr lang="ru-RU" sz="3600" dirty="0">
                <a:latin typeface="GOST type B" panose="020B0500000000000000" pitchFamily="34" charset="0"/>
              </a:rPr>
            </a:br>
            <a:r>
              <a:rPr lang="ru-RU" sz="3600" dirty="0">
                <a:latin typeface="GOST type B" panose="020B0500000000000000" pitchFamily="34" charset="0"/>
              </a:rPr>
              <a:t>Компьютерная и инженерная графика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2800">
                <a:solidFill>
                  <a:srgbClr val="1A1AFF"/>
                </a:solidFill>
                <a:latin typeface="GOST type B" panose="020B0500000000000000" pitchFamily="34" charset="0"/>
              </a:rPr>
              <a:t>Лекция </a:t>
            </a:r>
            <a:r>
              <a:rPr lang="ru-RU" sz="2800" smtClean="0">
                <a:solidFill>
                  <a:srgbClr val="1A1AFF"/>
                </a:solidFill>
                <a:latin typeface="GOST type B" panose="020B0500000000000000" pitchFamily="34" charset="0"/>
              </a:rPr>
              <a:t> </a:t>
            </a:r>
            <a:endParaRPr lang="en-US" sz="2800" dirty="0">
              <a:solidFill>
                <a:srgbClr val="1A1AFF"/>
              </a:solidFill>
              <a:latin typeface="GOST type B" panose="020B0500000000000000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800" dirty="0">
                <a:solidFill>
                  <a:srgbClr val="1A1AFF"/>
                </a:solidFill>
                <a:latin typeface="GOST type B" panose="020B0500000000000000" pitchFamily="34" charset="0"/>
              </a:rPr>
              <a:t>Комплексный чертёж плоскости</a:t>
            </a:r>
          </a:p>
        </p:txBody>
      </p:sp>
    </p:spTree>
    <p:extLst>
      <p:ext uri="{BB962C8B-B14F-4D97-AF65-F5344CB8AC3E}">
        <p14:creationId xmlns:p14="http://schemas.microsoft.com/office/powerpoint/2010/main" val="18381446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29C0DAF-6080-4138-B404-AD61A4F41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1A1AFF"/>
                </a:solidFill>
                <a:latin typeface="GOST type B" panose="020B0500000000000000" pitchFamily="34" charset="0"/>
              </a:rPr>
              <a:t>Плоскости уровня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F95AC4A-F3AC-4A3E-BB3E-7FD9494674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980935" cy="4652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i="1" dirty="0">
                <a:latin typeface="GOST type B" panose="020B0500000000000000" pitchFamily="34" charset="0"/>
              </a:rPr>
              <a:t>Σ </a:t>
            </a:r>
            <a:r>
              <a:rPr lang="ru-RU" sz="2000" dirty="0">
                <a:latin typeface="GOST type B" panose="020B0500000000000000" pitchFamily="34" charset="0"/>
              </a:rPr>
              <a:t>║</a:t>
            </a:r>
            <a:r>
              <a:rPr lang="ru-RU" sz="2000" i="1" dirty="0">
                <a:latin typeface="GOST type B" panose="020B0500000000000000" pitchFamily="34" charset="0"/>
              </a:rPr>
              <a:t> П</a:t>
            </a:r>
            <a:r>
              <a:rPr lang="ru-RU" sz="2000" i="1" baseline="-25000" dirty="0">
                <a:latin typeface="GOST type B" panose="020B0500000000000000" pitchFamily="34" charset="0"/>
              </a:rPr>
              <a:t>2 </a:t>
            </a:r>
            <a:r>
              <a:rPr lang="ru-RU" sz="2000" dirty="0">
                <a:latin typeface="GOST type B" panose="020B0500000000000000" pitchFamily="34" charset="0"/>
              </a:rPr>
              <a:t>, фронтальная уровня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="" xmlns:a16="http://schemas.microsoft.com/office/drawing/2014/main" id="{CF812720-4E51-4447-809F-1C73AD6F54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6097" y="3715561"/>
            <a:ext cx="1890937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BBD148DB-AC4B-4718-A426-44761571FA99}"/>
              </a:ext>
            </a:extLst>
          </p:cNvPr>
          <p:cNvSpPr/>
          <p:nvPr/>
        </p:nvSpPr>
        <p:spPr>
          <a:xfrm>
            <a:off x="2796746" y="2518458"/>
            <a:ext cx="26135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1A1AFF"/>
                </a:solidFill>
                <a:latin typeface="GOST type B" panose="020B0500000000000000" pitchFamily="34" charset="0"/>
              </a:rPr>
              <a:t>Наглядное изображение: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6B3CEECF-6C43-499D-9BFA-C43A8BF12AE4}"/>
              </a:ext>
            </a:extLst>
          </p:cNvPr>
          <p:cNvSpPr/>
          <p:nvPr/>
        </p:nvSpPr>
        <p:spPr>
          <a:xfrm>
            <a:off x="6886548" y="2518458"/>
            <a:ext cx="9765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1A1AFF"/>
                </a:solidFill>
                <a:latin typeface="GOST type B" panose="020B0500000000000000" pitchFamily="34" charset="0"/>
                <a:ea typeface="Times New Roman" panose="02020603050405020304" pitchFamily="18" charset="0"/>
              </a:rPr>
              <a:t>Чертеж:</a:t>
            </a:r>
            <a:endParaRPr lang="ru-RU" dirty="0">
              <a:solidFill>
                <a:srgbClr val="1A1AFF"/>
              </a:solidFill>
              <a:latin typeface="GOST type B" panose="020B0500000000000000" pitchFamily="34" charset="0"/>
            </a:endParaRPr>
          </a:p>
        </p:txBody>
      </p:sp>
      <p:sp>
        <p:nvSpPr>
          <p:cNvPr id="4" name="Rectangle 28">
            <a:extLst>
              <a:ext uri="{FF2B5EF4-FFF2-40B4-BE49-F238E27FC236}">
                <a16:creationId xmlns="" xmlns:a16="http://schemas.microsoft.com/office/drawing/2014/main" id="{F5093432-3576-4D04-BE53-EC4E7FC641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7913" y="91106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2">
            <a:extLst>
              <a:ext uri="{FF2B5EF4-FFF2-40B4-BE49-F238E27FC236}">
                <a16:creationId xmlns="" xmlns:a16="http://schemas.microsoft.com/office/drawing/2014/main" id="{CD383E64-7B46-4287-964D-930062919E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3891" y="2887790"/>
            <a:ext cx="2126290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" name="Объект 9">
            <a:extLst>
              <a:ext uri="{FF2B5EF4-FFF2-40B4-BE49-F238E27FC236}">
                <a16:creationId xmlns="" xmlns:a16="http://schemas.microsoft.com/office/drawing/2014/main" id="{54811091-F4B8-465B-9B58-BD1D877473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7419203"/>
              </p:ext>
            </p:extLst>
          </p:nvPr>
        </p:nvGraphicFramePr>
        <p:xfrm>
          <a:off x="3193891" y="2887791"/>
          <a:ext cx="5122206" cy="36674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3" name="Фрагмент" r:id="rId3" imgW="2533650" imgH="1524000" progId="KOMPAS.FRW">
                  <p:embed/>
                </p:oleObj>
              </mc:Choice>
              <mc:Fallback>
                <p:oleObj name="Фрагмент" r:id="rId3" imgW="2533650" imgH="1524000" progId="KOMPAS.FRW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3891" y="2887791"/>
                        <a:ext cx="5122206" cy="36674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221618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29C0DAF-6080-4138-B404-AD61A4F41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1A1AFF"/>
                </a:solidFill>
                <a:latin typeface="GOST type B" panose="020B0500000000000000" pitchFamily="34" charset="0"/>
              </a:rPr>
              <a:t>Плоскости уровня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F95AC4A-F3AC-4A3E-BB3E-7FD9494674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777946" cy="4652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i="1" dirty="0">
                <a:latin typeface="GOST type B" panose="020B0500000000000000" pitchFamily="34" charset="0"/>
              </a:rPr>
              <a:t>Σ </a:t>
            </a:r>
            <a:r>
              <a:rPr lang="ru-RU" sz="2000" dirty="0">
                <a:latin typeface="GOST type B" panose="020B0500000000000000" pitchFamily="34" charset="0"/>
              </a:rPr>
              <a:t>║</a:t>
            </a:r>
            <a:r>
              <a:rPr lang="ru-RU" sz="2000" i="1" dirty="0">
                <a:latin typeface="GOST type B" panose="020B0500000000000000" pitchFamily="34" charset="0"/>
              </a:rPr>
              <a:t> П</a:t>
            </a:r>
            <a:r>
              <a:rPr lang="ru-RU" sz="2000" i="1" baseline="-25000" dirty="0">
                <a:latin typeface="GOST type B" panose="020B0500000000000000" pitchFamily="34" charset="0"/>
              </a:rPr>
              <a:t>3 </a:t>
            </a:r>
            <a:r>
              <a:rPr lang="ru-RU" sz="2000" dirty="0">
                <a:latin typeface="GOST type B" panose="020B0500000000000000" pitchFamily="34" charset="0"/>
              </a:rPr>
              <a:t>, профильная уровня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="" xmlns:a16="http://schemas.microsoft.com/office/drawing/2014/main" id="{CF812720-4E51-4447-809F-1C73AD6F54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6097" y="3715561"/>
            <a:ext cx="1890937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BBD148DB-AC4B-4718-A426-44761571FA99}"/>
              </a:ext>
            </a:extLst>
          </p:cNvPr>
          <p:cNvSpPr/>
          <p:nvPr/>
        </p:nvSpPr>
        <p:spPr>
          <a:xfrm>
            <a:off x="2796746" y="2518458"/>
            <a:ext cx="26135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1A1AFF"/>
                </a:solidFill>
                <a:latin typeface="GOST type B" panose="020B0500000000000000" pitchFamily="34" charset="0"/>
              </a:rPr>
              <a:t>Наглядное изображение: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6B3CEECF-6C43-499D-9BFA-C43A8BF12AE4}"/>
              </a:ext>
            </a:extLst>
          </p:cNvPr>
          <p:cNvSpPr/>
          <p:nvPr/>
        </p:nvSpPr>
        <p:spPr>
          <a:xfrm>
            <a:off x="6886548" y="2518458"/>
            <a:ext cx="9765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1A1AFF"/>
                </a:solidFill>
                <a:latin typeface="GOST type B" panose="020B0500000000000000" pitchFamily="34" charset="0"/>
                <a:ea typeface="Times New Roman" panose="02020603050405020304" pitchFamily="18" charset="0"/>
              </a:rPr>
              <a:t>Чертеж:</a:t>
            </a:r>
            <a:endParaRPr lang="ru-RU" dirty="0">
              <a:solidFill>
                <a:srgbClr val="1A1AFF"/>
              </a:solidFill>
              <a:latin typeface="GOST type B" panose="020B0500000000000000" pitchFamily="34" charset="0"/>
            </a:endParaRPr>
          </a:p>
        </p:txBody>
      </p:sp>
      <p:sp>
        <p:nvSpPr>
          <p:cNvPr id="4" name="Rectangle 28">
            <a:extLst>
              <a:ext uri="{FF2B5EF4-FFF2-40B4-BE49-F238E27FC236}">
                <a16:creationId xmlns="" xmlns:a16="http://schemas.microsoft.com/office/drawing/2014/main" id="{F5093432-3576-4D04-BE53-EC4E7FC641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7913" y="91106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2">
            <a:extLst>
              <a:ext uri="{FF2B5EF4-FFF2-40B4-BE49-F238E27FC236}">
                <a16:creationId xmlns="" xmlns:a16="http://schemas.microsoft.com/office/drawing/2014/main" id="{64A91D4B-4309-4C2A-B9C2-E9E9B69B62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6739" y="2887790"/>
            <a:ext cx="18095633" cy="52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" name="Объект 9">
            <a:extLst>
              <a:ext uri="{FF2B5EF4-FFF2-40B4-BE49-F238E27FC236}">
                <a16:creationId xmlns="" xmlns:a16="http://schemas.microsoft.com/office/drawing/2014/main" id="{469131E3-43A7-4FF6-98EE-E14C6DBF5E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7268267"/>
              </p:ext>
            </p:extLst>
          </p:nvPr>
        </p:nvGraphicFramePr>
        <p:xfrm>
          <a:off x="1945411" y="2887790"/>
          <a:ext cx="7449843" cy="37045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0" name="Фрагмент" r:id="rId3" imgW="3352800" imgH="1666875" progId="KOMPAS.FRW">
                  <p:embed/>
                </p:oleObj>
              </mc:Choice>
              <mc:Fallback>
                <p:oleObj name="Фрагмент" r:id="rId3" imgW="3352800" imgH="1666875" progId="KOMPAS.FRW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5411" y="2887790"/>
                        <a:ext cx="7449843" cy="370453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550044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9A0FAB7-F2EF-4508-B85A-D8CBFFB8C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1A1AFF"/>
                </a:solidFill>
                <a:latin typeface="GOST type B" panose="020B0500000000000000" pitchFamily="34" charset="0"/>
              </a:rPr>
              <a:t>Пример решения задач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123FB3B-4518-41C1-8FE3-56A7B3527D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21583"/>
            <a:ext cx="10515600" cy="1414831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ru-RU" sz="2900" dirty="0">
                <a:latin typeface="GOST type B" panose="020B0500000000000000" pitchFamily="34" charset="0"/>
              </a:rPr>
              <a:t>Построить комплексный чертеж плоскости Г, заданной прямоугольником, параллельной плоскости П1. Большая сторона прямоугольника 40 мм, меньшая – в 2 раза меньше. О(50, 40, 20) – точка пересечения диагоналей прямоугольника.</a:t>
            </a:r>
          </a:p>
          <a:p>
            <a:pPr marL="0" indent="0">
              <a:buNone/>
            </a:pPr>
            <a:endParaRPr lang="ru-RU" b="1" dirty="0"/>
          </a:p>
        </p:txBody>
      </p:sp>
      <p:sp>
        <p:nvSpPr>
          <p:cNvPr id="4" name="Rectangle 2">
            <a:extLst>
              <a:ext uri="{FF2B5EF4-FFF2-40B4-BE49-F238E27FC236}">
                <a16:creationId xmlns="" xmlns:a16="http://schemas.microsoft.com/office/drawing/2014/main" id="{F96E7547-D92B-45AF-ADC5-4FE487181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2928551"/>
            <a:ext cx="15860581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4">
            <a:extLst>
              <a:ext uri="{FF2B5EF4-FFF2-40B4-BE49-F238E27FC236}">
                <a16:creationId xmlns="" xmlns:a16="http://schemas.microsoft.com/office/drawing/2014/main" id="{D2FE6A47-F2F0-4441-A72C-C35D4D0C8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2928551"/>
            <a:ext cx="18322686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712D5D67-86E2-4128-B928-D129E14789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428999"/>
            <a:ext cx="1745531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21241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ED4C5B4-4B7B-4AFF-BB2A-8D84D3889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1A1AFF"/>
                </a:solidFill>
                <a:latin typeface="GOST type B" panose="020B0500000000000000" pitchFamily="34" charset="0"/>
              </a:rPr>
              <a:t>Решение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="" xmlns:a16="http://schemas.microsoft.com/office/drawing/2014/main" id="{C0BD5D9F-C77F-4917-B657-45754C60FE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7977" y="2458995"/>
            <a:ext cx="18392059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6">
            <a:extLst>
              <a:ext uri="{FF2B5EF4-FFF2-40B4-BE49-F238E27FC236}">
                <a16:creationId xmlns="" xmlns:a16="http://schemas.microsoft.com/office/drawing/2014/main" id="{0B0D2084-D154-4BE5-B087-5162BA22FA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6795" y="373573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60E04DC2-C39A-45F0-8010-04CB30609446}"/>
              </a:ext>
            </a:extLst>
          </p:cNvPr>
          <p:cNvSpPr/>
          <p:nvPr/>
        </p:nvSpPr>
        <p:spPr>
          <a:xfrm>
            <a:off x="440810" y="1380000"/>
            <a:ext cx="5298904" cy="4651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dirty="0">
                <a:latin typeface="GOST type B" panose="020B0500000000000000" pitchFamily="34" charset="0"/>
              </a:rPr>
              <a:t>Плоскость Г называется горизонтальной уровня. На П1 она проецируется в натуральную величину – прямоугольник  с размерами 40 х 20 (см. рис. 140). </a:t>
            </a:r>
          </a:p>
          <a:p>
            <a:pPr>
              <a:lnSpc>
                <a:spcPct val="150000"/>
              </a:lnSpc>
            </a:pPr>
            <a:r>
              <a:rPr lang="ru-RU" sz="2000" dirty="0">
                <a:latin typeface="GOST type B" panose="020B0500000000000000" pitchFamily="34" charset="0"/>
              </a:rPr>
              <a:t>На фронтальную плоскость проекций эта плоскость проецируется в прямую, параллельную оси Х12. Построим оси проекций. По заданным координатам строим эпюр точки О. Г2 проводим через фронтальную проекцию О2.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="" xmlns:a16="http://schemas.microsoft.com/office/drawing/2014/main" id="{E98B75CA-283B-4149-BC25-A598E735CD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7494" y="2180192"/>
            <a:ext cx="1819322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10">
            <a:extLst>
              <a:ext uri="{FF2B5EF4-FFF2-40B4-BE49-F238E27FC236}">
                <a16:creationId xmlns="" xmlns:a16="http://schemas.microsoft.com/office/drawing/2014/main" id="{0E5387FF-7E47-4595-8756-D131D0ACED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7493" y="1508293"/>
            <a:ext cx="1530095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" name="Объект 8">
            <a:extLst>
              <a:ext uri="{FF2B5EF4-FFF2-40B4-BE49-F238E27FC236}">
                <a16:creationId xmlns="" xmlns:a16="http://schemas.microsoft.com/office/drawing/2014/main" id="{D274B2F0-DB52-46E6-B0D8-FCC399EFF8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4928330"/>
              </p:ext>
            </p:extLst>
          </p:nvPr>
        </p:nvGraphicFramePr>
        <p:xfrm>
          <a:off x="5739714" y="1380000"/>
          <a:ext cx="6223706" cy="40979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3" name="Фрагмент" r:id="rId3" imgW="5791200" imgH="3819525" progId="KOMPAS.FRW">
                  <p:embed/>
                </p:oleObj>
              </mc:Choice>
              <mc:Fallback>
                <p:oleObj name="Фрагмент" r:id="rId3" imgW="5791200" imgH="3819525" progId="KOMPAS.FRW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9714" y="1380000"/>
                        <a:ext cx="6223706" cy="40979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761039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9A0FAB7-F2EF-4508-B85A-D8CBFFB8C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1A1AFF"/>
                </a:solidFill>
                <a:latin typeface="GOST type B" panose="020B0500000000000000" pitchFamily="34" charset="0"/>
              </a:rPr>
              <a:t>Прямая и точка в плоскости.</a:t>
            </a:r>
            <a:br>
              <a:rPr lang="ru-RU" sz="2800" dirty="0" smtClean="0">
                <a:solidFill>
                  <a:srgbClr val="1A1AFF"/>
                </a:solidFill>
                <a:latin typeface="GOST type B" panose="020B0500000000000000" pitchFamily="34" charset="0"/>
              </a:rPr>
            </a:br>
            <a:endParaRPr lang="ru-RU" sz="2800" dirty="0">
              <a:solidFill>
                <a:srgbClr val="1A1AFF"/>
              </a:solidFill>
              <a:latin typeface="GOST type B" panose="020B0500000000000000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123FB3B-4518-41C1-8FE3-56A7B3527D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9381"/>
            <a:ext cx="10515600" cy="28271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000" b="1" i="1" dirty="0" smtClean="0">
                <a:latin typeface="GOST type B" panose="020B0500000000000000" pitchFamily="34" charset="0"/>
              </a:rPr>
              <a:t>1. Аксиома: Прямая принадлежит плоскости</a:t>
            </a:r>
            <a:r>
              <a:rPr lang="ru-RU" sz="2000" dirty="0" smtClean="0">
                <a:latin typeface="GOST type B" panose="020B0500000000000000" pitchFamily="34" charset="0"/>
              </a:rPr>
              <a:t>, если она проходит через две точки, принадлежащие плоскости. Отсюда следует правило – прямая лежит в плоскости, если она пересекает две прямые данной плоскости.</a:t>
            </a:r>
          </a:p>
          <a:p>
            <a:pPr marL="0" indent="0">
              <a:buNone/>
            </a:pPr>
            <a:r>
              <a:rPr lang="ru-RU" sz="2000" b="1" i="1" dirty="0" smtClean="0">
                <a:latin typeface="GOST type B" panose="020B0500000000000000" pitchFamily="34" charset="0"/>
              </a:rPr>
              <a:t>2. Аксиома, если одна из проекций точек является несобственной : Прямая принадлежит плоскости</a:t>
            </a:r>
            <a:r>
              <a:rPr lang="ru-RU" sz="2000" dirty="0" smtClean="0">
                <a:latin typeface="GOST type B" panose="020B0500000000000000" pitchFamily="34" charset="0"/>
              </a:rPr>
              <a:t>, если она проходит через точку, принадлежащую плоскости и параллельна прямой в этой плоскости.</a:t>
            </a:r>
          </a:p>
          <a:p>
            <a:pPr marL="0" indent="0">
              <a:buNone/>
            </a:pPr>
            <a:r>
              <a:rPr lang="ru-RU" sz="2000" b="1" i="1" dirty="0" smtClean="0">
                <a:latin typeface="GOST type B" panose="020B0500000000000000" pitchFamily="34" charset="0"/>
              </a:rPr>
              <a:t>3. Точка принадлежит плоскости</a:t>
            </a:r>
            <a:r>
              <a:rPr lang="ru-RU" sz="2000" dirty="0" smtClean="0">
                <a:latin typeface="GOST type B" panose="020B0500000000000000" pitchFamily="34" charset="0"/>
              </a:rPr>
              <a:t>, если она принадлежит прямой, находящейся в плоскости.</a:t>
            </a:r>
          </a:p>
          <a:p>
            <a:pPr marL="0" indent="0">
              <a:buNone/>
            </a:pPr>
            <a:endParaRPr lang="ru-RU" sz="2000" dirty="0">
              <a:latin typeface="GOST type B" panose="020B0500000000000000" pitchFamily="34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GOST type B" panose="020B0500000000000000" pitchFamily="34" charset="0"/>
              </a:rPr>
              <a:t>Рассмотрим принадлежность прямой и точки плоскости на примере решения задач.</a:t>
            </a:r>
          </a:p>
          <a:p>
            <a:pPr marL="0" indent="0">
              <a:buNone/>
            </a:pPr>
            <a:endParaRPr lang="ru-RU" sz="2000" dirty="0">
              <a:latin typeface="GOST type B" panose="020B0500000000000000" pitchFamily="34" charset="0"/>
            </a:endParaRPr>
          </a:p>
          <a:p>
            <a:pPr marL="0" indent="0">
              <a:buNone/>
            </a:pPr>
            <a:endParaRPr lang="ru-RU" sz="2000" dirty="0">
              <a:latin typeface="GOST type B" panose="020B0500000000000000" pitchFamily="34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="" xmlns:a16="http://schemas.microsoft.com/office/drawing/2014/main" id="{F96E7547-D92B-45AF-ADC5-4FE487181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2928551"/>
            <a:ext cx="15860581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4">
            <a:extLst>
              <a:ext uri="{FF2B5EF4-FFF2-40B4-BE49-F238E27FC236}">
                <a16:creationId xmlns="" xmlns:a16="http://schemas.microsoft.com/office/drawing/2014/main" id="{D2FE6A47-F2F0-4441-A72C-C35D4D0C8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2928551"/>
            <a:ext cx="18322686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712D5D67-86E2-4128-B928-D129E14789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428999"/>
            <a:ext cx="1745531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24848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371600"/>
          </a:xfrm>
        </p:spPr>
        <p:txBody>
          <a:bodyPr>
            <a:noAutofit/>
          </a:bodyPr>
          <a:lstStyle/>
          <a:p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Построить недостающую проекцию прямой, принадлежащей плоскости, заданной пересекающимися прямыми.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7200" y="781860"/>
            <a:ext cx="5259839" cy="5087128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1828799"/>
            <a:ext cx="4697412" cy="4453467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Дано: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Комплексный чертёж плоскости в двух проекциях. Фронтальная проекция прямой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Найти горизонтальную проекцию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Решение: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основано на первом положении – прямая линия принадлежит плоскости, если проходит через две точки плоскости.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Определим точки принадлежности прямой и плоскости, точки 1 и 2.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Построим недостающие горизонтальные проекции точек по принадлежности  к прямым плоскости.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Проведём недостающую горизонтальную проекцию искомой линии.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12020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85333"/>
          </a:xfrm>
        </p:spPr>
        <p:txBody>
          <a:bodyPr>
            <a:normAutofit fontScale="90000"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Задача: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Построить недостающую проекцию прямой , принадлежащей плоскости, заданной следами.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8211" y="1270000"/>
            <a:ext cx="4916056" cy="4543114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1778000"/>
            <a:ext cx="4765145" cy="4318000"/>
          </a:xfrm>
        </p:spPr>
        <p:txBody>
          <a:bodyPr>
            <a:normAutofit/>
          </a:bodyPr>
          <a:lstStyle/>
          <a:p>
            <a:r>
              <a:rPr lang="ru-RU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Дано: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Плоскость, заданная следами на комплексном чертеже. Горизонтальная проекция прямой, принадлежащей плоскости.</a:t>
            </a:r>
          </a:p>
          <a:p>
            <a:r>
              <a:rPr lang="ru-RU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Решение:</a:t>
            </a:r>
          </a:p>
          <a:p>
            <a:pPr marL="342900" indent="-342900">
              <a:buAutoNum type="arabicPeriod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основано на втором признаке принадлежности.</a:t>
            </a:r>
          </a:p>
          <a:p>
            <a:pPr marL="342900" indent="-342900">
              <a:buAutoNum type="arabicPeriod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Определим точку принадлежности прямой к плоскости.</a:t>
            </a:r>
          </a:p>
          <a:p>
            <a:pPr marL="342900" indent="-342900">
              <a:buAutoNum type="arabicPeriod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Определим параллельность линий.</a:t>
            </a:r>
          </a:p>
          <a:p>
            <a:pPr marL="342900" indent="-342900">
              <a:buAutoNum type="arabicPeriod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Достроим недостающую проекцию прямой.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4353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Задача: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плоскости треугольника построить недостающую проекцию точки.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6667" y="785791"/>
            <a:ext cx="4826000" cy="5435426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815945" cy="4241800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Дано: 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Комплексный чертёж плоскости треугольника в двух плоскостях. Горизонтальная проекция точки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Решение: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Через горизонтальную проекцию точки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проведём прямую, принадлежащую плоскости.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Обозначим горизонтальные проекции точек принадлежности.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линиям связи определим фронтальные проекции точек прямой, принадлежащей плоскости треугольника.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Фронтальная проекция точки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будет находится на фронтальной проекции прямой. Строим по принадлежности.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37575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15514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Прямые особого положения в плоскости</a:t>
            </a:r>
            <a:br>
              <a:rPr lang="ru-RU" sz="28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екоторые прямые, принадлежащие плоскости, занимают в ней особое положение: 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горизонталь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фронталь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профильная р, линия наибольшего наклона к плоскостям проекций или линия ската.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h,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р – это главные линии плоскости.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Линия ската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линия наибольшего наклона заданной плоскости к горизонтальной плоскости проекций. Линия ската принадлежит заданной плоскости и перпендикулярна к горизонтали плоскости.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70570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016000"/>
          </a:xfrm>
        </p:spPr>
        <p:txBody>
          <a:bodyPr>
            <a:normAutofit fontScale="90000"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Задача: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плоскости треугольника построить главные линии.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3067" y="258538"/>
            <a:ext cx="4961466" cy="5983490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9467" y="1473200"/>
            <a:ext cx="5943599" cy="5232400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Дано: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плоскость треугольники в двух проекциях.</a:t>
            </a:r>
          </a:p>
          <a:p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Решение: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Горизонталью плоскости называется горизонталь, принадлежащая плоскости. Построение горизонтали начинаем с фронтальной проекции, т.к. она всегда параллельна оси Х. Горизонтальную проекцию горизонтали построим по принадлежности к треугольнику.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Фронталью плоскости называется фронталь, принадлежащая плоскости.  Построение фронтали начинают с горизонтальной проекции, т.к. она всегда параллельна оси Х. Фронтальную проекцию фронтали построим по принадлежности к треугольнику.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Профильной прямой плоскости называется профильная прямая, принадлежащая плоскости. Её горизонтальная и фронтальная проекции всегда перпендикулярны к оси Х.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Главные линии плоскости имеют общую точку пересечения.</a:t>
            </a:r>
          </a:p>
          <a:p>
            <a:pPr marL="342900" indent="-342900">
              <a:buAutoNum type="arabicPeriod"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8262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EFD2AA0-E7AB-4732-87D5-152632B95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1A1AFF"/>
                </a:solidFill>
                <a:latin typeface="GOST type B" panose="020B0500000000000000" pitchFamily="34" charset="0"/>
              </a:rPr>
              <a:t>Вопросы лекции:</a:t>
            </a: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CFF0BD5-7F3F-48F7-A614-907687B433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ru-RU" sz="2000" dirty="0">
                <a:latin typeface="GOST type B" panose="020B0500000000000000" pitchFamily="34" charset="0"/>
              </a:rPr>
              <a:t>Плоскость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ru-RU" sz="2000" dirty="0">
                <a:latin typeface="GOST type B" panose="020B0500000000000000" pitchFamily="34" charset="0"/>
              </a:rPr>
              <a:t>Способы задания плоскости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ru-RU" sz="2000" dirty="0">
                <a:latin typeface="GOST type B" panose="020B0500000000000000" pitchFamily="34" charset="0"/>
              </a:rPr>
              <a:t>Проецирующие плоскости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ru-RU" sz="2000" dirty="0">
                <a:latin typeface="GOST type B" panose="020B0500000000000000" pitchFamily="34" charset="0"/>
              </a:rPr>
              <a:t>Плоскости уровня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ru-RU" sz="2000" dirty="0" smtClean="0">
                <a:latin typeface="GOST type B" panose="020B0500000000000000" pitchFamily="34" charset="0"/>
              </a:rPr>
              <a:t>Пример </a:t>
            </a:r>
            <a:r>
              <a:rPr lang="ru-RU" sz="2000" dirty="0">
                <a:latin typeface="GOST type B" panose="020B0500000000000000" pitchFamily="34" charset="0"/>
              </a:rPr>
              <a:t>решения задач</a:t>
            </a:r>
            <a:endParaRPr lang="en-US" sz="2000" dirty="0">
              <a:latin typeface="GOST type B" panose="020B0500000000000000" pitchFamily="34" charset="0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ru-RU" sz="2000" dirty="0" smtClean="0">
                <a:latin typeface="GOST type B" panose="020B0500000000000000" pitchFamily="34" charset="0"/>
              </a:rPr>
              <a:t>Прямая и точка в плоскости.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ru-RU" sz="2000" dirty="0" smtClean="0">
                <a:latin typeface="GOST type B" panose="020B0500000000000000" pitchFamily="34" charset="0"/>
              </a:rPr>
              <a:t>Прямые особого положения в плоскости. плоскости.</a:t>
            </a:r>
            <a:endParaRPr lang="ru-RU" sz="2000" dirty="0">
              <a:latin typeface="GOST type B" panose="020B0500000000000000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4997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711200"/>
          </a:xfrm>
        </p:spPr>
        <p:txBody>
          <a:bodyPr>
            <a:normAutofit fontScale="90000"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Задача: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Построить линию ската заданной плоскости.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8635" y="877886"/>
            <a:ext cx="6237010" cy="5201181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6267" y="1168401"/>
            <a:ext cx="5082367" cy="5198532"/>
          </a:xfrm>
        </p:spPr>
        <p:txBody>
          <a:bodyPr/>
          <a:lstStyle/>
          <a:p>
            <a:r>
              <a:rPr lang="ru-RU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Дано: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Плоскость, заданная параллельными прямыми.</a:t>
            </a:r>
          </a:p>
          <a:p>
            <a:r>
              <a:rPr lang="ru-RU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Решение:</a:t>
            </a:r>
          </a:p>
          <a:p>
            <a:pPr marL="342900" indent="-342900">
              <a:buAutoNum type="arabicPeriod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Построение линии ската следует начинать с её горизонтальной проекции. Это основано на теореме о проецировании прямого угла. Теорема: Прямой угол проецируется без искажения, если хотя бы одна из его сторон параллельна плоскости проекций, а вторая не перпендикулярна этой плоскости.</a:t>
            </a:r>
          </a:p>
          <a:p>
            <a:pPr marL="342900" indent="-342900">
              <a:buAutoNum type="arabicPeriod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Горизонтальная проекция линии ската АВ перпендикулярна к горизонтальной проекции горизонтали плоскости.</a:t>
            </a:r>
          </a:p>
          <a:p>
            <a:pPr marL="342900" indent="-342900">
              <a:buAutoNum type="arabicPeriod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Фронтальную проекцию линии ската строим по линии связи.</a:t>
            </a:r>
          </a:p>
          <a:p>
            <a:pPr marL="342900" indent="-342900">
              <a:buAutoNum type="arabicPeriod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7456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5F40DED-7CFA-402E-AB07-33FB2991A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1A1AFF"/>
                </a:solidFill>
                <a:latin typeface="GOST type B" panose="020B0500000000000000" pitchFamily="34" charset="0"/>
              </a:rPr>
              <a:t>Плоскость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33D5893-32B3-4E14-90A8-B2F911D0A0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0801"/>
            <a:ext cx="10515600" cy="479213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sz="2000" dirty="0" smtClean="0">
                <a:latin typeface="GOST type B" panose="020B05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Плоскость, </a:t>
            </a:r>
            <a:r>
              <a:rPr lang="ru-RU" sz="2000" dirty="0">
                <a:latin typeface="GOST type B" panose="020B05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является простейшей поверхностью</a:t>
            </a:r>
            <a:r>
              <a:rPr lang="ru-RU" sz="2000" dirty="0" smtClean="0">
                <a:latin typeface="GOST type B" panose="020B05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Образующая и направляющая плоскости – прямые линии. </a:t>
            </a:r>
            <a:r>
              <a:rPr lang="ru-RU" sz="2000" dirty="0">
                <a:latin typeface="GOST type B" panose="020B05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Она безгранична в пространстве</a:t>
            </a:r>
            <a:r>
              <a:rPr lang="ru-RU" sz="2000" dirty="0" smtClean="0">
                <a:latin typeface="GOST type B" panose="020B05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i="1" dirty="0" smtClean="0">
                <a:latin typeface="GOST type B" panose="020B05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Плоскость</a:t>
            </a:r>
            <a:r>
              <a:rPr lang="ru-RU" sz="2000" dirty="0" smtClean="0">
                <a:latin typeface="GOST type B" panose="020B05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–это  </a:t>
            </a:r>
            <a:r>
              <a:rPr lang="ru-RU" sz="2000" dirty="0">
                <a:latin typeface="GOST type B" panose="020B05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000" dirty="0" smtClean="0">
                <a:latin typeface="GOST type B" panose="020B05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овокупность последовательных положений прямой линии, перемещающейся в пространстве по прямой. </a:t>
            </a:r>
            <a:r>
              <a:rPr lang="ru-RU" sz="2000" dirty="0">
                <a:latin typeface="GOST type B" panose="020B05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удобства решения задач можно задать модель плоскости, которая будет геометрически равноценна самой плоскости. Положение плоскости в пространстве однозначно определяется тремя различными точками </a:t>
            </a:r>
            <a:r>
              <a:rPr lang="ru-RU" sz="2000" i="1" dirty="0">
                <a:latin typeface="GOST type B" panose="020B05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А, В</a:t>
            </a:r>
            <a:r>
              <a:rPr lang="ru-RU" sz="2000" dirty="0">
                <a:latin typeface="GOST type B" panose="020B05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i="1" dirty="0">
                <a:latin typeface="GOST type B" panose="020B05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000" dirty="0">
                <a:latin typeface="GOST type B" panose="020B05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не принадлежащими одной прямой</a:t>
            </a:r>
            <a:r>
              <a:rPr lang="ru-RU" sz="2000" dirty="0" smtClean="0">
                <a:latin typeface="GOST type B" panose="020B05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000" b="1" i="1" dirty="0" smtClean="0">
                <a:latin typeface="GOST type B" panose="020B0500000000000000" pitchFamily="34" charset="0"/>
                <a:cs typeface="Times New Roman" panose="02020603050405020304" pitchFamily="18" charset="0"/>
              </a:rPr>
              <a:t>На эпюре Монжа плоскость можно задать различными способами: </a:t>
            </a:r>
            <a:r>
              <a:rPr lang="ru-RU" sz="2000" dirty="0" smtClean="0">
                <a:latin typeface="GOST type B" panose="020B0500000000000000" pitchFamily="34" charset="0"/>
                <a:cs typeface="Times New Roman" panose="02020603050405020304" pitchFamily="18" charset="0"/>
              </a:rPr>
              <a:t>тремя точками, не принадлежащими одной прямой; точкой и прямой, вне точки; двумя пересекающимися прямыми; двумя параллельными прямыми; плоской фигурой; следами плоскости.</a:t>
            </a:r>
            <a:endParaRPr lang="ru-RU" sz="2000" dirty="0">
              <a:latin typeface="GOST type B" panose="020B0500000000000000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1881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5F40DED-7CFA-402E-AB07-33FB2991A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1A1AFF"/>
                </a:solidFill>
                <a:latin typeface="GOST type B" panose="020B0500000000000000" pitchFamily="34" charset="0"/>
              </a:rPr>
              <a:t>Способы задания плоскости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="" xmlns:a16="http://schemas.microsoft.com/office/drawing/2014/main" id="{799F3934-1072-414D-BA0B-2D1BC0BED1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3743" y="1690687"/>
            <a:ext cx="1711427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="" xmlns:a16="http://schemas.microsoft.com/office/drawing/2014/main" id="{B2DA4874-A288-4C51-A6FA-B564E4CDC1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3680634"/>
              </p:ext>
            </p:extLst>
          </p:nvPr>
        </p:nvGraphicFramePr>
        <p:xfrm>
          <a:off x="2716682" y="1712828"/>
          <a:ext cx="6520765" cy="22634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33" name="КОМПАС-Фрагмент" r:id="rId3" imgW="3667125" imgH="1295400" progId="KOMPAS.FRW">
                  <p:embed/>
                </p:oleObj>
              </mc:Choice>
              <mc:Fallback>
                <p:oleObj name="КОМПАС-Фрагмент" r:id="rId3" imgW="3667125" imgH="1295400" progId="KOMPAS.FRW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6682" y="1712828"/>
                        <a:ext cx="6520765" cy="226340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4">
            <a:extLst>
              <a:ext uri="{FF2B5EF4-FFF2-40B4-BE49-F238E27FC236}">
                <a16:creationId xmlns="" xmlns:a16="http://schemas.microsoft.com/office/drawing/2014/main" id="{7BC7BE5C-7E15-4BAD-B2A1-D61BFFE023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3742" y="4199109"/>
            <a:ext cx="1956313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" name="Объект 8">
            <a:extLst>
              <a:ext uri="{FF2B5EF4-FFF2-40B4-BE49-F238E27FC236}">
                <a16:creationId xmlns="" xmlns:a16="http://schemas.microsoft.com/office/drawing/2014/main" id="{DA3BC7D8-6877-424E-924D-643A118838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8816004"/>
              </p:ext>
            </p:extLst>
          </p:nvPr>
        </p:nvGraphicFramePr>
        <p:xfrm>
          <a:off x="2716682" y="3960875"/>
          <a:ext cx="6520765" cy="22846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34" name="Фрагмент" r:id="rId5" imgW="3552825" imgH="1162050" progId="KOMPAS.FRW">
                  <p:embed/>
                </p:oleObj>
              </mc:Choice>
              <mc:Fallback>
                <p:oleObj name="Фрагмент" r:id="rId5" imgW="3552825" imgH="1162050" progId="KOMPAS.FRW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6682" y="3960875"/>
                        <a:ext cx="6520765" cy="228468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58853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плоскостей: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плоскость в пространстве относительно плоскостей проекций может занимать </a:t>
            </a:r>
            <a:r>
              <a:rPr lang="ru-RU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общее положение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(произвольно расположена в пространстве) и </a:t>
            </a:r>
            <a:r>
              <a:rPr lang="ru-RU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частное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плоскости уровня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(параллельны плоскостям проекций); </a:t>
            </a:r>
            <a:r>
              <a:rPr lang="ru-RU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проецирующие плоскости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перпендикулярны к плоскостям проекций).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Основное свойство плоскостей уровня: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Любая фигура, лежащая в плоскости уровня проецируется на одну из плоскостей без искажения, а другую плоскость проекций в виде линии, совпадающей с проекцией плоскости.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Плоскости уровня – горизонтальная плоскость уровня; фронтальная плоскость уровня и профильная плоскость уровня.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Основное свойство проецирующих плоскостей: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Любая фигура, лежащая в проецирующей плоскости проецируется на одну из плоскостей проекций в виде линии, а другую плоскость проекций с искажением.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Проецирующие плоскости – горизонтально-проецирующая плоскость; фронтально-проецирующая плоскость; профильно-проецирующая плоскость.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6847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29C0DAF-6080-4138-B404-AD61A4F41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1A1AFF"/>
                </a:solidFill>
                <a:latin typeface="GOST type B" panose="020B0500000000000000" pitchFamily="34" charset="0"/>
              </a:rPr>
              <a:t>Проецирующие плоскости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F95AC4A-F3AC-4A3E-BB3E-7FD9494674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647303" cy="4652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latin typeface="GOST type B" panose="020B0500000000000000" pitchFamily="34" charset="0"/>
              </a:rPr>
              <a:t>Горизонтально-проецирующая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="" xmlns:a16="http://schemas.microsoft.com/office/drawing/2014/main" id="{CF812720-4E51-4447-809F-1C73AD6F54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6097" y="3715561"/>
            <a:ext cx="1890937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BBD148DB-AC4B-4718-A426-44761571FA99}"/>
              </a:ext>
            </a:extLst>
          </p:cNvPr>
          <p:cNvSpPr/>
          <p:nvPr/>
        </p:nvSpPr>
        <p:spPr>
          <a:xfrm>
            <a:off x="3111843" y="2858407"/>
            <a:ext cx="26135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1A1AFF"/>
                </a:solidFill>
                <a:latin typeface="GOST type B" panose="020B0500000000000000" pitchFamily="34" charset="0"/>
              </a:rPr>
              <a:t>Наглядное изображение: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6B3CEECF-6C43-499D-9BFA-C43A8BF12AE4}"/>
              </a:ext>
            </a:extLst>
          </p:cNvPr>
          <p:cNvSpPr/>
          <p:nvPr/>
        </p:nvSpPr>
        <p:spPr>
          <a:xfrm>
            <a:off x="7022473" y="2858407"/>
            <a:ext cx="9765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1A1AFF"/>
                </a:solidFill>
                <a:latin typeface="GOST type B" panose="020B0500000000000000" pitchFamily="34" charset="0"/>
                <a:ea typeface="Times New Roman" panose="02020603050405020304" pitchFamily="18" charset="0"/>
              </a:rPr>
              <a:t>Чертеж:</a:t>
            </a:r>
            <a:endParaRPr lang="ru-RU" dirty="0">
              <a:solidFill>
                <a:srgbClr val="1A1AFF"/>
              </a:solidFill>
              <a:latin typeface="GOST type B" panose="020B0500000000000000" pitchFamily="34" charset="0"/>
            </a:endParaRPr>
          </a:p>
        </p:txBody>
      </p:sp>
      <p:sp>
        <p:nvSpPr>
          <p:cNvPr id="4" name="Rectangle 28">
            <a:extLst>
              <a:ext uri="{FF2B5EF4-FFF2-40B4-BE49-F238E27FC236}">
                <a16:creationId xmlns="" xmlns:a16="http://schemas.microsoft.com/office/drawing/2014/main" id="{F5093432-3576-4D04-BE53-EC4E7FC641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7913" y="91106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" name="Объект 10">
            <a:extLst>
              <a:ext uri="{FF2B5EF4-FFF2-40B4-BE49-F238E27FC236}">
                <a16:creationId xmlns="" xmlns:a16="http://schemas.microsoft.com/office/drawing/2014/main" id="{5000D324-4DD0-44BA-9310-2D2D5302B3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4395899"/>
              </p:ext>
            </p:extLst>
          </p:nvPr>
        </p:nvGraphicFramePr>
        <p:xfrm>
          <a:off x="2879124" y="3449391"/>
          <a:ext cx="6433751" cy="3678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4" name="Фрагмент" r:id="rId3" imgW="3169800" imgH="1573200" progId="KOMPAS.FRW">
                  <p:embed/>
                </p:oleObj>
              </mc:Choice>
              <mc:Fallback>
                <p:oleObj name="Фрагмент" r:id="rId3" imgW="3169800" imgH="1573200" progId="KOMPAS.FRW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9124" y="3449391"/>
                        <a:ext cx="6433751" cy="367870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41286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29C0DAF-6080-4138-B404-AD61A4F41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1A1AFF"/>
                </a:solidFill>
                <a:latin typeface="GOST type B" panose="020B0500000000000000" pitchFamily="34" charset="0"/>
              </a:rPr>
              <a:t>Проецирующие плоскости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F95AC4A-F3AC-4A3E-BB3E-7FD9494674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647303" cy="4652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latin typeface="GOST type B" panose="020B0500000000000000" pitchFamily="34" charset="0"/>
              </a:rPr>
              <a:t>Фронтально-проецирующая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BBD148DB-AC4B-4718-A426-44761571FA99}"/>
              </a:ext>
            </a:extLst>
          </p:cNvPr>
          <p:cNvSpPr/>
          <p:nvPr/>
        </p:nvSpPr>
        <p:spPr>
          <a:xfrm>
            <a:off x="3443439" y="2673740"/>
            <a:ext cx="26135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1A1AFF"/>
                </a:solidFill>
                <a:latin typeface="GOST type B" panose="020B0500000000000000" pitchFamily="34" charset="0"/>
              </a:rPr>
              <a:t>Наглядное изображение: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6B3CEECF-6C43-499D-9BFA-C43A8BF12AE4}"/>
              </a:ext>
            </a:extLst>
          </p:cNvPr>
          <p:cNvSpPr/>
          <p:nvPr/>
        </p:nvSpPr>
        <p:spPr>
          <a:xfrm>
            <a:off x="7173516" y="2673740"/>
            <a:ext cx="9765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1A1AFF"/>
                </a:solidFill>
                <a:latin typeface="GOST type B" panose="020B0500000000000000" pitchFamily="34" charset="0"/>
                <a:ea typeface="Times New Roman" panose="02020603050405020304" pitchFamily="18" charset="0"/>
              </a:rPr>
              <a:t>Чертеж:</a:t>
            </a:r>
            <a:endParaRPr lang="ru-RU" dirty="0">
              <a:solidFill>
                <a:srgbClr val="1A1AFF"/>
              </a:solidFill>
              <a:latin typeface="GOST type B" panose="020B0500000000000000" pitchFamily="34" charset="0"/>
            </a:endParaRPr>
          </a:p>
        </p:txBody>
      </p:sp>
      <p:sp>
        <p:nvSpPr>
          <p:cNvPr id="4" name="Rectangle 28">
            <a:extLst>
              <a:ext uri="{FF2B5EF4-FFF2-40B4-BE49-F238E27FC236}">
                <a16:creationId xmlns="" xmlns:a16="http://schemas.microsoft.com/office/drawing/2014/main" id="{F5093432-3576-4D04-BE53-EC4E7FC641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7913" y="91106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="" xmlns:a16="http://schemas.microsoft.com/office/drawing/2014/main" id="{340CE23A-B38D-4DEB-997B-363DA66B08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3535678"/>
              </p:ext>
            </p:extLst>
          </p:nvPr>
        </p:nvGraphicFramePr>
        <p:xfrm>
          <a:off x="3443439" y="3335003"/>
          <a:ext cx="4706624" cy="32079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0" name="Фрагмент" r:id="rId3" imgW="2990850" imgH="1685925" progId="KOMPAS.FRW">
                  <p:embed/>
                </p:oleObj>
              </mc:Choice>
              <mc:Fallback>
                <p:oleObj name="Фрагмент" r:id="rId3" imgW="2990850" imgH="1685925" progId="KOMPAS.FRW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3439" y="3335003"/>
                        <a:ext cx="4706624" cy="320790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570724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29C0DAF-6080-4138-B404-AD61A4F41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1A1AFF"/>
                </a:solidFill>
                <a:latin typeface="GOST type B" panose="020B0500000000000000" pitchFamily="34" charset="0"/>
              </a:rPr>
              <a:t>Проецирующие плоскости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F95AC4A-F3AC-4A3E-BB3E-7FD9494674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647303" cy="4652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latin typeface="GOST type B" panose="020B0500000000000000" pitchFamily="34" charset="0"/>
              </a:rPr>
              <a:t>Профильно-проецирующая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="" xmlns:a16="http://schemas.microsoft.com/office/drawing/2014/main" id="{CF812720-4E51-4447-809F-1C73AD6F54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6097" y="3715561"/>
            <a:ext cx="1890937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BBD148DB-AC4B-4718-A426-44761571FA99}"/>
              </a:ext>
            </a:extLst>
          </p:cNvPr>
          <p:cNvSpPr/>
          <p:nvPr/>
        </p:nvSpPr>
        <p:spPr>
          <a:xfrm>
            <a:off x="2796746" y="2518458"/>
            <a:ext cx="26135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1A1AFF"/>
                </a:solidFill>
                <a:latin typeface="GOST type B" panose="020B0500000000000000" pitchFamily="34" charset="0"/>
              </a:rPr>
              <a:t>Наглядное изображение: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6B3CEECF-6C43-499D-9BFA-C43A8BF12AE4}"/>
              </a:ext>
            </a:extLst>
          </p:cNvPr>
          <p:cNvSpPr/>
          <p:nvPr/>
        </p:nvSpPr>
        <p:spPr>
          <a:xfrm>
            <a:off x="6886548" y="2518458"/>
            <a:ext cx="9765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1A1AFF"/>
                </a:solidFill>
                <a:latin typeface="GOST type B" panose="020B0500000000000000" pitchFamily="34" charset="0"/>
                <a:ea typeface="Times New Roman" panose="02020603050405020304" pitchFamily="18" charset="0"/>
              </a:rPr>
              <a:t>Чертеж:</a:t>
            </a:r>
            <a:endParaRPr lang="ru-RU" dirty="0">
              <a:solidFill>
                <a:srgbClr val="1A1AFF"/>
              </a:solidFill>
              <a:latin typeface="GOST type B" panose="020B0500000000000000" pitchFamily="34" charset="0"/>
            </a:endParaRPr>
          </a:p>
        </p:txBody>
      </p:sp>
      <p:sp>
        <p:nvSpPr>
          <p:cNvPr id="4" name="Rectangle 28">
            <a:extLst>
              <a:ext uri="{FF2B5EF4-FFF2-40B4-BE49-F238E27FC236}">
                <a16:creationId xmlns="" xmlns:a16="http://schemas.microsoft.com/office/drawing/2014/main" id="{F5093432-3576-4D04-BE53-EC4E7FC641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7913" y="91106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="" xmlns:a16="http://schemas.microsoft.com/office/drawing/2014/main" id="{A1980FA6-C499-4203-BD59-15200A2380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2673323"/>
              </p:ext>
            </p:extLst>
          </p:nvPr>
        </p:nvGraphicFramePr>
        <p:xfrm>
          <a:off x="2730842" y="3227739"/>
          <a:ext cx="6159529" cy="33177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4" name="Фрагмент" r:id="rId3" imgW="3495675" imgH="1885950" progId="KOMPAS.FRW">
                  <p:embed/>
                </p:oleObj>
              </mc:Choice>
              <mc:Fallback>
                <p:oleObj name="Фрагмент" r:id="rId3" imgW="3495675" imgH="1885950" progId="KOMPAS.FRW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0842" y="3227739"/>
                        <a:ext cx="6159529" cy="331778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960095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29C0DAF-6080-4138-B404-AD61A4F41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1A1AFF"/>
                </a:solidFill>
                <a:latin typeface="GOST type B" panose="020B0500000000000000" pitchFamily="34" charset="0"/>
              </a:rPr>
              <a:t>Плоскости уровня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F95AC4A-F3AC-4A3E-BB3E-7FD9494674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572082" cy="4652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i="1" dirty="0">
                <a:latin typeface="GOST type B" panose="020B0500000000000000" pitchFamily="34" charset="0"/>
              </a:rPr>
              <a:t>Σ </a:t>
            </a:r>
            <a:r>
              <a:rPr lang="ru-RU" sz="2000" dirty="0">
                <a:latin typeface="GOST type B" panose="020B0500000000000000" pitchFamily="34" charset="0"/>
              </a:rPr>
              <a:t>║</a:t>
            </a:r>
            <a:r>
              <a:rPr lang="ru-RU" sz="2000" i="1" dirty="0">
                <a:latin typeface="GOST type B" panose="020B0500000000000000" pitchFamily="34" charset="0"/>
              </a:rPr>
              <a:t> П</a:t>
            </a:r>
            <a:r>
              <a:rPr lang="ru-RU" sz="2000" i="1" baseline="-25000" dirty="0">
                <a:latin typeface="GOST type B" panose="020B0500000000000000" pitchFamily="34" charset="0"/>
              </a:rPr>
              <a:t>1 </a:t>
            </a:r>
            <a:r>
              <a:rPr lang="ru-RU" sz="2000" dirty="0">
                <a:latin typeface="GOST type B" panose="020B0500000000000000" pitchFamily="34" charset="0"/>
              </a:rPr>
              <a:t>, горизонтальная уровня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="" xmlns:a16="http://schemas.microsoft.com/office/drawing/2014/main" id="{CF812720-4E51-4447-809F-1C73AD6F54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6097" y="3715561"/>
            <a:ext cx="1890937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BBD148DB-AC4B-4718-A426-44761571FA99}"/>
              </a:ext>
            </a:extLst>
          </p:cNvPr>
          <p:cNvSpPr/>
          <p:nvPr/>
        </p:nvSpPr>
        <p:spPr>
          <a:xfrm>
            <a:off x="2796746" y="2518458"/>
            <a:ext cx="26135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1A1AFF"/>
                </a:solidFill>
                <a:latin typeface="GOST type B" panose="020B0500000000000000" pitchFamily="34" charset="0"/>
              </a:rPr>
              <a:t>Наглядное изображение: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6B3CEECF-6C43-499D-9BFA-C43A8BF12AE4}"/>
              </a:ext>
            </a:extLst>
          </p:cNvPr>
          <p:cNvSpPr/>
          <p:nvPr/>
        </p:nvSpPr>
        <p:spPr>
          <a:xfrm>
            <a:off x="6886548" y="2518458"/>
            <a:ext cx="9765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1A1AFF"/>
                </a:solidFill>
                <a:latin typeface="GOST type B" panose="020B0500000000000000" pitchFamily="34" charset="0"/>
                <a:ea typeface="Times New Roman" panose="02020603050405020304" pitchFamily="18" charset="0"/>
              </a:rPr>
              <a:t>Чертеж:</a:t>
            </a:r>
            <a:endParaRPr lang="ru-RU" dirty="0">
              <a:solidFill>
                <a:srgbClr val="1A1AFF"/>
              </a:solidFill>
              <a:latin typeface="GOST type B" panose="020B0500000000000000" pitchFamily="34" charset="0"/>
            </a:endParaRPr>
          </a:p>
        </p:txBody>
      </p:sp>
      <p:sp>
        <p:nvSpPr>
          <p:cNvPr id="4" name="Rectangle 28">
            <a:extLst>
              <a:ext uri="{FF2B5EF4-FFF2-40B4-BE49-F238E27FC236}">
                <a16:creationId xmlns="" xmlns:a16="http://schemas.microsoft.com/office/drawing/2014/main" id="{F5093432-3576-4D04-BE53-EC4E7FC641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7913" y="91106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2">
            <a:extLst>
              <a:ext uri="{FF2B5EF4-FFF2-40B4-BE49-F238E27FC236}">
                <a16:creationId xmlns="" xmlns:a16="http://schemas.microsoft.com/office/drawing/2014/main" id="{A8D3D3EB-EC88-4744-9961-03EA4BB28F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3055" y="2887789"/>
            <a:ext cx="19958686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" name="Объект 9">
            <a:extLst>
              <a:ext uri="{FF2B5EF4-FFF2-40B4-BE49-F238E27FC236}">
                <a16:creationId xmlns="" xmlns:a16="http://schemas.microsoft.com/office/drawing/2014/main" id="{8516765D-CD00-44C9-A816-20FA6879DF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9119310"/>
              </p:ext>
            </p:extLst>
          </p:nvPr>
        </p:nvGraphicFramePr>
        <p:xfrm>
          <a:off x="3223055" y="2887790"/>
          <a:ext cx="4703805" cy="37552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5" name="Фрагмент" r:id="rId3" imgW="2457450" imgH="1628775" progId="KOMPAS.FRW">
                  <p:embed/>
                </p:oleObj>
              </mc:Choice>
              <mc:Fallback>
                <p:oleObj name="Фрагмент" r:id="rId3" imgW="2457450" imgH="1628775" progId="KOMPAS.FRW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3055" y="2887790"/>
                        <a:ext cx="4703805" cy="37552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2818464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943</TotalTime>
  <Words>915</Words>
  <Application>Microsoft Office PowerPoint</Application>
  <PresentationFormat>Широкоэкранный</PresentationFormat>
  <Paragraphs>92</Paragraphs>
  <Slides>20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20</vt:i4>
      </vt:variant>
    </vt:vector>
  </HeadingPairs>
  <TitlesOfParts>
    <vt:vector size="28" baseType="lpstr">
      <vt:lpstr>Arial</vt:lpstr>
      <vt:lpstr>Calibri</vt:lpstr>
      <vt:lpstr>Calibri Light</vt:lpstr>
      <vt:lpstr>GOST type B</vt:lpstr>
      <vt:lpstr>Times New Roman</vt:lpstr>
      <vt:lpstr>Тема Office</vt:lpstr>
      <vt:lpstr>КОМПАС-Фрагмент</vt:lpstr>
      <vt:lpstr>Фрагмент</vt:lpstr>
      <vt:lpstr>Начертательная геометрия. Компьютерная и инженерная графика</vt:lpstr>
      <vt:lpstr>Вопросы лекции:</vt:lpstr>
      <vt:lpstr>Плоскость</vt:lpstr>
      <vt:lpstr>Способы задания плоскости</vt:lpstr>
      <vt:lpstr>Классификация плоскостей: плоскость в пространстве относительно плоскостей проекций может занимать общее положение (произвольно расположена в пространстве) и частное: плоскости уровня (параллельны плоскостям проекций); проецирующие плоскости ( перпендикулярны к плоскостям проекций).</vt:lpstr>
      <vt:lpstr>Проецирующие плоскости</vt:lpstr>
      <vt:lpstr>Проецирующие плоскости</vt:lpstr>
      <vt:lpstr>Проецирующие плоскости</vt:lpstr>
      <vt:lpstr>Плоскости уровня</vt:lpstr>
      <vt:lpstr>Плоскости уровня</vt:lpstr>
      <vt:lpstr>Плоскости уровня</vt:lpstr>
      <vt:lpstr>Пример решения задач</vt:lpstr>
      <vt:lpstr>Решение</vt:lpstr>
      <vt:lpstr>Прямая и точка в плоскости. </vt:lpstr>
      <vt:lpstr>Задача: Построить недостающую проекцию прямой, принадлежащей плоскости, заданной пересекающимися прямыми.</vt:lpstr>
      <vt:lpstr>Задача: Построить недостающую проекцию прямой , принадлежащей плоскости, заданной следами.</vt:lpstr>
      <vt:lpstr>Задача: В плоскости треугольника построить недостающую проекцию точки.</vt:lpstr>
      <vt:lpstr>Прямые особого положения в плоскости   Некоторые прямые, принадлежащие плоскости, занимают в ней особое положение:  горизонталь h, фронталь f, профильная р, линия наибольшего наклона к плоскостям проекций или линия ската. h, f, р – это главные линии плоскости. Линия ската – это линия наибольшего наклона заданной плоскости к горизонтальной плоскости проекций. Линия ската принадлежит заданной плоскости и перпендикулярна к горизонтали плоскости.  </vt:lpstr>
      <vt:lpstr>Задача: В плоскости треугольника построить главные линии.</vt:lpstr>
      <vt:lpstr>Задача: Построить линию ската заданной плоскости.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Начертательная геометрия, инженерная и компьютерно-геологическая графика</dc:title>
  <dc:creator>Ольга Буслаева</dc:creator>
  <cp:lastModifiedBy>Ольга Буслаева</cp:lastModifiedBy>
  <cp:revision>77</cp:revision>
  <dcterms:created xsi:type="dcterms:W3CDTF">2021-02-10T09:22:34Z</dcterms:created>
  <dcterms:modified xsi:type="dcterms:W3CDTF">2021-10-30T13:02:13Z</dcterms:modified>
</cp:coreProperties>
</file>