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ПОДШИПНИКИ </a:t>
            </a:r>
            <a:r>
              <a:rPr lang="ru-RU" b="1" i="1" dirty="0" smtClean="0">
                <a:solidFill>
                  <a:srgbClr val="7030A0"/>
                </a:solidFill>
              </a:rPr>
              <a:t>КАЧЕНИЯ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0511"/>
            <a:ext cx="8229600" cy="410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87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Конструктивные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особенности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Пятая и шестая </a:t>
            </a:r>
            <a:r>
              <a:rPr lang="ru-RU" dirty="0"/>
              <a:t>цифры обозначают конструктивные особенности подшипников</a:t>
            </a:r>
            <a:r>
              <a:rPr lang="ru-RU" dirty="0" smtClean="0"/>
              <a:t>. (стопорные канавки, уплотнения и др.)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0968"/>
            <a:ext cx="3193314" cy="31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01" y="1700808"/>
            <a:ext cx="443387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49418"/>
            <a:ext cx="2039888" cy="20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592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6693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Точность подшипников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2716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782979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Класс точности указывается слева от условного обозначения </a:t>
            </a:r>
            <a:r>
              <a:rPr lang="ru-RU" sz="2400" dirty="0" smtClean="0"/>
              <a:t>подшипников. Например: 6-125, 5 -1108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5858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Расчет подшипников и выбор их по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ГОСТ</a:t>
            </a:r>
            <a:endParaRPr lang="ru-RU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Подшипники </a:t>
            </a:r>
            <a:r>
              <a:rPr lang="ru-RU" dirty="0"/>
              <a:t>качения выходят из строя по следующим причинам:</a:t>
            </a:r>
          </a:p>
          <a:p>
            <a:pPr algn="just"/>
            <a:r>
              <a:rPr lang="ru-RU" dirty="0" smtClean="0"/>
              <a:t>Усталостное </a:t>
            </a:r>
            <a:r>
              <a:rPr lang="ru-RU" dirty="0"/>
              <a:t>выкашивание рабочих поверхностей контактирующих деталей от переменных напряжений.</a:t>
            </a:r>
          </a:p>
          <a:p>
            <a:pPr algn="just"/>
            <a:r>
              <a:rPr lang="ru-RU" dirty="0" smtClean="0"/>
              <a:t>Образование </a:t>
            </a:r>
            <a:r>
              <a:rPr lang="ru-RU" dirty="0"/>
              <a:t>вмятин на беговых дорожках колец от действия динамических нагрузок.</a:t>
            </a:r>
          </a:p>
          <a:p>
            <a:pPr algn="just"/>
            <a:r>
              <a:rPr lang="ru-RU" dirty="0" smtClean="0"/>
              <a:t>Износ </a:t>
            </a:r>
            <a:r>
              <a:rPr lang="ru-RU" dirty="0"/>
              <a:t>колец и тел качения при работе подшипника в абразивной среде.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Усталостное </a:t>
            </a:r>
            <a:r>
              <a:rPr lang="ru-RU" dirty="0"/>
              <a:t>выкашивание - основной вид выхода из строя подшипников качения после длительной работы их в нормальных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1257827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Подшипники </a:t>
            </a:r>
            <a:r>
              <a:rPr lang="ru-RU" dirty="0"/>
              <a:t>качения с частотой </a:t>
            </a:r>
            <a:r>
              <a:rPr lang="ru-RU" dirty="0" smtClean="0"/>
              <a:t>вращения более1 </a:t>
            </a:r>
            <a:r>
              <a:rPr lang="ru-RU" i="1" dirty="0" smtClean="0"/>
              <a:t>об/мин </a:t>
            </a:r>
            <a:r>
              <a:rPr lang="ru-RU" dirty="0"/>
              <a:t>рассчитывают на долговечность по динамической </a:t>
            </a:r>
            <a:r>
              <a:rPr lang="ru-RU" dirty="0" smtClean="0"/>
              <a:t>грузоподъемности в </a:t>
            </a:r>
            <a:r>
              <a:rPr lang="ru-RU" dirty="0"/>
              <a:t>соответствии с ГОСТ </a:t>
            </a:r>
            <a:r>
              <a:rPr lang="ru-RU" dirty="0" smtClean="0"/>
              <a:t>3189-89.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Не </a:t>
            </a:r>
            <a:r>
              <a:rPr lang="ru-RU" dirty="0"/>
              <a:t>вращающиеся подшипники качения и медленно вращающиеся с частотой вращения кольца </a:t>
            </a:r>
            <a:r>
              <a:rPr lang="ru-RU" dirty="0" smtClean="0"/>
              <a:t>менее 1 </a:t>
            </a:r>
            <a:r>
              <a:rPr lang="ru-RU" i="1" dirty="0" smtClean="0"/>
              <a:t>об/мин </a:t>
            </a:r>
            <a:r>
              <a:rPr lang="ru-RU" dirty="0"/>
              <a:t>рассчитывают только на статическую грузоподъемность.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515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562074"/>
          </a:xfrm>
        </p:spPr>
        <p:txBody>
          <a:bodyPr>
            <a:normAutofit/>
          </a:bodyPr>
          <a:lstStyle/>
          <a:p>
            <a:r>
              <a:rPr lang="ru-RU" sz="2800" b="1" i="1" dirty="0"/>
              <a:t>Р</a:t>
            </a:r>
            <a:r>
              <a:rPr lang="ru-RU" sz="2800" b="1" i="1" dirty="0" smtClean="0"/>
              <a:t>асчет </a:t>
            </a:r>
            <a:r>
              <a:rPr lang="ru-RU" sz="2800" b="1" i="1" dirty="0"/>
              <a:t>подшипников качения на долговечность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Номинальная </a:t>
            </a:r>
            <a:r>
              <a:rPr lang="ru-RU" dirty="0"/>
              <a:t>долговечность соответствующая расчетному сроку службы </a:t>
            </a:r>
            <a:r>
              <a:rPr lang="en-US" b="1" i="1" dirty="0"/>
              <a:t>L</a:t>
            </a:r>
            <a:r>
              <a:rPr lang="ru-RU" dirty="0"/>
              <a:t> подшипников, представляющая собой срок службы подшипников, в течение которого не менее 90% подшипников из данной группы при одинаковых условиях должны проработать без проявления признака усталости.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При </a:t>
            </a:r>
            <a:r>
              <a:rPr lang="ru-RU" dirty="0"/>
              <a:t>расчете учитывают эквивалентную динамическую нагрузку </a:t>
            </a:r>
            <a:r>
              <a:rPr lang="ru-RU" b="1" i="1" dirty="0"/>
              <a:t>Р</a:t>
            </a:r>
            <a:r>
              <a:rPr lang="ru-RU" dirty="0"/>
              <a:t> для подшипника и его динамическую грузоподъемность </a:t>
            </a:r>
            <a:r>
              <a:rPr lang="ru-RU" b="1" i="1" dirty="0"/>
              <a:t>С</a:t>
            </a:r>
            <a:r>
              <a:rPr lang="ru-RU" dirty="0" smtClean="0"/>
              <a:t>.</a:t>
            </a:r>
            <a:r>
              <a:rPr lang="ru-RU" dirty="0"/>
              <a:t> Динамический грузоподъемностью </a:t>
            </a:r>
            <a:r>
              <a:rPr lang="ru-RU" b="1" i="1" dirty="0"/>
              <a:t>С</a:t>
            </a:r>
            <a:r>
              <a:rPr lang="ru-RU" dirty="0"/>
              <a:t> радиального или радиально - упорного подшипника называется такая постоянная радиальная нагрузка, которую группа идентичных подшипников при неподвижном наружном кольце может выдержать в течение расчетного срока службы, исчисляемого в </a:t>
            </a:r>
            <a:r>
              <a:rPr lang="ru-RU" b="1" dirty="0"/>
              <a:t>1 миллион оборотов </a:t>
            </a:r>
            <a:r>
              <a:rPr lang="ru-RU" dirty="0"/>
              <a:t>внутреннего кольца,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8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97666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400" dirty="0" smtClean="0"/>
              <a:t>Эквивалентной </a:t>
            </a:r>
            <a:r>
              <a:rPr lang="ru-RU" sz="2400" dirty="0"/>
              <a:t>динамической нагрузкой подшипников качения называется такая постоянная нагрузка, которая при действии на подшипник с вращающимся внутренним кольцом с неподвижным наружным обеспечивает ту же долговечность, которую данный подшипник имеет при действительных условиях </a:t>
            </a:r>
            <a:r>
              <a:rPr lang="ru-RU" sz="2400" dirty="0" err="1"/>
              <a:t>нагружения</a:t>
            </a:r>
            <a:r>
              <a:rPr lang="ru-RU" sz="2400" dirty="0"/>
              <a:t> вращения. Зависимость между долговечностью </a:t>
            </a:r>
            <a:r>
              <a:rPr lang="en-US" sz="2400" i="1" dirty="0"/>
              <a:t>L</a:t>
            </a:r>
            <a:r>
              <a:rPr lang="ru-RU" sz="2400" dirty="0"/>
              <a:t>, эквивалентной динамической нагрузки </a:t>
            </a:r>
            <a:r>
              <a:rPr lang="ru-RU" sz="2400" i="1" dirty="0"/>
              <a:t>Р</a:t>
            </a:r>
            <a:r>
              <a:rPr lang="ru-RU" sz="2400" dirty="0"/>
              <a:t> и динамической грузоподъемностью </a:t>
            </a:r>
            <a:r>
              <a:rPr lang="ru-RU" sz="2400" i="1" dirty="0"/>
              <a:t>С</a:t>
            </a:r>
            <a:r>
              <a:rPr lang="ru-RU" sz="2400" dirty="0"/>
              <a:t> имеет </a:t>
            </a:r>
            <a:r>
              <a:rPr lang="ru-RU" sz="2400" dirty="0" smtClean="0"/>
              <a:t>вид: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где  </a:t>
            </a:r>
            <a:r>
              <a:rPr lang="ru-RU" sz="2400" dirty="0"/>
              <a:t>- </a:t>
            </a:r>
            <a:r>
              <a:rPr lang="ru-RU" sz="2400" dirty="0" smtClean="0"/>
              <a:t>	</a:t>
            </a:r>
            <a:r>
              <a:rPr lang="en-US" sz="2400" i="1" dirty="0" smtClean="0"/>
              <a:t>L</a:t>
            </a:r>
            <a:r>
              <a:rPr lang="ru-RU" sz="2400" dirty="0" smtClean="0"/>
              <a:t> - долговечность</a:t>
            </a:r>
            <a:r>
              <a:rPr lang="ru-RU" sz="2400" dirty="0"/>
              <a:t>, миллионов оборотов;</a:t>
            </a:r>
          </a:p>
          <a:p>
            <a:pPr marL="0" indent="0">
              <a:buNone/>
            </a:pPr>
            <a:r>
              <a:rPr lang="ru-RU" sz="2400" dirty="0" smtClean="0"/>
              <a:t>	</a:t>
            </a:r>
            <a:r>
              <a:rPr lang="en-US" sz="2400" i="1" dirty="0" smtClean="0"/>
              <a:t>P</a:t>
            </a:r>
            <a:r>
              <a:rPr lang="ru-RU" sz="2400" dirty="0" smtClean="0"/>
              <a:t> - </a:t>
            </a:r>
            <a:r>
              <a:rPr lang="ru-RU" sz="2400" dirty="0"/>
              <a:t>эквивалентная нагрузка, Н;</a:t>
            </a:r>
          </a:p>
          <a:p>
            <a:pPr marL="0" indent="0">
              <a:buNone/>
            </a:pPr>
            <a:r>
              <a:rPr lang="ru-RU" sz="2400" dirty="0" smtClean="0"/>
              <a:t>	</a:t>
            </a:r>
            <a:r>
              <a:rPr lang="en-US" sz="2400" i="1" dirty="0" smtClean="0"/>
              <a:t>C</a:t>
            </a:r>
            <a:r>
              <a:rPr lang="ru-RU" sz="2400" dirty="0" smtClean="0"/>
              <a:t> - </a:t>
            </a:r>
            <a:r>
              <a:rPr lang="ru-RU" sz="2400" dirty="0"/>
              <a:t>динамическая </a:t>
            </a:r>
            <a:r>
              <a:rPr lang="ru-RU" sz="2400" dirty="0" err="1"/>
              <a:t>грузоподьемность</a:t>
            </a:r>
            <a:r>
              <a:rPr lang="ru-RU" sz="2400" dirty="0"/>
              <a:t>, Н;</a:t>
            </a:r>
          </a:p>
          <a:p>
            <a:pPr marL="0" indent="0">
              <a:buNone/>
            </a:pPr>
            <a:r>
              <a:rPr lang="ru-RU" sz="2400" i="1" dirty="0" smtClean="0"/>
              <a:t>	р </a:t>
            </a:r>
            <a:r>
              <a:rPr lang="en-US" sz="2400" dirty="0" smtClean="0"/>
              <a:t>=</a:t>
            </a:r>
            <a:r>
              <a:rPr lang="ru-RU" sz="2400" dirty="0" smtClean="0"/>
              <a:t> </a:t>
            </a:r>
            <a:r>
              <a:rPr lang="en-US" sz="2400" dirty="0" smtClean="0"/>
              <a:t>3</a:t>
            </a:r>
            <a:r>
              <a:rPr lang="ru-RU" sz="2400" dirty="0" smtClean="0"/>
              <a:t>  </a:t>
            </a:r>
            <a:r>
              <a:rPr lang="ru-RU" sz="2400" dirty="0"/>
              <a:t>для шарикоподшипников;</a:t>
            </a:r>
          </a:p>
          <a:p>
            <a:pPr marL="0" indent="0">
              <a:buNone/>
            </a:pPr>
            <a:r>
              <a:rPr lang="ru-RU" sz="2400" dirty="0" smtClean="0"/>
              <a:t>	 </a:t>
            </a:r>
            <a:r>
              <a:rPr lang="en-US" sz="2400" i="1" dirty="0" smtClean="0"/>
              <a:t>p</a:t>
            </a:r>
            <a:r>
              <a:rPr lang="ru-RU" sz="2400" dirty="0" smtClean="0"/>
              <a:t> </a:t>
            </a:r>
            <a:r>
              <a:rPr lang="en-US" sz="2400" dirty="0" smtClean="0"/>
              <a:t>=</a:t>
            </a:r>
            <a:r>
              <a:rPr lang="ru-RU" sz="2400" dirty="0" smtClean="0"/>
              <a:t> </a:t>
            </a:r>
            <a:r>
              <a:rPr lang="en-US" sz="2400" dirty="0" smtClean="0"/>
              <a:t>3</a:t>
            </a:r>
            <a:r>
              <a:rPr lang="ru-RU" sz="2400" dirty="0" smtClean="0"/>
              <a:t>,33 для </a:t>
            </a:r>
            <a:r>
              <a:rPr lang="ru-RU" sz="2400" dirty="0"/>
              <a:t>роликоподшипников.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54" y="3314256"/>
            <a:ext cx="2952333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827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Эквивалентная нагрузка </a:t>
            </a:r>
            <a:r>
              <a:rPr lang="ru-RU" i="1" dirty="0"/>
              <a:t>Р </a:t>
            </a:r>
            <a:r>
              <a:rPr lang="ru-RU" dirty="0"/>
              <a:t>вычисляется по следующим уравнениям:</a:t>
            </a:r>
          </a:p>
          <a:p>
            <a:pPr marL="0" indent="0">
              <a:buNone/>
            </a:pPr>
            <a:r>
              <a:rPr lang="ru-RU" dirty="0"/>
              <a:t>1) для радиальных шарикоподшипников и радиально-упорных шариковых и роликовых подшипников: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для радиальных роликовых подшипников: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для упорных подшипников: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653" y="2996952"/>
            <a:ext cx="3733741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75" y="4293096"/>
            <a:ext cx="1854622" cy="49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81" y="5589240"/>
            <a:ext cx="1954937" cy="53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414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787205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86993"/>
            <a:ext cx="8093691" cy="192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883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203799" cy="259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26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Приняв </a:t>
            </a:r>
            <a:r>
              <a:rPr lang="ru-RU" dirty="0"/>
              <a:t>тип подшипника, по вычисленной эквивалентной нагрузке </a:t>
            </a:r>
            <a:r>
              <a:rPr lang="ru-RU" i="1" dirty="0"/>
              <a:t>Р </a:t>
            </a:r>
            <a:r>
              <a:rPr lang="ru-RU" dirty="0"/>
              <a:t>и требуемому ресурсу, определяют требуемую динамическую грузоподъемность (проектный расчет</a:t>
            </a:r>
            <a:r>
              <a:rPr lang="ru-RU" dirty="0" smtClean="0"/>
              <a:t>):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	</a:t>
            </a:r>
            <a:r>
              <a:rPr lang="ru-RU" i="1" dirty="0" smtClean="0"/>
              <a:t>где </a:t>
            </a:r>
            <a:r>
              <a:rPr lang="ru-RU" i="1" dirty="0" err="1" smtClean="0"/>
              <a:t>С</a:t>
            </a:r>
            <a:r>
              <a:rPr lang="ru-RU" sz="2400" i="1" dirty="0" err="1" smtClean="0"/>
              <a:t>тр</a:t>
            </a:r>
            <a:r>
              <a:rPr lang="ru-RU" dirty="0" smtClean="0"/>
              <a:t>- </a:t>
            </a:r>
            <a:r>
              <a:rPr lang="ru-RU" dirty="0"/>
              <a:t>требуемая динамическая грузоподъемность подшипника </a:t>
            </a:r>
            <a:r>
              <a:rPr lang="ru-RU" i="1" dirty="0"/>
              <a:t>Н;</a:t>
            </a:r>
            <a:endParaRPr lang="ru-RU" dirty="0"/>
          </a:p>
          <a:p>
            <a:pPr lvl="1"/>
            <a:r>
              <a:rPr lang="ru-RU" i="1" smtClean="0"/>
              <a:t>С</a:t>
            </a:r>
            <a:r>
              <a:rPr lang="ru-RU" sz="2000" i="1" smtClean="0"/>
              <a:t>табл</a:t>
            </a:r>
            <a:r>
              <a:rPr lang="ru-RU" i="1" dirty="0" smtClean="0"/>
              <a:t>-</a:t>
            </a:r>
            <a:r>
              <a:rPr lang="ru-RU" dirty="0" smtClean="0"/>
              <a:t> </a:t>
            </a:r>
            <a:r>
              <a:rPr lang="ru-RU" dirty="0"/>
              <a:t>табличное значение динамической нагрузки выбранного подшипника или для 1-й группы подшипников, Н.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256945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98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Общие сведения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14543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Подшипники </a:t>
            </a:r>
            <a:r>
              <a:rPr lang="ru-RU" dirty="0"/>
              <a:t>качения служат опорами для валов, осей и других вращающихся деталей. Они воспринимают радиальные и осевые усилия, приложенные к валу, и по виду трения относятся к опорам трения качения.</a:t>
            </a:r>
          </a:p>
          <a:p>
            <a:pPr marL="0" indent="0" algn="just">
              <a:buNone/>
            </a:pPr>
            <a:r>
              <a:rPr lang="ru-RU" dirty="0" smtClean="0"/>
              <a:t>	Подшипники </a:t>
            </a:r>
            <a:r>
              <a:rPr lang="ru-RU" dirty="0"/>
              <a:t>качения состоят из наружного 1 и внутреннего </a:t>
            </a:r>
            <a:r>
              <a:rPr lang="ru-RU" dirty="0" smtClean="0"/>
              <a:t>5 </a:t>
            </a:r>
            <a:r>
              <a:rPr lang="ru-RU" dirty="0"/>
              <a:t>колец с дорожками качения, шариков или роликов </a:t>
            </a:r>
            <a:r>
              <a:rPr lang="ru-RU" dirty="0" smtClean="0"/>
              <a:t>2 </a:t>
            </a:r>
            <a:r>
              <a:rPr lang="ru-RU" dirty="0"/>
              <a:t>(тел. качения), которые катятся по дорожкам качения </a:t>
            </a:r>
            <a:r>
              <a:rPr lang="ru-RU" dirty="0" smtClean="0"/>
              <a:t>колец 4, сепаратора 3, </a:t>
            </a:r>
            <a:r>
              <a:rPr lang="ru-RU" dirty="0"/>
              <a:t>разделяющего и направляющего шарики или ролики, </a:t>
            </a:r>
            <a:r>
              <a:rPr lang="ru-RU" dirty="0" smtClean="0"/>
              <a:t>что обеспечивает </a:t>
            </a:r>
            <a:r>
              <a:rPr lang="ru-RU" dirty="0"/>
              <a:t>их правильную работу </a:t>
            </a:r>
          </a:p>
        </p:txBody>
      </p:sp>
    </p:spTree>
    <p:extLst>
      <p:ext uri="{BB962C8B-B14F-4D97-AF65-F5344CB8AC3E}">
        <p14:creationId xmlns:p14="http://schemas.microsoft.com/office/powerpoint/2010/main" val="124823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Динамическая нагрузка определяется по формуле: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268760"/>
            <a:ext cx="561662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63804"/>
            <a:ext cx="5372422" cy="91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813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Расчет подшипников качения на долговечность и подбор его по ГОСТу рекомендуется проводить в следующем порядке:</a:t>
            </a:r>
          </a:p>
          <a:p>
            <a:pPr lvl="0"/>
            <a:r>
              <a:rPr lang="ru-RU" dirty="0"/>
              <a:t>Сначала исходя из условий эксплуатации и конструкции </a:t>
            </a:r>
            <a:r>
              <a:rPr lang="ru-RU" dirty="0" err="1"/>
              <a:t>подшипного</a:t>
            </a:r>
            <a:r>
              <a:rPr lang="ru-RU" dirty="0"/>
              <a:t> узла, а так же значений, действующих на подшипник радиальной и осевой нагрузок, режима </a:t>
            </a:r>
            <a:r>
              <a:rPr lang="ru-RU" dirty="0" err="1"/>
              <a:t>нагружения</a:t>
            </a:r>
            <a:r>
              <a:rPr lang="ru-RU" dirty="0"/>
              <a:t>, диаметра (подшипник) и частоты вращения вала, намечают тип подшипника</a:t>
            </a:r>
          </a:p>
          <a:p>
            <a:pPr lvl="0"/>
            <a:r>
              <a:rPr lang="ru-RU" dirty="0"/>
              <a:t>По соответствующим формулам вычисляют эквивалентную динамическую нагрузку </a:t>
            </a:r>
            <a:r>
              <a:rPr lang="ru-RU" i="1" dirty="0"/>
              <a:t>Р </a:t>
            </a:r>
            <a:r>
              <a:rPr lang="ru-RU" dirty="0"/>
              <a:t>и динамическую грузоподъемность </a:t>
            </a:r>
            <a:r>
              <a:rPr lang="ru-RU" i="1" dirty="0"/>
              <a:t>С </a:t>
            </a:r>
            <a:r>
              <a:rPr lang="ru-RU" dirty="0"/>
              <a:t>подшипника (Табл. 13).</a:t>
            </a:r>
          </a:p>
          <a:p>
            <a:r>
              <a:rPr lang="ru-RU" dirty="0"/>
              <a:t>3.	Затем по диаметру </a:t>
            </a:r>
            <a:r>
              <a:rPr lang="en-US" i="1" dirty="0"/>
              <a:t>d</a:t>
            </a:r>
            <a:r>
              <a:rPr lang="ru-RU" dirty="0"/>
              <a:t> вала под подшипник и динамической грузоподъемности по ГОСТу выбирают соответствующий подшипник.</a:t>
            </a:r>
          </a:p>
          <a:p>
            <a:r>
              <a:rPr lang="ru-RU" dirty="0"/>
              <a:t>Минимальная долговечность подшипников качения редукторов общего назначения согласно ГОСТ 16162-78 должна быть для зубчатых 10000 ч, для червячных 5000 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183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При выборе подшипников качения преимущество отдают:</a:t>
            </a:r>
            <a:endParaRPr lang="ru-RU" dirty="0"/>
          </a:p>
          <a:p>
            <a:r>
              <a:rPr lang="ru-RU" b="1" dirty="0"/>
              <a:t>1</a:t>
            </a:r>
            <a:r>
              <a:rPr lang="ru-RU" dirty="0"/>
              <a:t>.	Шариковым подшипникам, как наиболее дешевым;</a:t>
            </a:r>
          </a:p>
          <a:p>
            <a:pPr lvl="0"/>
            <a:r>
              <a:rPr lang="ru-RU" dirty="0"/>
              <a:t>Подшипникам нормальных классов точности как более простым в исполнении;</a:t>
            </a:r>
          </a:p>
          <a:p>
            <a:pPr lvl="0"/>
            <a:r>
              <a:rPr lang="ru-RU" dirty="0"/>
              <a:t>Подшипникам, имеющим расчетную долговечность в пределах норм (в зависимости от режима работы и оборудования задается в ,тыс. ч.).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26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6888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9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Материал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Тела качения: шарики</a:t>
            </a:r>
            <a:r>
              <a:rPr lang="ru-RU" dirty="0"/>
              <a:t>, </a:t>
            </a:r>
            <a:r>
              <a:rPr lang="ru-RU" dirty="0" smtClean="0"/>
              <a:t>ролики, а так же </a:t>
            </a:r>
            <a:r>
              <a:rPr lang="ru-RU" dirty="0"/>
              <a:t>кольца подшипников качения изготовляют из сталей ШХ15, ШХ15СГ, 18ХГТ. Твердость колец </a:t>
            </a:r>
            <a:r>
              <a:rPr lang="ru-RU" dirty="0" smtClean="0"/>
              <a:t>и </a:t>
            </a:r>
            <a:r>
              <a:rPr lang="ru-RU" dirty="0"/>
              <a:t>тел качения составляет </a:t>
            </a:r>
            <a:r>
              <a:rPr lang="ru-RU" dirty="0" smtClean="0"/>
              <a:t>Н</a:t>
            </a:r>
            <a:r>
              <a:rPr lang="en-US" dirty="0" err="1" smtClean="0"/>
              <a:t>Rc</a:t>
            </a:r>
            <a:r>
              <a:rPr lang="ru-RU" dirty="0" smtClean="0"/>
              <a:t> </a:t>
            </a:r>
            <a:r>
              <a:rPr lang="ru-RU" dirty="0"/>
              <a:t>60...65. </a:t>
            </a:r>
            <a:r>
              <a:rPr lang="ru-RU" dirty="0" smtClean="0"/>
              <a:t>	Сепараторы </a:t>
            </a:r>
            <a:r>
              <a:rPr lang="ru-RU" dirty="0"/>
              <a:t>подшипников качения выполняют из мягкой углеродистой стали, латуни, бронзы, алюминиевых сплавов, пластмасс (текстолит).</a:t>
            </a:r>
          </a:p>
        </p:txBody>
      </p:sp>
    </p:spTree>
    <p:extLst>
      <p:ext uri="{BB962C8B-B14F-4D97-AF65-F5344CB8AC3E}">
        <p14:creationId xmlns:p14="http://schemas.microsoft.com/office/powerpoint/2010/main" val="376481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Достоинства подшипников качения: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80920" cy="50734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Малые </a:t>
            </a:r>
            <a:r>
              <a:rPr lang="ru-RU" dirty="0"/>
              <a:t>моменты сил трения (в 5... 10 раз меньше, чем в подшипниках скольжения) и пусковые моменты (обеспечивают высокий КПД</a:t>
            </a:r>
            <a:r>
              <a:rPr lang="ru-RU" dirty="0" smtClean="0"/>
              <a:t>).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2. Малый нагрев.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3. Незначительный </a:t>
            </a:r>
            <a:r>
              <a:rPr lang="ru-RU" dirty="0"/>
              <a:t>расход смазочных </a:t>
            </a:r>
            <a:r>
              <a:rPr lang="ru-RU" dirty="0" smtClean="0"/>
              <a:t>материалов.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4. </a:t>
            </a:r>
            <a:r>
              <a:rPr lang="ru-RU" dirty="0"/>
              <a:t>П</a:t>
            </a:r>
            <a:r>
              <a:rPr lang="ru-RU" dirty="0" smtClean="0"/>
              <a:t>ростота </a:t>
            </a:r>
            <a:r>
              <a:rPr lang="ru-RU" dirty="0"/>
              <a:t>обслуживания.</a:t>
            </a:r>
          </a:p>
        </p:txBody>
      </p:sp>
    </p:spTree>
    <p:extLst>
      <p:ext uri="{BB962C8B-B14F-4D97-AF65-F5344CB8AC3E}">
        <p14:creationId xmlns:p14="http://schemas.microsoft.com/office/powerpoint/2010/main" val="132378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2008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Обозначение (внутренний диаметр от 1 до 17 мм)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	Подшипники с  внутренним диаметром от </a:t>
            </a:r>
            <a:r>
              <a:rPr lang="ru-RU" b="1" dirty="0"/>
              <a:t>1</a:t>
            </a:r>
            <a:r>
              <a:rPr lang="ru-RU" dirty="0"/>
              <a:t> до </a:t>
            </a:r>
            <a:r>
              <a:rPr lang="ru-RU" b="1" dirty="0"/>
              <a:t>9</a:t>
            </a:r>
            <a:r>
              <a:rPr lang="ru-RU" dirty="0"/>
              <a:t> </a:t>
            </a:r>
            <a:r>
              <a:rPr lang="ru-RU" dirty="0" smtClean="0"/>
              <a:t>мм: </a:t>
            </a:r>
            <a:r>
              <a:rPr lang="ru-RU" dirty="0"/>
              <a:t>первая </a:t>
            </a:r>
            <a:r>
              <a:rPr lang="ru-RU" dirty="0" smtClean="0"/>
              <a:t>цифра справа </a:t>
            </a:r>
            <a:r>
              <a:rPr lang="ru-RU" dirty="0"/>
              <a:t>- фактический размер, вторая - </a:t>
            </a:r>
            <a:r>
              <a:rPr lang="ru-RU" i="1" dirty="0"/>
              <a:t>№ </a:t>
            </a:r>
            <a:r>
              <a:rPr lang="ru-RU" dirty="0"/>
              <a:t>серии, третья - цифра 0. </a:t>
            </a:r>
            <a:r>
              <a:rPr lang="ru-RU" dirty="0" smtClean="0"/>
              <a:t>Например: 021,022,023,024,025,026,027,028,029.</a:t>
            </a:r>
            <a:r>
              <a:rPr lang="ru-RU" dirty="0"/>
              <a:t> </a:t>
            </a:r>
            <a:r>
              <a:rPr lang="ru-RU" dirty="0" smtClean="0"/>
              <a:t>	Подшипники </a:t>
            </a:r>
            <a:r>
              <a:rPr lang="ru-RU" dirty="0"/>
              <a:t>с внутренним диаметром от </a:t>
            </a:r>
            <a:r>
              <a:rPr lang="ru-RU" b="1" dirty="0" smtClean="0"/>
              <a:t>10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b="1" dirty="0" smtClean="0"/>
              <a:t>17</a:t>
            </a:r>
            <a:r>
              <a:rPr lang="ru-RU" dirty="0" smtClean="0"/>
              <a:t> мм: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10 </a:t>
            </a:r>
            <a:r>
              <a:rPr lang="ru-RU" dirty="0"/>
              <a:t>мм-00-200;</a:t>
            </a:r>
          </a:p>
          <a:p>
            <a:pPr marL="0" indent="0">
              <a:buNone/>
            </a:pPr>
            <a:r>
              <a:rPr lang="ru-RU" dirty="0" smtClean="0"/>
              <a:t>	12 </a:t>
            </a:r>
            <a:r>
              <a:rPr lang="ru-RU" dirty="0"/>
              <a:t>мм-01-201;</a:t>
            </a:r>
          </a:p>
          <a:p>
            <a:pPr marL="0" indent="0">
              <a:buNone/>
            </a:pPr>
            <a:r>
              <a:rPr lang="ru-RU" dirty="0" smtClean="0"/>
              <a:t>	15 </a:t>
            </a:r>
            <a:r>
              <a:rPr lang="ru-RU" dirty="0"/>
              <a:t>мм-02-202;</a:t>
            </a:r>
          </a:p>
          <a:p>
            <a:pPr marL="0" indent="0">
              <a:buNone/>
            </a:pPr>
            <a:r>
              <a:rPr lang="ru-RU" dirty="0" smtClean="0"/>
              <a:t>	17 </a:t>
            </a:r>
            <a:r>
              <a:rPr lang="ru-RU" dirty="0"/>
              <a:t>мм-03-203.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57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7030A0"/>
                </a:solidFill>
              </a:rPr>
              <a:t>Обозначение (внутренний </a:t>
            </a:r>
            <a:r>
              <a:rPr lang="ru-RU" sz="2800" b="1" i="1" dirty="0" smtClean="0">
                <a:solidFill>
                  <a:srgbClr val="7030A0"/>
                </a:solidFill>
              </a:rPr>
              <a:t>диаметр и серия)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Для </a:t>
            </a:r>
            <a:r>
              <a:rPr lang="ru-RU" dirty="0"/>
              <a:t>подшипников с внутренним диаметром </a:t>
            </a:r>
            <a:r>
              <a:rPr lang="ru-RU" dirty="0" smtClean="0"/>
              <a:t>в диапазоне от </a:t>
            </a:r>
            <a:r>
              <a:rPr lang="ru-RU" b="1" dirty="0"/>
              <a:t>20</a:t>
            </a:r>
            <a:r>
              <a:rPr lang="ru-RU" dirty="0"/>
              <a:t> до </a:t>
            </a:r>
            <a:r>
              <a:rPr lang="ru-RU" b="1" dirty="0"/>
              <a:t>495</a:t>
            </a:r>
            <a:r>
              <a:rPr lang="ru-RU" dirty="0"/>
              <a:t> </a:t>
            </a:r>
            <a:r>
              <a:rPr lang="ru-RU" dirty="0" smtClean="0"/>
              <a:t>мм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две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первые </a:t>
            </a:r>
            <a:r>
              <a:rPr lang="ru-RU" dirty="0"/>
              <a:t>цифры, считая справа, умноженные на пять соответствуют внутреннему диаметру </a:t>
            </a:r>
            <a:r>
              <a:rPr lang="ru-RU" dirty="0" smtClean="0"/>
              <a:t>Например: подшипник 204 имеет внутренний диаметр 20 мм, у подшипника 212 </a:t>
            </a:r>
            <a:r>
              <a:rPr lang="ru-RU" dirty="0"/>
              <a:t>внутренний </a:t>
            </a:r>
            <a:r>
              <a:rPr lang="ru-RU" dirty="0" smtClean="0"/>
              <a:t>диаметр 60 мм. 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Третья </a:t>
            </a:r>
            <a:r>
              <a:rPr lang="ru-RU" dirty="0"/>
              <a:t>цифра справа и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седьмая</a:t>
            </a:r>
            <a:r>
              <a:rPr lang="ru-RU" dirty="0"/>
              <a:t> обозначают серию подшипника (отличаются по наружному диаметру и ширине при одинаковом внутреннем </a:t>
            </a:r>
            <a:r>
              <a:rPr lang="ru-RU" dirty="0" smtClean="0"/>
              <a:t>диаметре).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737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Серии подшипников при одинаковым внутреннем диаметре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/>
              <a:t>особо легкая серия - 105;</a:t>
            </a:r>
          </a:p>
          <a:p>
            <a:pPr marL="0" lvl="0" indent="0">
              <a:buNone/>
            </a:pPr>
            <a:r>
              <a:rPr lang="ru-RU" dirty="0"/>
              <a:t>легкая серия -205;</a:t>
            </a:r>
          </a:p>
          <a:p>
            <a:pPr marL="0" lvl="0" indent="0">
              <a:buNone/>
            </a:pPr>
            <a:r>
              <a:rPr lang="ru-RU" dirty="0"/>
              <a:t>средняя серия - 305;</a:t>
            </a:r>
          </a:p>
          <a:p>
            <a:pPr marL="0" lvl="0" indent="0">
              <a:buNone/>
            </a:pPr>
            <a:r>
              <a:rPr lang="ru-RU" dirty="0"/>
              <a:t>тяжелая серия - 405;</a:t>
            </a:r>
          </a:p>
          <a:p>
            <a:pPr marL="0" indent="0">
              <a:buNone/>
            </a:pPr>
            <a:r>
              <a:rPr lang="ru-RU" dirty="0" smtClean="0"/>
              <a:t>легкая </a:t>
            </a:r>
            <a:r>
              <a:rPr lang="ru-RU" dirty="0"/>
              <a:t>широкая серия - 505;</a:t>
            </a:r>
          </a:p>
          <a:p>
            <a:pPr marL="0" indent="0">
              <a:buNone/>
            </a:pPr>
            <a:r>
              <a:rPr lang="ru-RU" dirty="0" smtClean="0"/>
              <a:t>средняя </a:t>
            </a:r>
            <a:r>
              <a:rPr lang="ru-RU" dirty="0"/>
              <a:t>широкая - 605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4435252" cy="238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02" y="980728"/>
            <a:ext cx="4038600" cy="233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26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4180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Четвертая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цифра справа обозначает тип подшипника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4254624" cy="57935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0 - радиальный шариковый однорядный - 215 в обозначении и маркировке 0 не указывается:</a:t>
            </a:r>
          </a:p>
          <a:p>
            <a:pPr marL="0" indent="0">
              <a:buNone/>
            </a:pPr>
            <a:r>
              <a:rPr lang="ru-RU" dirty="0"/>
              <a:t>1 - радиальный сферический двухрядный - 1215;</a:t>
            </a:r>
          </a:p>
          <a:p>
            <a:pPr marL="0" indent="0">
              <a:buNone/>
            </a:pPr>
            <a:r>
              <a:rPr lang="ru-RU" dirty="0"/>
              <a:t>2 - с короткими цилиндрическими роликами - 2215;</a:t>
            </a:r>
          </a:p>
          <a:p>
            <a:pPr marL="0" indent="0">
              <a:buNone/>
            </a:pPr>
            <a:r>
              <a:rPr lang="ru-RU" dirty="0"/>
              <a:t>3 - роликовый двухрядный сферический - 3215;</a:t>
            </a:r>
          </a:p>
          <a:p>
            <a:pPr marL="0" indent="0">
              <a:buNone/>
            </a:pPr>
            <a:r>
              <a:rPr lang="ru-RU" dirty="0"/>
              <a:t>4 - роликовый с длинными Цилиндрическими роликами - 4215;</a:t>
            </a:r>
          </a:p>
          <a:p>
            <a:pPr marL="0" indent="0">
              <a:buNone/>
            </a:pPr>
            <a:r>
              <a:rPr lang="ru-RU" dirty="0" smtClean="0"/>
              <a:t>5-с витыми </a:t>
            </a:r>
            <a:r>
              <a:rPr lang="ru-RU" dirty="0"/>
              <a:t>роликами - 5215;</a:t>
            </a:r>
          </a:p>
          <a:p>
            <a:pPr marL="0" indent="0">
              <a:buNone/>
            </a:pPr>
            <a:r>
              <a:rPr lang="ru-RU" dirty="0"/>
              <a:t>6 - радиально - упорный шариковый - 6215;</a:t>
            </a:r>
          </a:p>
          <a:p>
            <a:pPr marL="0" indent="0">
              <a:buNone/>
            </a:pPr>
            <a:r>
              <a:rPr lang="ru-RU" dirty="0"/>
              <a:t>7 - роликовый конический - 7215;</a:t>
            </a:r>
          </a:p>
          <a:p>
            <a:pPr marL="0" indent="0">
              <a:buNone/>
            </a:pPr>
            <a:r>
              <a:rPr lang="ru-RU" dirty="0"/>
              <a:t>8 - упорный шариковый - 8215;</a:t>
            </a:r>
          </a:p>
          <a:p>
            <a:pPr marL="0" indent="0">
              <a:buNone/>
            </a:pPr>
            <a:r>
              <a:rPr lang="ru-RU" dirty="0"/>
              <a:t>9 - упорный роликовый - 9215.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27" y="1124744"/>
            <a:ext cx="4315384" cy="500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4119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373</Words>
  <Application>Microsoft Office PowerPoint</Application>
  <PresentationFormat>Экран (4:3)</PresentationFormat>
  <Paragraphs>83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ПОДШИПНИКИ КАЧЕНИЯ</vt:lpstr>
      <vt:lpstr>Общие сведения</vt:lpstr>
      <vt:lpstr>Презентация PowerPoint</vt:lpstr>
      <vt:lpstr>Материал</vt:lpstr>
      <vt:lpstr>Достоинства подшипников качения:</vt:lpstr>
      <vt:lpstr>Обозначение (внутренний диаметр от 1 до 17 мм)</vt:lpstr>
      <vt:lpstr>Обозначение (внутренний диаметр и серия)</vt:lpstr>
      <vt:lpstr>Серии подшипников при одинаковым внутреннем диаметре</vt:lpstr>
      <vt:lpstr>Четвертая цифра справа обозначает тип подшипника</vt:lpstr>
      <vt:lpstr>Конструктивные особенности </vt:lpstr>
      <vt:lpstr>Точность подшипников</vt:lpstr>
      <vt:lpstr>Расчет подшипников и выбор их по ГОСТ</vt:lpstr>
      <vt:lpstr>Презентация PowerPoint</vt:lpstr>
      <vt:lpstr>Расчет подшипников качения на долговечность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Динамическая нагрузка определяется по формуле: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ПОДШИПНИКИ КАЧЕНИЯ</dc:title>
  <dc:creator>Admin</dc:creator>
  <cp:lastModifiedBy>Пользователь Windows</cp:lastModifiedBy>
  <cp:revision>22</cp:revision>
  <dcterms:created xsi:type="dcterms:W3CDTF">2020-04-17T08:46:06Z</dcterms:created>
  <dcterms:modified xsi:type="dcterms:W3CDTF">2020-04-22T23:59:49Z</dcterms:modified>
</cp:coreProperties>
</file>