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60" r:id="rId5"/>
    <p:sldId id="259" r:id="rId6"/>
    <p:sldId id="261" r:id="rId7"/>
    <p:sldId id="262" r:id="rId8"/>
    <p:sldId id="263" r:id="rId9"/>
    <p:sldId id="264" r:id="rId10"/>
    <p:sldId id="265" r:id="rId11"/>
    <p:sldId id="266" r:id="rId12"/>
    <p:sldId id="267" r:id="rId13"/>
    <p:sldId id="268" r:id="rId14"/>
    <p:sldId id="272" r:id="rId15"/>
    <p:sldId id="274"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pPr/>
              <a:t>12.10.2020</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1484784"/>
            <a:ext cx="7175351" cy="2736304"/>
          </a:xfrm>
        </p:spPr>
        <p:txBody>
          <a:bodyPr>
            <a:normAutofit fontScale="90000"/>
          </a:bodyPr>
          <a:lstStyle/>
          <a:p>
            <a:pPr marL="182880" indent="0" algn="ctr">
              <a:buNone/>
            </a:pPr>
            <a:r>
              <a:rPr lang="ru-RU" sz="3200" dirty="0" smtClean="0">
                <a:effectLst/>
                <a:latin typeface="Times New Roman" panose="02020603050405020304" pitchFamily="18" charset="0"/>
                <a:cs typeface="Times New Roman" panose="02020603050405020304" pitchFamily="18" charset="0"/>
              </a:rPr>
              <a:t/>
            </a:r>
            <a:br>
              <a:rPr lang="ru-RU" sz="3200" dirty="0" smtClean="0">
                <a:effectLst/>
                <a:latin typeface="Times New Roman" panose="02020603050405020304" pitchFamily="18" charset="0"/>
                <a:cs typeface="Times New Roman" panose="02020603050405020304" pitchFamily="18" charset="0"/>
              </a:rPr>
            </a:br>
            <a:r>
              <a:rPr lang="ru-RU" b="1" dirty="0">
                <a:effectLst/>
                <a:latin typeface="Times New Roman" panose="02020603050405020304" pitchFamily="18" charset="0"/>
                <a:cs typeface="Times New Roman" panose="02020603050405020304" pitchFamily="18" charset="0"/>
              </a:rPr>
              <a:t/>
            </a:r>
            <a:br>
              <a:rPr lang="ru-RU" b="1" dirty="0">
                <a:effectLst/>
                <a:latin typeface="Times New Roman" panose="02020603050405020304" pitchFamily="18" charset="0"/>
                <a:cs typeface="Times New Roman" panose="02020603050405020304" pitchFamily="18" charset="0"/>
              </a:rPr>
            </a:br>
            <a:r>
              <a:rPr lang="ru-RU" b="1" dirty="0" smtClean="0">
                <a:effectLst/>
                <a:latin typeface="Times New Roman" panose="02020603050405020304" pitchFamily="18" charset="0"/>
                <a:cs typeface="Times New Roman" panose="02020603050405020304" pitchFamily="18" charset="0"/>
              </a:rPr>
              <a:t>Дидактические </a:t>
            </a:r>
            <a:r>
              <a:rPr lang="ru-RU" b="1" dirty="0">
                <a:effectLst/>
                <a:latin typeface="Times New Roman" panose="02020603050405020304" pitchFamily="18" charset="0"/>
                <a:cs typeface="Times New Roman" panose="02020603050405020304" pitchFamily="18" charset="0"/>
              </a:rPr>
              <a:t>принципы, используемые при занятиях различными видами физической культуры</a:t>
            </a:r>
            <a:r>
              <a:rPr lang="ru-RU" dirty="0">
                <a:effectLst/>
              </a:rPr>
              <a:t/>
            </a:r>
            <a:br>
              <a:rPr lang="ru-RU" dirty="0">
                <a:effectLst/>
              </a:rPr>
            </a:br>
            <a:endParaRPr lang="ru-RU" dirty="0"/>
          </a:p>
        </p:txBody>
      </p:sp>
    </p:spTree>
    <p:extLst>
      <p:ext uri="{BB962C8B-B14F-4D97-AF65-F5344CB8AC3E}">
        <p14:creationId xmlns:p14="http://schemas.microsoft.com/office/powerpoint/2010/main" val="2066447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643050"/>
            <a:ext cx="8640959" cy="5214950"/>
          </a:xfrm>
        </p:spPr>
        <p:txBody>
          <a:bodyPr>
            <a:normAutofit fontScale="85000" lnSpcReduction="10000"/>
          </a:bodyPr>
          <a:lstStyle/>
          <a:p>
            <a:pPr marL="0" indent="0" algn="just">
              <a:buNone/>
            </a:pPr>
            <a:r>
              <a:rPr lang="ru-RU" dirty="0" smtClean="0">
                <a:latin typeface="Times New Roman" panose="02020603050405020304" pitchFamily="18" charset="0"/>
                <a:cs typeface="Times New Roman" panose="02020603050405020304" pitchFamily="18" charset="0"/>
              </a:rPr>
              <a:t>	Данный принцип также считается одним из существенных в физическом воспитании. Он выражает тенденцию постепенного, но неуклонного повышения требований к занимающимся.</a:t>
            </a:r>
          </a:p>
          <a:p>
            <a:pPr marL="0" indent="0" algn="just">
              <a:buNone/>
            </a:pPr>
            <a:r>
              <a:rPr lang="ru-RU" dirty="0" smtClean="0">
                <a:latin typeface="Times New Roman" panose="02020603050405020304" pitchFamily="18" charset="0"/>
                <a:cs typeface="Times New Roman" panose="02020603050405020304" pitchFamily="18" charset="0"/>
              </a:rPr>
              <a:t>	В основе принципа динамичности лежат биологическая и социальная закономерности.</a:t>
            </a:r>
          </a:p>
          <a:p>
            <a:pPr marL="0" indent="0" algn="just">
              <a:buNone/>
            </a:pPr>
            <a:r>
              <a:rPr lang="ru-RU" dirty="0" smtClean="0">
                <a:latin typeface="Times New Roman" panose="02020603050405020304" pitchFamily="18" charset="0"/>
                <a:cs typeface="Times New Roman" panose="02020603050405020304" pitchFamily="18" charset="0"/>
              </a:rPr>
              <a:t>	Сущность биологической закономерности основана на явлении адаптации к постоянному раздражителю, в данном случае к нагрузке. Социальная закономерность заключается в интересе человека к любому виду деятельности серьезно зависит от успеха в этом деле, которым он занимается. Поэтому, если никаких положительных изменений не происходит, интерес к занятиям угасает.</a:t>
            </a:r>
          </a:p>
          <a:p>
            <a:pPr marL="0" indent="0" algn="just">
              <a:buNone/>
            </a:pPr>
            <a:r>
              <a:rPr lang="ru-RU" dirty="0" smtClean="0">
                <a:latin typeface="Times New Roman" panose="02020603050405020304" pitchFamily="18" charset="0"/>
                <a:cs typeface="Times New Roman" panose="02020603050405020304" pitchFamily="18" charset="0"/>
              </a:rPr>
              <a:t>	В связи с этим основным назначением принципа динамичности является, во-первых, обеспечение прочности приобретаемых умений и навыков, а также адаптационных перестроек, лежащих в основе развития физических качеств и повышения физической работоспособности. Во-вторых, создание условий их прогрессивного совершенствования и тем самым расширение функциональных возможностей организма занимающихся.</a:t>
            </a:r>
          </a:p>
          <a:p>
            <a:pPr marL="0" indent="0" algn="just">
              <a:buNone/>
            </a:pPr>
            <a:endParaRPr lang="ru-RU" dirty="0" smtClean="0">
              <a:latin typeface="Times New Roman" panose="02020603050405020304" pitchFamily="18" charset="0"/>
              <a:cs typeface="Times New Roman" panose="02020603050405020304" pitchFamily="18" charset="0"/>
            </a:endParaRPr>
          </a:p>
          <a:p>
            <a:pPr marL="0" indent="0" algn="just">
              <a:buNone/>
            </a:pPr>
            <a:endParaRPr lang="ru-RU" dirty="0"/>
          </a:p>
        </p:txBody>
      </p:sp>
      <p:sp>
        <p:nvSpPr>
          <p:cNvPr id="3" name="Заголовок 2"/>
          <p:cNvSpPr>
            <a:spLocks noGrp="1"/>
          </p:cNvSpPr>
          <p:nvPr>
            <p:ph type="title"/>
          </p:nvPr>
        </p:nvSpPr>
        <p:spPr>
          <a:xfrm>
            <a:off x="467544" y="764704"/>
            <a:ext cx="8229600" cy="1008112"/>
          </a:xfrm>
        </p:spPr>
        <p:txBody>
          <a:bodyPr>
            <a:normAutofit fontScale="90000"/>
          </a:bodyPr>
          <a:lstStyle/>
          <a:p>
            <a:r>
              <a:rPr lang="ru-RU" sz="4000" b="1" dirty="0" smtClean="0">
                <a:latin typeface="Times New Roman" panose="02020603050405020304" pitchFamily="18" charset="0"/>
                <a:cs typeface="Times New Roman" panose="02020603050405020304" pitchFamily="18" charset="0"/>
              </a:rPr>
              <a:t>Принцип прогрессирования (динамичности)</a:t>
            </a: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4181978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971600" y="2060848"/>
            <a:ext cx="7632848" cy="3450696"/>
          </a:xfrm>
        </p:spPr>
        <p:txBody>
          <a:bodyPr>
            <a:noAutofit/>
          </a:bodyPr>
          <a:lstStyle/>
          <a:p>
            <a:pPr algn="just"/>
            <a:r>
              <a:rPr lang="ru-RU" sz="2800" b="1" dirty="0">
                <a:latin typeface="Times New Roman" panose="02020603050405020304" pitchFamily="18" charset="0"/>
                <a:cs typeface="Times New Roman" panose="02020603050405020304" pitchFamily="18" charset="0"/>
              </a:rPr>
              <a:t>Принцип непрерывности процесса физического </a:t>
            </a:r>
            <a:r>
              <a:rPr lang="ru-RU" sz="2800" b="1" dirty="0" smtClean="0">
                <a:latin typeface="Times New Roman" pitchFamily="18" charset="0"/>
                <a:cs typeface="Times New Roman" pitchFamily="18" charset="0"/>
              </a:rPr>
              <a:t>воспитания</a:t>
            </a:r>
          </a:p>
          <a:p>
            <a:pPr algn="just"/>
            <a:r>
              <a:rPr lang="ru-RU" sz="2800" b="1" dirty="0" smtClean="0">
                <a:latin typeface="Times New Roman" pitchFamily="18" charset="0"/>
                <a:cs typeface="Times New Roman" pitchFamily="18" charset="0"/>
              </a:rPr>
              <a:t>Принцип постепенного наращивания </a:t>
            </a:r>
            <a:r>
              <a:rPr lang="ru-RU" sz="2800" b="1" dirty="0" err="1" smtClean="0">
                <a:latin typeface="Times New Roman" pitchFamily="18" charset="0"/>
                <a:cs typeface="Times New Roman" pitchFamily="18" charset="0"/>
              </a:rPr>
              <a:t>развивающе-тренирующих</a:t>
            </a:r>
            <a:r>
              <a:rPr lang="ru-RU" sz="2800" b="1" dirty="0" smtClean="0">
                <a:latin typeface="Times New Roman" pitchFamily="18" charset="0"/>
                <a:cs typeface="Times New Roman" pitchFamily="18" charset="0"/>
              </a:rPr>
              <a:t> воздействий</a:t>
            </a:r>
            <a:endParaRPr lang="ru-RU" sz="2800" b="1" dirty="0">
              <a:latin typeface="Times New Roman" pitchFamily="18" charset="0"/>
              <a:cs typeface="Times New Roman" pitchFamily="18" charset="0"/>
            </a:endParaRPr>
          </a:p>
          <a:p>
            <a:pPr algn="just"/>
            <a:r>
              <a:rPr lang="ru-RU" sz="2800" b="1" dirty="0" smtClean="0">
                <a:latin typeface="Times New Roman" pitchFamily="18" charset="0"/>
                <a:cs typeface="Times New Roman" pitchFamily="18" charset="0"/>
              </a:rPr>
              <a:t>Принцип </a:t>
            </a:r>
            <a:r>
              <a:rPr lang="ru-RU" sz="2800" b="1" dirty="0">
                <a:latin typeface="Times New Roman" pitchFamily="18" charset="0"/>
                <a:cs typeface="Times New Roman" pitchFamily="18" charset="0"/>
              </a:rPr>
              <a:t>возрастной адекватности направлений физического воспитания</a:t>
            </a:r>
          </a:p>
        </p:txBody>
      </p:sp>
      <p:sp>
        <p:nvSpPr>
          <p:cNvPr id="3" name="Заголовок 2"/>
          <p:cNvSpPr>
            <a:spLocks noGrp="1"/>
          </p:cNvSpPr>
          <p:nvPr>
            <p:ph type="title"/>
          </p:nvPr>
        </p:nvSpPr>
        <p:spPr>
          <a:xfrm>
            <a:off x="457200" y="908720"/>
            <a:ext cx="8229600" cy="682336"/>
          </a:xfrm>
        </p:spPr>
        <p:txBody>
          <a:bodyPr>
            <a:normAutofit fontScale="90000"/>
          </a:bodyPr>
          <a:lstStyle/>
          <a:p>
            <a:r>
              <a:rPr lang="ru-RU" sz="3600" b="1" dirty="0">
                <a:latin typeface="Times New Roman" panose="02020603050405020304" pitchFamily="18" charset="0"/>
                <a:cs typeface="Times New Roman" panose="02020603050405020304" pitchFamily="18" charset="0"/>
              </a:rPr>
              <a:t>Специфические принципы используемые для занятий физическими упражнениями</a:t>
            </a:r>
            <a:r>
              <a:rPr lang="ru-RU" dirty="0"/>
              <a:t/>
            </a:r>
            <a:br>
              <a:rPr lang="ru-RU" dirty="0"/>
            </a:br>
            <a:endParaRPr lang="ru-RU" dirty="0"/>
          </a:p>
        </p:txBody>
      </p:sp>
    </p:spTree>
    <p:extLst>
      <p:ext uri="{BB962C8B-B14F-4D97-AF65-F5344CB8AC3E}">
        <p14:creationId xmlns:p14="http://schemas.microsoft.com/office/powerpoint/2010/main" val="3173837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348880"/>
            <a:ext cx="8640960" cy="3993307"/>
          </a:xfrm>
        </p:spPr>
        <p:txBody>
          <a:bodyPr>
            <a:normAutofit fontScale="92500" lnSpcReduction="20000"/>
          </a:bodyPr>
          <a:lstStyle/>
          <a:p>
            <a:pPr marL="0" indent="0" algn="just">
              <a:buNone/>
            </a:pPr>
            <a:r>
              <a:rPr lang="ru-RU" i="1" dirty="0" smtClean="0">
                <a:latin typeface="Times New Roman" panose="02020603050405020304" pitchFamily="18" charset="0"/>
                <a:cs typeface="Times New Roman" panose="02020603050405020304" pitchFamily="18" charset="0"/>
              </a:rPr>
              <a:t>	Принцип </a:t>
            </a:r>
            <a:r>
              <a:rPr lang="ru-RU" i="1" dirty="0">
                <a:latin typeface="Times New Roman" panose="02020603050405020304" pitchFamily="18" charset="0"/>
                <a:cs typeface="Times New Roman" panose="02020603050405020304" pitchFamily="18" charset="0"/>
              </a:rPr>
              <a:t>непрерывности </a:t>
            </a:r>
            <a:r>
              <a:rPr lang="ru-RU" dirty="0">
                <a:latin typeface="Times New Roman" panose="02020603050405020304" pitchFamily="18" charset="0"/>
                <a:cs typeface="Times New Roman" panose="02020603050405020304" pitchFamily="18" charset="0"/>
              </a:rPr>
              <a:t>— выражает основные закономерности построения занятий в физическом воспитании. Данный принцип обеспечивает развитие морфофункциональных свойств организма, которые развиваются и совершенствуются, подчиняясь «законам упражнения». </a:t>
            </a:r>
            <a:endParaRPr lang="ru-RU" dirty="0" smtClean="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Принцип </a:t>
            </a:r>
            <a:r>
              <a:rPr lang="ru-RU" dirty="0">
                <a:latin typeface="Times New Roman" panose="02020603050405020304" pitchFamily="18" charset="0"/>
                <a:cs typeface="Times New Roman" panose="02020603050405020304" pitchFamily="18" charset="0"/>
              </a:rPr>
              <a:t>не­прерывности выражает закономерности построения физического воспитания как целостного процесса. Он тесно связан с принципом системного чередования нагрузок и отдыха. Сочетание высокой активности и отдыха в разных формах двигательной деятельности занимающегося повышает их эффективность, что выражается в динамичности закономерных изменений содержания и формы параметров функциональных нагрузок от занятия к занятию, от этапа к этапу.</a:t>
            </a:r>
          </a:p>
          <a:p>
            <a:endParaRPr lang="ru-RU" dirty="0"/>
          </a:p>
        </p:txBody>
      </p:sp>
      <p:sp>
        <p:nvSpPr>
          <p:cNvPr id="3" name="Заголовок 2"/>
          <p:cNvSpPr>
            <a:spLocks noGrp="1"/>
          </p:cNvSpPr>
          <p:nvPr>
            <p:ph type="title"/>
          </p:nvPr>
        </p:nvSpPr>
        <p:spPr>
          <a:xfrm>
            <a:off x="467544" y="764704"/>
            <a:ext cx="8229600" cy="1252728"/>
          </a:xfrm>
        </p:spPr>
        <p:txBody>
          <a:bodyPr>
            <a:normAutofit fontScale="90000"/>
          </a:bodyPr>
          <a:lstStyle/>
          <a:p>
            <a:r>
              <a:rPr lang="ru-RU" sz="4000" b="1" dirty="0">
                <a:latin typeface="Times New Roman" panose="02020603050405020304" pitchFamily="18" charset="0"/>
                <a:cs typeface="Times New Roman" panose="02020603050405020304" pitchFamily="18" charset="0"/>
              </a:rPr>
              <a:t>Принцип непрерывности процесса физического воспитания</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2856242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1714488"/>
            <a:ext cx="8640960" cy="5143512"/>
          </a:xfrm>
        </p:spPr>
        <p:txBody>
          <a:bodyPr>
            <a:normAutofit fontScale="85000" lnSpcReduction="10000"/>
          </a:bodyPr>
          <a:lstStyle/>
          <a:p>
            <a:pPr marL="0" indent="0" algn="just">
              <a:buNone/>
            </a:pPr>
            <a:r>
              <a:rPr lang="ru-RU" dirty="0" smtClean="0">
                <a:latin typeface="Times New Roman" pitchFamily="18" charset="0"/>
                <a:cs typeface="Times New Roman" pitchFamily="18" charset="0"/>
              </a:rPr>
              <a:t>	Данный принцип обусловливает необходимость систематического повышения требований к проявлению у занимающихся двигательных и связанных с ними психических функций за счет повышения сложности заданий и увеличения нагрузок. </a:t>
            </a:r>
          </a:p>
          <a:p>
            <a:pPr marL="0" indent="0" algn="just">
              <a:buNone/>
            </a:pPr>
            <a:r>
              <a:rPr lang="ru-RU" dirty="0" smtClean="0">
                <a:latin typeface="Times New Roman" pitchFamily="18" charset="0"/>
                <a:cs typeface="Times New Roman" pitchFamily="18" charset="0"/>
              </a:rPr>
              <a:t>	Прогрессирующее развитие физических качеств возможно лишь при условии систематического повышения требований к функциональной деятельности организма человека. В основе механизма развития силы, выносливости и других физических качеств, как известно, лежат приспособительные (адаптационные) функциональные перестройки в организме в ответ на физические нагрузки, превышающие по своей величине (интенсивности или длительности) те, к которым организм приспособился. 	Важно выбрать оптимальную нагрузку, понимая под этим ту минимальную величину интенсивности, которая вызывает приспособительные перестройки в организме. Более интенсивное воздействие ведет либо к перенапряжению, либо при чрезмерных требованиях к превышению физиологических возможностей, к срыву нормальной деятельности организма. </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a:xfrm>
            <a:off x="467544" y="764704"/>
            <a:ext cx="8229600" cy="1252728"/>
          </a:xfrm>
        </p:spPr>
        <p:txBody>
          <a:bodyPr>
            <a:normAutofit fontScale="90000"/>
          </a:bodyPr>
          <a:lstStyle/>
          <a:p>
            <a:r>
              <a:rPr lang="ru-RU" sz="3600" b="1" dirty="0" smtClean="0">
                <a:latin typeface="Times New Roman" pitchFamily="18" charset="0"/>
                <a:cs typeface="Times New Roman" pitchFamily="18" charset="0"/>
              </a:rPr>
              <a:t>Принцип постепенного наращивания </a:t>
            </a:r>
            <a:r>
              <a:rPr lang="ru-RU" sz="3600" b="1" dirty="0" err="1" smtClean="0">
                <a:latin typeface="Times New Roman" pitchFamily="18" charset="0"/>
                <a:cs typeface="Times New Roman" pitchFamily="18" charset="0"/>
              </a:rPr>
              <a:t>развивающе-тренирующих</a:t>
            </a:r>
            <a:r>
              <a:rPr lang="ru-RU" sz="3600" b="1" dirty="0" smtClean="0">
                <a:latin typeface="Times New Roman" pitchFamily="18" charset="0"/>
                <a:cs typeface="Times New Roman" pitchFamily="18" charset="0"/>
              </a:rPr>
              <a:t> воздействий</a:t>
            </a:r>
            <a:r>
              <a:rPr lang="ru-RU" sz="4000" b="1" dirty="0" smtClean="0">
                <a:latin typeface="Times New Roman" pitchFamily="18" charset="0"/>
                <a:cs typeface="Times New Roman" pitchFamily="18" charset="0"/>
              </a:rPr>
              <a:t/>
            </a:r>
            <a:br>
              <a:rPr lang="ru-RU" sz="4000" b="1" dirty="0" smtClean="0">
                <a:latin typeface="Times New Roman" pitchFamily="18" charset="0"/>
                <a:cs typeface="Times New Roman" pitchFamily="18" charset="0"/>
              </a:rPr>
            </a:b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3662616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1" y="2204864"/>
            <a:ext cx="8640960" cy="3921299"/>
          </a:xfrm>
        </p:spPr>
        <p:txBody>
          <a:bodyPr>
            <a:normAutofit/>
          </a:bodyPr>
          <a:lstStyle/>
          <a:p>
            <a:pPr marL="0" indent="0" algn="just">
              <a:buNone/>
            </a:pPr>
            <a:r>
              <a:rPr lang="ru-RU" dirty="0" smtClean="0"/>
              <a:t>	</a:t>
            </a:r>
            <a:r>
              <a:rPr lang="ru-RU" dirty="0" smtClean="0">
                <a:latin typeface="Times New Roman" panose="02020603050405020304" pitchFamily="18" charset="0"/>
                <a:cs typeface="Times New Roman" panose="02020603050405020304" pitchFamily="18" charset="0"/>
              </a:rPr>
              <a:t>Этот </a:t>
            </a:r>
            <a:r>
              <a:rPr lang="ru-RU" dirty="0">
                <a:latin typeface="Times New Roman" panose="02020603050405020304" pitchFamily="18" charset="0"/>
                <a:cs typeface="Times New Roman" panose="02020603050405020304" pitchFamily="18" charset="0"/>
              </a:rPr>
              <a:t>принцип обязывает последовательно изменять направленность физического воспитания в соответствии с возрастными этапами и стадиями человека, т.е. применительно к сменяющимся периодам онтогенеза и особенно периодам возрастного физического развития организма (дошкольный, младший, средний, старший возраст).</a:t>
            </a:r>
          </a:p>
          <a:p>
            <a:pPr marL="0" indent="0" algn="just">
              <a:buNone/>
            </a:pPr>
            <a:r>
              <a:rPr lang="ru-RU" dirty="0" smtClean="0">
                <a:latin typeface="Times New Roman" panose="02020603050405020304" pitchFamily="18" charset="0"/>
                <a:cs typeface="Times New Roman" panose="02020603050405020304" pitchFamily="18" charset="0"/>
              </a:rPr>
              <a:t>	В </a:t>
            </a:r>
            <a:r>
              <a:rPr lang="ru-RU" dirty="0">
                <a:latin typeface="Times New Roman" panose="02020603050405020304" pitchFamily="18" charset="0"/>
                <a:cs typeface="Times New Roman" panose="02020603050405020304" pitchFamily="18" charset="0"/>
              </a:rPr>
              <a:t>целом можно сказать, что принцип возрастной адекватности направлений физического воспитания является основополагающим при использовании физического воспитания в процессе многолетних занятий физическими упражнениями.</a:t>
            </a:r>
          </a:p>
          <a:p>
            <a:pPr marL="0" indent="0">
              <a:buNone/>
            </a:pPr>
            <a:endParaRPr lang="ru-RU" dirty="0"/>
          </a:p>
        </p:txBody>
      </p:sp>
      <p:sp>
        <p:nvSpPr>
          <p:cNvPr id="3" name="Заголовок 2"/>
          <p:cNvSpPr>
            <a:spLocks noGrp="1"/>
          </p:cNvSpPr>
          <p:nvPr>
            <p:ph type="title"/>
          </p:nvPr>
        </p:nvSpPr>
        <p:spPr>
          <a:xfrm>
            <a:off x="467544" y="764704"/>
            <a:ext cx="8229600" cy="1252728"/>
          </a:xfrm>
        </p:spPr>
        <p:txBody>
          <a:bodyPr>
            <a:normAutofit fontScale="90000"/>
          </a:bodyPr>
          <a:lstStyle/>
          <a:p>
            <a:r>
              <a:rPr lang="ru-RU" sz="4000" b="1" dirty="0">
                <a:latin typeface="Times New Roman" panose="02020603050405020304" pitchFamily="18" charset="0"/>
                <a:cs typeface="Times New Roman" panose="02020603050405020304" pitchFamily="18" charset="0"/>
              </a:rPr>
              <a:t>Принцип возрастной адекватности направлений физического воспитания</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2255643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27584" y="2996952"/>
            <a:ext cx="7408333" cy="1257589"/>
          </a:xfrm>
        </p:spPr>
        <p:txBody>
          <a:bodyPr>
            <a:normAutofit/>
          </a:bodyPr>
          <a:lstStyle/>
          <a:p>
            <a:pPr marL="0" indent="0" algn="ctr">
              <a:buNone/>
            </a:pPr>
            <a:r>
              <a:rPr lang="ru-RU" sz="4400" b="1" i="1" dirty="0" smtClean="0">
                <a:latin typeface="Times New Roman" panose="02020603050405020304" pitchFamily="18" charset="0"/>
                <a:cs typeface="Times New Roman" panose="02020603050405020304" pitchFamily="18" charset="0"/>
              </a:rPr>
              <a:t>Благодарю за внимание</a:t>
            </a:r>
            <a:endParaRPr lang="ru-RU" sz="4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2704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276872"/>
            <a:ext cx="7660373" cy="3849291"/>
          </a:xfrm>
        </p:spPr>
        <p:txBody>
          <a:bodyPr>
            <a:normAutofit fontScale="92500" lnSpcReduction="10000"/>
          </a:bodyPr>
          <a:lstStyle/>
          <a:p>
            <a:pPr marL="0" indent="0" algn="just">
              <a:buNone/>
            </a:pPr>
            <a:r>
              <a:rPr lang="ru-RU" i="1" dirty="0" smtClean="0"/>
              <a:t>	</a:t>
            </a:r>
            <a:r>
              <a:rPr lang="ru-RU" sz="2800" dirty="0" smtClean="0">
                <a:latin typeface="Times New Roman" panose="02020603050405020304" pitchFamily="18" charset="0"/>
                <a:cs typeface="Times New Roman" panose="02020603050405020304" pitchFamily="18" charset="0"/>
              </a:rPr>
              <a:t>Под </a:t>
            </a:r>
            <a:r>
              <a:rPr lang="ru-RU" sz="2800" dirty="0">
                <a:latin typeface="Times New Roman" panose="02020603050405020304" pitchFamily="18" charset="0"/>
                <a:cs typeface="Times New Roman" panose="02020603050405020304" pitchFamily="18" charset="0"/>
              </a:rPr>
              <a:t>понятием</a:t>
            </a:r>
            <a:r>
              <a:rPr lang="ru-RU" sz="2800" b="1" dirty="0">
                <a:latin typeface="Times New Roman" panose="02020603050405020304" pitchFamily="18" charset="0"/>
                <a:cs typeface="Times New Roman" panose="02020603050405020304" pitchFamily="18" charset="0"/>
              </a:rPr>
              <a:t> «принципы» </a:t>
            </a:r>
            <a:r>
              <a:rPr lang="ru-RU" sz="2800" dirty="0">
                <a:latin typeface="Times New Roman" panose="02020603050405020304" pitchFamily="18" charset="0"/>
                <a:cs typeface="Times New Roman" panose="02020603050405020304" pitchFamily="18" charset="0"/>
              </a:rPr>
              <a:t>в педагогике понимают наиболее важные и существенные положения, которые отражают закономерности воспитания. </a:t>
            </a:r>
            <a:endParaRPr lang="ru-RU" sz="2800" dirty="0" smtClean="0">
              <a:latin typeface="Times New Roman" panose="02020603050405020304" pitchFamily="18" charset="0"/>
              <a:cs typeface="Times New Roman" panose="02020603050405020304" pitchFamily="18" charset="0"/>
            </a:endParaRPr>
          </a:p>
          <a:p>
            <a:pPr marL="0" indent="0" algn="just">
              <a:buNone/>
            </a:pP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В </a:t>
            </a:r>
            <a:r>
              <a:rPr lang="ru-RU" sz="2800" dirty="0">
                <a:latin typeface="Times New Roman" panose="02020603050405020304" pitchFamily="18" charset="0"/>
                <a:cs typeface="Times New Roman" panose="02020603050405020304" pitchFamily="18" charset="0"/>
              </a:rPr>
              <a:t>теории физической культуры, </a:t>
            </a:r>
            <a:r>
              <a:rPr lang="ru-RU" sz="2800" b="1" dirty="0">
                <a:latin typeface="Times New Roman" panose="02020603050405020304" pitchFamily="18" charset="0"/>
                <a:cs typeface="Times New Roman" panose="02020603050405020304" pitchFamily="18" charset="0"/>
              </a:rPr>
              <a:t>принцип</a:t>
            </a:r>
            <a:r>
              <a:rPr lang="ru-RU" sz="2800" dirty="0">
                <a:latin typeface="Times New Roman" panose="02020603050405020304" pitchFamily="18" charset="0"/>
                <a:cs typeface="Times New Roman" panose="02020603050405020304" pitchFamily="18" charset="0"/>
              </a:rPr>
              <a:t> – </a:t>
            </a:r>
            <a:r>
              <a:rPr lang="ru-RU" sz="2800" dirty="0" smtClean="0">
                <a:latin typeface="Times New Roman" pitchFamily="18" charset="0"/>
                <a:cs typeface="Times New Roman" pitchFamily="18" charset="0"/>
              </a:rPr>
              <a:t>это основные педагогические ориентиры, в которых сконцентрированы обязательные требования к проведению процесса физического воспитания для обеспечения необходимого положительного эффекта.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4000296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99592" y="1916832"/>
            <a:ext cx="7408333" cy="4536504"/>
          </a:xfrm>
        </p:spPr>
        <p:txBody>
          <a:bodyPr/>
          <a:lstStyle/>
          <a:p>
            <a:pPr marL="0" indent="0">
              <a:buNone/>
            </a:pPr>
            <a:r>
              <a:rPr lang="ru-RU" dirty="0" smtClean="0"/>
              <a:t>	</a:t>
            </a:r>
          </a:p>
          <a:p>
            <a:pPr marL="0" indent="0" algn="ctr">
              <a:buNone/>
            </a:pPr>
            <a:r>
              <a:rPr lang="ru-RU" sz="2800" dirty="0" smtClean="0">
                <a:latin typeface="Times New Roman" panose="02020603050405020304" pitchFamily="18" charset="0"/>
                <a:cs typeface="Times New Roman" panose="02020603050405020304" pitchFamily="18" charset="0"/>
              </a:rPr>
              <a:t>В </a:t>
            </a:r>
            <a:r>
              <a:rPr lang="ru-RU" sz="2800" dirty="0">
                <a:latin typeface="Times New Roman" panose="02020603050405020304" pitchFamily="18" charset="0"/>
                <a:cs typeface="Times New Roman" panose="02020603050405020304" pitchFamily="18" charset="0"/>
              </a:rPr>
              <a:t>теории физической культуры выделяют 3 группы принципов: </a:t>
            </a:r>
            <a:endParaRPr lang="ru-RU" sz="2800" dirty="0" smtClean="0">
              <a:latin typeface="Times New Roman" panose="02020603050405020304" pitchFamily="18" charset="0"/>
              <a:cs typeface="Times New Roman" panose="02020603050405020304" pitchFamily="18" charset="0"/>
            </a:endParaRPr>
          </a:p>
          <a:p>
            <a:pPr marL="273050" indent="-1588"/>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общие </a:t>
            </a:r>
            <a:r>
              <a:rPr lang="ru-RU" sz="2800" dirty="0">
                <a:latin typeface="Times New Roman" panose="02020603050405020304" pitchFamily="18" charset="0"/>
                <a:cs typeface="Times New Roman" panose="02020603050405020304" pitchFamily="18" charset="0"/>
              </a:rPr>
              <a:t>(социальные) </a:t>
            </a:r>
            <a:r>
              <a:rPr lang="ru-RU" sz="2800" dirty="0" smtClean="0">
                <a:latin typeface="Times New Roman" panose="02020603050405020304" pitchFamily="18" charset="0"/>
                <a:cs typeface="Times New Roman" panose="02020603050405020304" pitchFamily="18" charset="0"/>
              </a:rPr>
              <a:t>принципы,</a:t>
            </a:r>
          </a:p>
          <a:p>
            <a:pPr marL="273050" indent="-1588"/>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общепедагогические </a:t>
            </a:r>
            <a:r>
              <a:rPr lang="ru-RU" sz="2800" dirty="0">
                <a:latin typeface="Times New Roman" panose="02020603050405020304" pitchFamily="18" charset="0"/>
                <a:cs typeface="Times New Roman" panose="02020603050405020304" pitchFamily="18" charset="0"/>
              </a:rPr>
              <a:t>(дидактические) </a:t>
            </a:r>
            <a:r>
              <a:rPr lang="ru-RU" sz="2800" dirty="0" smtClean="0">
                <a:latin typeface="Times New Roman" panose="02020603050405020304" pitchFamily="18" charset="0"/>
                <a:cs typeface="Times New Roman" panose="02020603050405020304" pitchFamily="18" charset="0"/>
              </a:rPr>
              <a:t>     принципы,</a:t>
            </a:r>
          </a:p>
          <a:p>
            <a:pPr marL="273050" indent="-1588"/>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специфические </a:t>
            </a:r>
            <a:r>
              <a:rPr lang="ru-RU" sz="2800" dirty="0">
                <a:latin typeface="Times New Roman" panose="02020603050405020304" pitchFamily="18" charset="0"/>
                <a:cs typeface="Times New Roman" panose="02020603050405020304" pitchFamily="18" charset="0"/>
              </a:rPr>
              <a:t>принципы.</a:t>
            </a:r>
          </a:p>
          <a:p>
            <a:endParaRPr lang="ru-RU" dirty="0"/>
          </a:p>
        </p:txBody>
      </p:sp>
    </p:spTree>
    <p:extLst>
      <p:ext uri="{BB962C8B-B14F-4D97-AF65-F5344CB8AC3E}">
        <p14:creationId xmlns:p14="http://schemas.microsoft.com/office/powerpoint/2010/main" val="656053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marL="0" indent="452438"/>
            <a:r>
              <a:rPr lang="ru-RU" sz="2800" dirty="0" smtClean="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П</a:t>
            </a:r>
            <a:r>
              <a:rPr lang="ru-RU" sz="2800" b="1" dirty="0" smtClean="0">
                <a:latin typeface="Times New Roman" panose="02020603050405020304" pitchFamily="18" charset="0"/>
                <a:cs typeface="Times New Roman" panose="02020603050405020304" pitchFamily="18" charset="0"/>
              </a:rPr>
              <a:t>ринцип </a:t>
            </a:r>
            <a:r>
              <a:rPr lang="ru-RU" sz="2800" b="1" dirty="0">
                <a:latin typeface="Times New Roman" panose="02020603050405020304" pitchFamily="18" charset="0"/>
                <a:cs typeface="Times New Roman" panose="02020603050405020304" pitchFamily="18" charset="0"/>
              </a:rPr>
              <a:t>содействия всестороннему и гармоническому развитию личности;</a:t>
            </a:r>
          </a:p>
          <a:p>
            <a:pPr marL="0" indent="452438"/>
            <a:r>
              <a:rPr lang="ru-RU" sz="2800" b="1" dirty="0" smtClean="0">
                <a:latin typeface="Times New Roman" panose="02020603050405020304" pitchFamily="18" charset="0"/>
                <a:cs typeface="Times New Roman" panose="02020603050405020304" pitchFamily="18" charset="0"/>
              </a:rPr>
              <a:t>Принцип </a:t>
            </a:r>
            <a:r>
              <a:rPr lang="ru-RU" sz="2800" b="1" dirty="0" err="1">
                <a:latin typeface="Times New Roman" panose="02020603050405020304" pitchFamily="18" charset="0"/>
                <a:cs typeface="Times New Roman" panose="02020603050405020304" pitchFamily="18" charset="0"/>
              </a:rPr>
              <a:t>прикладности</a:t>
            </a:r>
            <a:r>
              <a:rPr lang="ru-RU" sz="2800" b="1" dirty="0">
                <a:latin typeface="Times New Roman" panose="02020603050405020304" pitchFamily="18" charset="0"/>
                <a:cs typeface="Times New Roman" panose="02020603050405020304" pitchFamily="18" charset="0"/>
              </a:rPr>
              <a:t> - связи физического воспитания с практикой;</a:t>
            </a:r>
          </a:p>
          <a:p>
            <a:pPr marL="0" indent="452438"/>
            <a:r>
              <a:rPr lang="ru-RU" sz="2800" b="1" dirty="0" smtClean="0">
                <a:latin typeface="Times New Roman" panose="02020603050405020304" pitchFamily="18" charset="0"/>
                <a:cs typeface="Times New Roman" panose="02020603050405020304" pitchFamily="18" charset="0"/>
              </a:rPr>
              <a:t>Принцип </a:t>
            </a:r>
            <a:r>
              <a:rPr lang="ru-RU" sz="2800" b="1" dirty="0">
                <a:latin typeface="Times New Roman" panose="02020603050405020304" pitchFamily="18" charset="0"/>
                <a:cs typeface="Times New Roman" panose="02020603050405020304" pitchFamily="18" charset="0"/>
              </a:rPr>
              <a:t>оздоровительной направленности.</a:t>
            </a:r>
          </a:p>
          <a:p>
            <a:endParaRPr lang="ru-RU" dirty="0"/>
          </a:p>
        </p:txBody>
      </p:sp>
      <p:sp>
        <p:nvSpPr>
          <p:cNvPr id="3" name="Заголовок 2"/>
          <p:cNvSpPr>
            <a:spLocks noGrp="1"/>
          </p:cNvSpPr>
          <p:nvPr>
            <p:ph type="title"/>
          </p:nvPr>
        </p:nvSpPr>
        <p:spPr>
          <a:xfrm>
            <a:off x="539552" y="836712"/>
            <a:ext cx="8229600" cy="1540760"/>
          </a:xfrm>
        </p:spPr>
        <p:txBody>
          <a:bodyPr>
            <a:normAutofit fontScale="90000"/>
          </a:bodyPr>
          <a:lstStyle/>
          <a:p>
            <a:r>
              <a:rPr lang="ru-RU" dirty="0" smtClean="0">
                <a:latin typeface="Times New Roman" panose="02020603050405020304" pitchFamily="18" charset="0"/>
                <a:cs typeface="Times New Roman" panose="02020603050405020304" pitchFamily="18" charset="0"/>
              </a:rPr>
              <a:t>Общие принципы физического воспитания</a:t>
            </a:r>
            <a:r>
              <a:rPr lang="ru-RU" sz="3600" dirty="0">
                <a:latin typeface="Times New Roman" panose="02020603050405020304" pitchFamily="18" charset="0"/>
                <a:cs typeface="Times New Roman" panose="02020603050405020304" pitchFamily="18" charset="0"/>
              </a:rPr>
              <a:t/>
            </a:r>
            <a:br>
              <a:rPr lang="ru-RU" sz="3600" dirty="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84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99592" y="2852935"/>
            <a:ext cx="7560840" cy="3273227"/>
          </a:xfrm>
        </p:spPr>
        <p:txBody>
          <a:bodyPr>
            <a:normAutofit/>
          </a:bodyPr>
          <a:lstStyle/>
          <a:p>
            <a:r>
              <a:rPr lang="ru-RU" sz="2800" b="1" dirty="0">
                <a:latin typeface="Times New Roman" panose="02020603050405020304" pitchFamily="18" charset="0"/>
                <a:cs typeface="Times New Roman" panose="02020603050405020304" pitchFamily="18" charset="0"/>
              </a:rPr>
              <a:t>Принцип сознательности и активности</a:t>
            </a:r>
            <a:endParaRPr lang="ru-RU" sz="2800" dirty="0">
              <a:latin typeface="Times New Roman" panose="02020603050405020304" pitchFamily="18" charset="0"/>
              <a:cs typeface="Times New Roman" panose="02020603050405020304" pitchFamily="18" charset="0"/>
            </a:endParaRPr>
          </a:p>
          <a:p>
            <a:r>
              <a:rPr lang="ru-RU" sz="2800" b="1" dirty="0" smtClean="0">
                <a:latin typeface="Times New Roman" panose="02020603050405020304" pitchFamily="18" charset="0"/>
                <a:cs typeface="Times New Roman" panose="02020603050405020304" pitchFamily="18" charset="0"/>
              </a:rPr>
              <a:t>Принцип наглядности</a:t>
            </a:r>
          </a:p>
          <a:p>
            <a:r>
              <a:rPr lang="ru-RU" sz="2800" b="1" dirty="0">
                <a:latin typeface="Times New Roman" panose="02020603050405020304" pitchFamily="18" charset="0"/>
                <a:cs typeface="Times New Roman" panose="02020603050405020304" pitchFamily="18" charset="0"/>
              </a:rPr>
              <a:t>Принцип доступности и </a:t>
            </a:r>
            <a:r>
              <a:rPr lang="ru-RU" sz="2800" b="1" dirty="0" smtClean="0">
                <a:latin typeface="Times New Roman" panose="02020603050405020304" pitchFamily="18" charset="0"/>
                <a:cs typeface="Times New Roman" panose="02020603050405020304" pitchFamily="18" charset="0"/>
              </a:rPr>
              <a:t>индивидуальности</a:t>
            </a:r>
          </a:p>
          <a:p>
            <a:r>
              <a:rPr lang="ru-RU" sz="2800" b="1" dirty="0">
                <a:latin typeface="Times New Roman" panose="02020603050405020304" pitchFamily="18" charset="0"/>
                <a:cs typeface="Times New Roman" panose="02020603050405020304" pitchFamily="18" charset="0"/>
              </a:rPr>
              <a:t>Принцип </a:t>
            </a:r>
            <a:r>
              <a:rPr lang="ru-RU" sz="2800" b="1" dirty="0" smtClean="0">
                <a:latin typeface="Times New Roman" panose="02020603050405020304" pitchFamily="18" charset="0"/>
                <a:cs typeface="Times New Roman" panose="02020603050405020304" pitchFamily="18" charset="0"/>
              </a:rPr>
              <a:t>систематичности</a:t>
            </a:r>
          </a:p>
          <a:p>
            <a:r>
              <a:rPr lang="ru-RU" sz="2800" b="1" dirty="0" smtClean="0">
                <a:latin typeface="Times New Roman" panose="02020603050405020304" pitchFamily="18" charset="0"/>
                <a:cs typeface="Times New Roman" panose="02020603050405020304" pitchFamily="18" charset="0"/>
              </a:rPr>
              <a:t>Принцип прогрессирования (динамичности)</a:t>
            </a:r>
          </a:p>
        </p:txBody>
      </p:sp>
      <p:sp>
        <p:nvSpPr>
          <p:cNvPr id="3" name="Заголовок 2"/>
          <p:cNvSpPr>
            <a:spLocks noGrp="1"/>
          </p:cNvSpPr>
          <p:nvPr>
            <p:ph type="title"/>
          </p:nvPr>
        </p:nvSpPr>
        <p:spPr>
          <a:xfrm>
            <a:off x="467544" y="692696"/>
            <a:ext cx="8229600" cy="1252728"/>
          </a:xfrm>
        </p:spPr>
        <p:txBody>
          <a:bodyPr>
            <a:normAutofit/>
          </a:bodyPr>
          <a:lstStyle/>
          <a:p>
            <a:r>
              <a:rPr lang="ru-RU" sz="4000" dirty="0">
                <a:latin typeface="Times New Roman" panose="02020603050405020304" pitchFamily="18" charset="0"/>
                <a:cs typeface="Times New Roman" panose="02020603050405020304" pitchFamily="18" charset="0"/>
              </a:rPr>
              <a:t>Д</a:t>
            </a:r>
            <a:r>
              <a:rPr lang="ru-RU" sz="4000" dirty="0" smtClean="0">
                <a:latin typeface="Times New Roman" panose="02020603050405020304" pitchFamily="18" charset="0"/>
                <a:cs typeface="Times New Roman" panose="02020603050405020304" pitchFamily="18" charset="0"/>
              </a:rPr>
              <a:t>идактические </a:t>
            </a:r>
            <a:r>
              <a:rPr lang="ru-RU" sz="4000" dirty="0">
                <a:latin typeface="Times New Roman" panose="02020603050405020304" pitchFamily="18" charset="0"/>
                <a:cs typeface="Times New Roman" panose="02020603050405020304" pitchFamily="18" charset="0"/>
              </a:rPr>
              <a:t>принципы</a:t>
            </a:r>
          </a:p>
        </p:txBody>
      </p:sp>
    </p:spTree>
    <p:extLst>
      <p:ext uri="{BB962C8B-B14F-4D97-AF65-F5344CB8AC3E}">
        <p14:creationId xmlns:p14="http://schemas.microsoft.com/office/powerpoint/2010/main" val="3967651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14282" y="2132856"/>
            <a:ext cx="8534182" cy="4439416"/>
          </a:xfrm>
        </p:spPr>
        <p:txBody>
          <a:bodyPr>
            <a:noAutofit/>
          </a:bodyPr>
          <a:lstStyle/>
          <a:p>
            <a:pPr fontAlgn="base">
              <a:buNone/>
            </a:pPr>
            <a:r>
              <a:rPr lang="ru-RU" dirty="0" smtClean="0">
                <a:latin typeface="Times New Roman" panose="02020603050405020304" pitchFamily="18" charset="0"/>
                <a:cs typeface="Times New Roman" panose="02020603050405020304" pitchFamily="18" charset="0"/>
              </a:rPr>
              <a:t>		Этот принцип предусматривает: формирование осмысленного отношения и устойчивого интереса и потребности к физкультурно-спортивной деятельности. </a:t>
            </a:r>
          </a:p>
          <a:p>
            <a:pPr fontAlgn="base">
              <a:buNone/>
            </a:pPr>
            <a:r>
              <a:rPr lang="ru-RU" dirty="0" smtClean="0">
                <a:latin typeface="Times New Roman" panose="02020603050405020304" pitchFamily="18" charset="0"/>
                <a:cs typeface="Times New Roman" panose="02020603050405020304" pitchFamily="18" charset="0"/>
              </a:rPr>
              <a:t>		Сознательность понимается как способность человека осваивать и понимать  объективные закономерности физического воспитания и в соответствии с ними разумно осуществлять свою деятельность согласно их требованиям. При этом следует иметь в виду, что в сознании человека выражены два его свойства, во-первых, это знания и, во-вторых, разум, т.е. умение пользоваться своими знаниями.</a:t>
            </a:r>
          </a:p>
          <a:p>
            <a:pPr marL="0" indent="0" algn="just">
              <a:buNone/>
            </a:pP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467544" y="836712"/>
            <a:ext cx="8229600" cy="1252728"/>
          </a:xfrm>
        </p:spPr>
        <p:txBody>
          <a:bodyPr>
            <a:normAutofit fontScale="90000"/>
          </a:bodyPr>
          <a:lstStyle/>
          <a:p>
            <a:r>
              <a:rPr lang="ru-RU" sz="4000" b="1" dirty="0">
                <a:latin typeface="Times New Roman" panose="02020603050405020304" pitchFamily="18" charset="0"/>
                <a:cs typeface="Times New Roman" panose="02020603050405020304" pitchFamily="18" charset="0"/>
              </a:rPr>
              <a:t>Принцип сознательности и активности</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1414461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714620"/>
            <a:ext cx="8712968" cy="3954740"/>
          </a:xfrm>
        </p:spPr>
        <p:txBody>
          <a:bodyPr>
            <a:noAutofit/>
          </a:bodyPr>
          <a:lstStyle/>
          <a:p>
            <a:pPr algn="just" fontAlgn="base">
              <a:buNone/>
            </a:pPr>
            <a:r>
              <a:rPr lang="ru-RU" sz="2200" dirty="0" smtClean="0">
                <a:latin typeface="Times New Roman" panose="02020603050405020304" pitchFamily="18" charset="0"/>
                <a:cs typeface="Times New Roman" panose="02020603050405020304" pitchFamily="18" charset="0"/>
              </a:rPr>
              <a:t>		</a:t>
            </a:r>
            <a:r>
              <a:rPr lang="ru-RU" dirty="0" smtClean="0">
                <a:latin typeface="Times New Roman" pitchFamily="18" charset="0"/>
                <a:cs typeface="Times New Roman" pitchFamily="18" charset="0"/>
              </a:rPr>
              <a:t>В основе принципа наглядности лежат закономерности познания, в частности, закон о единстве чувственной и логической ступеней познания, основанного на тесном взаимодействии первой (чувства) и второй (слово) сигнальных систем. Непосредственное восприятие (созерцание)  является важнейшим начальным этапом большинства случаев познания. Обеспечение этой созерцательности и является основным условием реализации принципа наглядности. </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a:xfrm>
            <a:off x="467544" y="620688"/>
            <a:ext cx="8229600" cy="1252728"/>
          </a:xfrm>
        </p:spPr>
        <p:txBody>
          <a:bodyPr>
            <a:normAutofit fontScale="90000"/>
          </a:bodyPr>
          <a:lstStyle/>
          <a:p>
            <a:r>
              <a:rPr lang="ru-RU" sz="4000" b="1" dirty="0">
                <a:latin typeface="Times New Roman" panose="02020603050405020304" pitchFamily="18" charset="0"/>
                <a:cs typeface="Times New Roman" panose="02020603050405020304" pitchFamily="18" charset="0"/>
              </a:rPr>
              <a:t>Принцип наглядности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385008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916832"/>
            <a:ext cx="8640959" cy="4941168"/>
          </a:xfrm>
        </p:spPr>
        <p:txBody>
          <a:bodyPr>
            <a:normAutofit fontScale="85000" lnSpcReduction="10000"/>
          </a:bodyPr>
          <a:lstStyle/>
          <a:p>
            <a:pPr marL="0" indent="0" algn="just">
              <a:lnSpc>
                <a:spcPct val="110000"/>
              </a:lnSpc>
              <a:spcBef>
                <a:spcPts val="0"/>
              </a:spcBef>
              <a:buNone/>
            </a:pPr>
            <a:r>
              <a:rPr lang="ru-RU" dirty="0" smtClean="0">
                <a:latin typeface="Times New Roman" panose="02020603050405020304" pitchFamily="18" charset="0"/>
                <a:cs typeface="Times New Roman" panose="02020603050405020304" pitchFamily="18" charset="0"/>
              </a:rPr>
              <a:t>	</a:t>
            </a:r>
            <a:r>
              <a:rPr lang="ru-RU" sz="2600" dirty="0" smtClean="0">
                <a:latin typeface="Times New Roman" pitchFamily="18" charset="0"/>
                <a:cs typeface="Times New Roman" pitchFamily="18" charset="0"/>
              </a:rPr>
              <a:t>Данный принцип предусматривает обязательный учет индивидуальных возможностей занимающихся при  определении для них посильных нагрузок и заданий. Иначе говоря, предлагаемые нагрузки (физические, психические, интеллектуальные) должны быть доступны для каждого индивида.</a:t>
            </a:r>
          </a:p>
          <a:p>
            <a:pPr marL="0" indent="0" algn="just">
              <a:lnSpc>
                <a:spcPct val="110000"/>
              </a:lnSpc>
              <a:spcBef>
                <a:spcPts val="0"/>
              </a:spcBef>
              <a:buNone/>
            </a:pPr>
            <a:r>
              <a:rPr lang="ru-RU" sz="2600" dirty="0" smtClean="0">
                <a:latin typeface="Times New Roman" pitchFamily="18" charset="0"/>
                <a:cs typeface="Times New Roman" pitchFamily="18" charset="0"/>
              </a:rPr>
              <a:t>	Основное назначение принципа доступности и индивидуализации в процессе физического воспитания состоит в том, чтобы, во-первых, обеспечивать любого занимающегося индивидуально-оптимальными нагрузками с целью развития физических качеств, формирования двигательных умений и навыков, совершенствования физической работоспособности. Во-вторых, исключать вредные для организма последствия, вызываемые непосильными тренировочными нагрузками, требованиями, заданиями. </a:t>
            </a:r>
          </a:p>
          <a:p>
            <a:pPr marL="0" indent="0" algn="just">
              <a:lnSpc>
                <a:spcPct val="110000"/>
              </a:lnSpc>
              <a:spcBef>
                <a:spcPts val="0"/>
              </a:spcBef>
              <a:buNone/>
            </a:pP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a:xfrm>
            <a:off x="539552" y="692696"/>
            <a:ext cx="8229600" cy="1252728"/>
          </a:xfrm>
        </p:spPr>
        <p:txBody>
          <a:bodyPr>
            <a:normAutofit fontScale="90000"/>
          </a:bodyPr>
          <a:lstStyle/>
          <a:p>
            <a:r>
              <a:rPr lang="ru-RU" sz="4000" b="1" dirty="0">
                <a:latin typeface="Times New Roman" panose="02020603050405020304" pitchFamily="18" charset="0"/>
                <a:cs typeface="Times New Roman" panose="02020603050405020304" pitchFamily="18" charset="0"/>
              </a:rPr>
              <a:t>Принцип доступности и </a:t>
            </a:r>
            <a:r>
              <a:rPr lang="ru-RU" sz="4000" b="1" dirty="0" smtClean="0">
                <a:latin typeface="Times New Roman" panose="02020603050405020304" pitchFamily="18" charset="0"/>
                <a:cs typeface="Times New Roman" panose="02020603050405020304" pitchFamily="18" charset="0"/>
              </a:rPr>
              <a:t>индивидуализации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507982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214555"/>
            <a:ext cx="8496943" cy="4000528"/>
          </a:xfrm>
        </p:spPr>
        <p:txBody>
          <a:bodyPr>
            <a:normAutofit fontScale="47500" lnSpcReduction="20000"/>
          </a:bodyPr>
          <a:lstStyle/>
          <a:p>
            <a:pPr marL="0" indent="0" algn="just">
              <a:lnSpc>
                <a:spcPct val="120000"/>
              </a:lnSpc>
              <a:spcBef>
                <a:spcPts val="0"/>
              </a:spcBef>
              <a:buNone/>
            </a:pPr>
            <a:r>
              <a:rPr lang="ru-RU" dirty="0" smtClean="0">
                <a:latin typeface="Times New Roman" panose="02020603050405020304" pitchFamily="18" charset="0"/>
                <a:cs typeface="Times New Roman" panose="02020603050405020304" pitchFamily="18" charset="0"/>
              </a:rPr>
              <a:t>	</a:t>
            </a:r>
            <a:r>
              <a:rPr lang="ru-RU" sz="5100" dirty="0" smtClean="0">
                <a:latin typeface="Times New Roman" pitchFamily="18" charset="0"/>
                <a:cs typeface="Times New Roman" pitchFamily="18" charset="0"/>
              </a:rPr>
              <a:t>В физическом воспитании принцип систематичности по праву признается центральным, специфически стержневым. Нарушение хотя бы некоторых его положений наиболее сильно сказывается на эффекте всего физического воспитания, делая его либо бессмысленным, либо вредным для здоровья. </a:t>
            </a:r>
          </a:p>
          <a:p>
            <a:pPr marL="0" indent="0" algn="just">
              <a:lnSpc>
                <a:spcPct val="120000"/>
              </a:lnSpc>
              <a:spcBef>
                <a:spcPts val="0"/>
              </a:spcBef>
              <a:buNone/>
            </a:pPr>
            <a:r>
              <a:rPr lang="ru-RU" sz="5100" dirty="0" smtClean="0">
                <a:latin typeface="Times New Roman" pitchFamily="18" charset="0"/>
                <a:cs typeface="Times New Roman" pitchFamily="18" charset="0"/>
              </a:rPr>
              <a:t>	Принцип систематичности отражает одну из наиболее существенных биологических закономерностей, известной под названием "фазового изменения работоспособности человека". Именно на ее основе строится процесс физического воспитания.</a:t>
            </a:r>
            <a:endParaRPr lang="ru-RU" sz="5100" dirty="0">
              <a:latin typeface="Times New Roman" pitchFamily="18" charset="0"/>
              <a:cs typeface="Times New Roman" pitchFamily="18" charset="0"/>
            </a:endParaRPr>
          </a:p>
        </p:txBody>
      </p:sp>
      <p:sp>
        <p:nvSpPr>
          <p:cNvPr id="3" name="Заголовок 2"/>
          <p:cNvSpPr>
            <a:spLocks noGrp="1"/>
          </p:cNvSpPr>
          <p:nvPr>
            <p:ph type="title"/>
          </p:nvPr>
        </p:nvSpPr>
        <p:spPr>
          <a:xfrm>
            <a:off x="467544" y="692696"/>
            <a:ext cx="8229600" cy="1252728"/>
          </a:xfrm>
        </p:spPr>
        <p:txBody>
          <a:bodyPr>
            <a:normAutofit fontScale="90000"/>
          </a:bodyPr>
          <a:lstStyle/>
          <a:p>
            <a:r>
              <a:rPr lang="ru-RU" sz="4000" b="1" dirty="0">
                <a:latin typeface="Times New Roman" panose="02020603050405020304" pitchFamily="18" charset="0"/>
                <a:cs typeface="Times New Roman" panose="02020603050405020304" pitchFamily="18" charset="0"/>
              </a:rPr>
              <a:t>Принцип систематичности</a:t>
            </a: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Tree>
    <p:extLst>
      <p:ext uri="{BB962C8B-B14F-4D97-AF65-F5344CB8AC3E}">
        <p14:creationId xmlns:p14="http://schemas.microsoft.com/office/powerpoint/2010/main" val="40826712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130</TotalTime>
  <Words>104</Words>
  <Application>Microsoft Office PowerPoint</Application>
  <PresentationFormat>Экран (4:3)</PresentationFormat>
  <Paragraphs>48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Волна</vt:lpstr>
      <vt:lpstr>  Дидактические принципы, используемые при занятиях различными видами физической культуры </vt:lpstr>
      <vt:lpstr>Презентация PowerPoint</vt:lpstr>
      <vt:lpstr>Презентация PowerPoint</vt:lpstr>
      <vt:lpstr>Общие принципы физического воспитания </vt:lpstr>
      <vt:lpstr>Дидактические принципы</vt:lpstr>
      <vt:lpstr>Принцип сознательности и активности </vt:lpstr>
      <vt:lpstr>Принцип наглядности </vt:lpstr>
      <vt:lpstr>Принцип доступности и индивидуализации </vt:lpstr>
      <vt:lpstr>Принцип систематичности </vt:lpstr>
      <vt:lpstr>Принцип прогрессирования (динамичности) </vt:lpstr>
      <vt:lpstr>Специфические принципы используемые для занятий физическими упражнениями </vt:lpstr>
      <vt:lpstr>Принцип непрерывности процесса физического воспитания </vt:lpstr>
      <vt:lpstr>Принцип постепенного наращивания развивающе-тренирующих воздействий  </vt:lpstr>
      <vt:lpstr>Принцип возрастной адекватности направлений физического воспитания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Дидактические принципы, используемые при занятиях различными видами физической культуры </dc:title>
  <dc:creator>user</dc:creator>
  <cp:lastModifiedBy>fok</cp:lastModifiedBy>
  <cp:revision>14</cp:revision>
  <dcterms:created xsi:type="dcterms:W3CDTF">2020-10-09T03:34:29Z</dcterms:created>
  <dcterms:modified xsi:type="dcterms:W3CDTF">2020-10-12T01:42:26Z</dcterms:modified>
</cp:coreProperties>
</file>