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70"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5CA3F-C382-4DBB-ABEA-1BFE0031AF00}" type="datetimeFigureOut">
              <a:rPr lang="ru-RU" smtClean="0"/>
              <a:pPr/>
              <a:t>16.10.2019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22A06-FD30-4144-B3E4-0314928475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F22A06-FD30-4144-B3E4-031492847547}" type="slidenum">
              <a:rPr lang="ru-RU" smtClean="0"/>
              <a:pPr/>
              <a:t>22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85659D9-CCA5-4350-832A-A1DEDAEFAFD1}" type="datetimeFigureOut">
              <a:rPr lang="ru-RU" smtClean="0"/>
              <a:pPr/>
              <a:t>16.10.2019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41847C-6DB3-4F3E-80E8-9CFC2B5994A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659D9-CCA5-4350-832A-A1DEDAEFAFD1}" type="datetimeFigureOut">
              <a:rPr lang="ru-RU" smtClean="0"/>
              <a:pPr/>
              <a:t>16.10.2019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1847C-6DB3-4F3E-80E8-9CFC2B5994A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rufact.org/wiki/%D0%9B%D0%BE%D0%BC%D0%BE%D0%BD%D0%BE%D1%81%D0%BE%D0%B2%20%D0%9C%D0%B8%D1%85%D0%B0%D0%B8%D0%BB%20%D0%92%D0%B0%D1%81%D0%B8%D0%BB%D1%8C%D0%B5%D0%B2%D0%B8%D1%87"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14546" y="500042"/>
            <a:ext cx="4572000" cy="954107"/>
          </a:xfrm>
          <a:prstGeom prst="rect">
            <a:avLst/>
          </a:prstGeom>
        </p:spPr>
        <p:txBody>
          <a:bodyPr>
            <a:spAutoFit/>
          </a:bodyPr>
          <a:lstStyle/>
          <a:p>
            <a:pPr algn="ctr"/>
            <a:r>
              <a:rPr lang="ru-RU" sz="1400" b="1" dirty="0" smtClean="0">
                <a:latin typeface="Times New Roman" pitchFamily="18" charset="0"/>
                <a:cs typeface="Times New Roman" pitchFamily="18" charset="0"/>
              </a:rPr>
              <a:t>Горное дело, проведение горных выработок и буровзрывные работы</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Курс лекций </a:t>
            </a:r>
            <a:endParaRPr lang="ru-RU" sz="1400" dirty="0">
              <a:latin typeface="Times New Roman" pitchFamily="18" charset="0"/>
              <a:cs typeface="Times New Roman" pitchFamily="18" charset="0"/>
            </a:endParaRPr>
          </a:p>
        </p:txBody>
      </p:sp>
      <p:sp>
        <p:nvSpPr>
          <p:cNvPr id="6" name="Прямоугольник 5"/>
          <p:cNvSpPr/>
          <p:nvPr/>
        </p:nvSpPr>
        <p:spPr>
          <a:xfrm>
            <a:off x="1357290" y="2071678"/>
            <a:ext cx="6572296" cy="738664"/>
          </a:xfrm>
          <a:prstGeom prst="rect">
            <a:avLst/>
          </a:prstGeom>
        </p:spPr>
        <p:txBody>
          <a:bodyPr wrap="square">
            <a:spAutoFit/>
          </a:bodyPr>
          <a:lstStyle/>
          <a:p>
            <a:pPr algn="ctr"/>
            <a:r>
              <a:rPr lang="ru-RU" sz="1400" b="1" dirty="0" smtClean="0">
                <a:latin typeface="Times New Roman" pitchFamily="18" charset="0"/>
                <a:cs typeface="Times New Roman" pitchFamily="18" charset="0"/>
              </a:rPr>
              <a:t>Сидорова  Галина Петровна</a:t>
            </a:r>
          </a:p>
          <a:p>
            <a:pPr algn="ctr"/>
            <a:r>
              <a:rPr lang="ru-RU" sz="1400" dirty="0" smtClean="0">
                <a:latin typeface="Times New Roman" pitchFamily="18" charset="0"/>
                <a:cs typeface="Times New Roman" pitchFamily="18" charset="0"/>
              </a:rPr>
              <a:t>профессор кафедры ПГ и ТГР</a:t>
            </a:r>
          </a:p>
          <a:p>
            <a:pPr algn="ctr"/>
            <a:r>
              <a:rPr lang="ru-RU" sz="1400" dirty="0" smtClean="0">
                <a:latin typeface="Times New Roman" pitchFamily="18" charset="0"/>
                <a:cs typeface="Times New Roman" pitchFamily="18" charset="0"/>
              </a:rPr>
              <a:t>Забайкальский государственный университет</a:t>
            </a:r>
          </a:p>
        </p:txBody>
      </p:sp>
      <p:sp>
        <p:nvSpPr>
          <p:cNvPr id="7" name="Прямоугольник 6"/>
          <p:cNvSpPr/>
          <p:nvPr/>
        </p:nvSpPr>
        <p:spPr>
          <a:xfrm>
            <a:off x="500034" y="3105835"/>
            <a:ext cx="8286808" cy="307777"/>
          </a:xfrm>
          <a:prstGeom prst="rect">
            <a:avLst/>
          </a:prstGeom>
        </p:spPr>
        <p:txBody>
          <a:bodyPr wrap="square">
            <a:spAutoFit/>
          </a:bodyPr>
          <a:lstStyle/>
          <a:p>
            <a:pPr algn="ctr"/>
            <a:r>
              <a:rPr lang="ru-RU" sz="1400" b="1" dirty="0" smtClean="0">
                <a:solidFill>
                  <a:schemeClr val="tx1">
                    <a:lumMod val="95000"/>
                    <a:lumOff val="5000"/>
                  </a:schemeClr>
                </a:solidFill>
                <a:latin typeface="Times New Roman" pitchFamily="18" charset="0"/>
                <a:cs typeface="Times New Roman" pitchFamily="18" charset="0"/>
              </a:rPr>
              <a:t>Лекция 3. Взрывные работы при проведении горных выработок</a:t>
            </a:r>
            <a:endParaRPr lang="ru-RU" sz="1400" b="1" dirty="0">
              <a:solidFill>
                <a:schemeClr val="tx1">
                  <a:lumMod val="95000"/>
                  <a:lumOff val="5000"/>
                </a:schemeClr>
              </a:solidFill>
              <a:latin typeface="Times New Roman" pitchFamily="18" charset="0"/>
              <a:cs typeface="Times New Roman" pitchFamily="18" charset="0"/>
            </a:endParaRPr>
          </a:p>
        </p:txBody>
      </p:sp>
      <p:pic>
        <p:nvPicPr>
          <p:cNvPr id="1026" name="Picture 2" descr="https://severpost.ru/docs/upload/2018/10/1539967445.jpg"/>
          <p:cNvPicPr>
            <a:picLocks noChangeAspect="1" noChangeArrowheads="1"/>
          </p:cNvPicPr>
          <p:nvPr/>
        </p:nvPicPr>
        <p:blipFill>
          <a:blip r:embed="rId2"/>
          <a:srcRect/>
          <a:stretch>
            <a:fillRect/>
          </a:stretch>
        </p:blipFill>
        <p:spPr bwMode="auto">
          <a:xfrm>
            <a:off x="2214546" y="4000504"/>
            <a:ext cx="5214919" cy="264317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143932" cy="3108543"/>
          </a:xfrm>
          <a:prstGeom prst="rect">
            <a:avLst/>
          </a:prstGeom>
        </p:spPr>
        <p:txBody>
          <a:bodyPr wrap="square">
            <a:spAutoFit/>
          </a:bodyPr>
          <a:lstStyle/>
          <a:p>
            <a:r>
              <a:rPr lang="ru-RU" sz="1400" b="1" dirty="0" smtClean="0">
                <a:latin typeface="Times New Roman" pitchFamily="18" charset="0"/>
                <a:cs typeface="Times New Roman" pitchFamily="18" charset="0"/>
              </a:rPr>
              <a:t>Кумуляция.</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Эффект этого явления подобен выпуклой линзе, фокусирующей свет</a:t>
            </a:r>
            <a:r>
              <a:rPr lang="ru-RU" sz="1400" dirty="0" smtClean="0">
                <a:latin typeface="Times New Roman" pitchFamily="18" charset="0"/>
                <a:cs typeface="Times New Roman" pitchFamily="18" charset="0"/>
              </a:rPr>
              <a:t>. Если заряд на своем торце имеет выемку подобной формы, то при взрыве он способен оказывать усиленное действие в направлении фокусирования. При этом не происходит суммарного увеличения энергии, и лишь концентрация ее (подобно швейной игле, на кончике которой при небольшом усилии на небольшую площадь ткани возникает мощное давление). Такое направленное действие заряда называется кумулятивным. Оно объясняется тем, что при взрыве заряда, имеющего кумулятивную выемку в торце, противоположном детонатору, взрывные газы части заряда, прилегающей к выемке, разлетаясь вначале по нормали к поверхности выемки, встречаются на ее оси и образуют мощную тонкую кумулятивную струю. Скорость кумулятивной струи намного превышает скорость детонации, достигая </a:t>
            </a:r>
            <a:r>
              <a:rPr lang="ru-RU" sz="1400" b="1" dirty="0" smtClean="0">
                <a:latin typeface="Times New Roman" pitchFamily="18" charset="0"/>
                <a:cs typeface="Times New Roman" pitchFamily="18" charset="0"/>
              </a:rPr>
              <a:t>10 000–12 000</a:t>
            </a:r>
            <a:r>
              <a:rPr lang="ru-RU" sz="1400" dirty="0" smtClean="0">
                <a:latin typeface="Times New Roman" pitchFamily="18" charset="0"/>
                <a:cs typeface="Times New Roman" pitchFamily="18" charset="0"/>
              </a:rPr>
              <a:t>, а иногда и </a:t>
            </a:r>
            <a:r>
              <a:rPr lang="ru-RU" sz="1400" b="1" dirty="0" smtClean="0">
                <a:latin typeface="Times New Roman" pitchFamily="18" charset="0"/>
                <a:cs typeface="Times New Roman" pitchFamily="18" charset="0"/>
              </a:rPr>
              <a:t>30 000 м/с</a:t>
            </a:r>
            <a:r>
              <a:rPr lang="ru-RU" sz="1400" dirty="0" smtClean="0">
                <a:latin typeface="Times New Roman" pitchFamily="18" charset="0"/>
                <a:cs typeface="Times New Roman" pitchFamily="18" charset="0"/>
              </a:rPr>
              <a:t>, а давление превышает </a:t>
            </a:r>
            <a:r>
              <a:rPr lang="ru-RU" sz="1400" b="1" dirty="0" smtClean="0">
                <a:latin typeface="Times New Roman" pitchFamily="18" charset="0"/>
                <a:cs typeface="Times New Roman" pitchFamily="18" charset="0"/>
              </a:rPr>
              <a:t>100 000 кг/см2 </a:t>
            </a:r>
            <a:r>
              <a:rPr lang="ru-RU" sz="1400" dirty="0" smtClean="0">
                <a:latin typeface="Times New Roman" pitchFamily="18" charset="0"/>
                <a:cs typeface="Times New Roman" pitchFamily="18" charset="0"/>
              </a:rPr>
              <a:t>, чем и объясняется ее пробивное действие. На эффективность кумулятивного действия оказывают влияние скорость детонации заряда, форма и размер выемки, оболочка выемки и расстояние заряда от преграды. Чем больше скорость детонации, тем сильнее кумулятивный эффект. Наилучшими будут конические и полусферические формы выемки. Картонная оболочка выемки ухудшает, а стальная улучшает кумулятивный эффект. </a:t>
            </a:r>
            <a:endParaRPr lang="ru-RU" sz="1400" dirty="0">
              <a:latin typeface="Times New Roman" pitchFamily="18" charset="0"/>
              <a:cs typeface="Times New Roman" pitchFamily="18" charset="0"/>
            </a:endParaRPr>
          </a:p>
        </p:txBody>
      </p:sp>
      <p:pic>
        <p:nvPicPr>
          <p:cNvPr id="21506" name="Picture 2" descr="http://sohnut-odessa.narod.ru/images/hollowcharge.gif"/>
          <p:cNvPicPr>
            <a:picLocks noChangeAspect="1" noChangeArrowheads="1"/>
          </p:cNvPicPr>
          <p:nvPr/>
        </p:nvPicPr>
        <p:blipFill>
          <a:blip r:embed="rId2"/>
          <a:srcRect/>
          <a:stretch>
            <a:fillRect/>
          </a:stretch>
        </p:blipFill>
        <p:spPr bwMode="auto">
          <a:xfrm>
            <a:off x="285720" y="3429000"/>
            <a:ext cx="3810000" cy="3086101"/>
          </a:xfrm>
          <a:prstGeom prst="rect">
            <a:avLst/>
          </a:prstGeom>
          <a:noFill/>
        </p:spPr>
      </p:pic>
      <p:pic>
        <p:nvPicPr>
          <p:cNvPr id="21508" name="Picture 4" descr="https://cf.ppt-online.org/files2/slide/j/JViG8AIjsB7yUZpcNb5SvOYl0DRPLmw3gEK6MrQ1a/slide-23.jpg"/>
          <p:cNvPicPr>
            <a:picLocks noChangeAspect="1" noChangeArrowheads="1"/>
          </p:cNvPicPr>
          <p:nvPr/>
        </p:nvPicPr>
        <p:blipFill>
          <a:blip r:embed="rId3"/>
          <a:srcRect/>
          <a:stretch>
            <a:fillRect/>
          </a:stretch>
        </p:blipFill>
        <p:spPr bwMode="auto">
          <a:xfrm>
            <a:off x="4286248" y="3571876"/>
            <a:ext cx="4643470" cy="3143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357166"/>
            <a:ext cx="8429684" cy="2031325"/>
          </a:xfrm>
          <a:prstGeom prst="rect">
            <a:avLst/>
          </a:prstGeom>
        </p:spPr>
        <p:txBody>
          <a:bodyPr wrap="square">
            <a:spAutoFit/>
          </a:bodyPr>
          <a:lstStyle/>
          <a:p>
            <a:r>
              <a:rPr lang="ru-RU" sz="1400" b="1" dirty="0" smtClean="0">
                <a:latin typeface="Times New Roman" pitchFamily="18" charset="0"/>
                <a:cs typeface="Times New Roman" pitchFamily="18" charset="0"/>
              </a:rPr>
              <a:t>Кислородный баланс</a:t>
            </a:r>
            <a:r>
              <a:rPr lang="ru-RU" sz="1400" dirty="0" smtClean="0">
                <a:latin typeface="Times New Roman" pitchFamily="18" charset="0"/>
                <a:cs typeface="Times New Roman" pitchFamily="18" charset="0"/>
              </a:rPr>
              <a:t>. Относительная доля кислорода в составе ВВ, является их важным показателем, так как от этого зависит качественный состав образующихся при взрыве газов, в том числе и появление ядовитых. </a:t>
            </a:r>
            <a:r>
              <a:rPr lang="ru-RU" sz="1400" b="1" dirty="0" smtClean="0">
                <a:latin typeface="Times New Roman" pitchFamily="18" charset="0"/>
                <a:cs typeface="Times New Roman" pitchFamily="18" charset="0"/>
              </a:rPr>
              <a:t>К последним относятся угарный газ – СО и окислы азота</a:t>
            </a:r>
            <a:r>
              <a:rPr lang="ru-RU" sz="1400" dirty="0" smtClean="0">
                <a:latin typeface="Times New Roman" pitchFamily="18" charset="0"/>
                <a:cs typeface="Times New Roman" pitchFamily="18" charset="0"/>
              </a:rPr>
              <a:t>. Чистый азот и углекислота не относятся к ядовитым газам, но повышенное их содержание снижает относительную долю кислорода, нормальное содержание которого для человека в обычных условиях составляет около 21 %. </a:t>
            </a:r>
            <a:r>
              <a:rPr lang="ru-RU" sz="1400" b="1" dirty="0" smtClean="0">
                <a:latin typeface="Times New Roman" pitchFamily="18" charset="0"/>
                <a:cs typeface="Times New Roman" pitchFamily="18" charset="0"/>
              </a:rPr>
              <a:t>Поэтому в подземных выработках применяют ВВ с так называемым нулевым кислородным балансом. </a:t>
            </a:r>
            <a:r>
              <a:rPr lang="ru-RU" sz="1400" dirty="0" smtClean="0">
                <a:latin typeface="Times New Roman" pitchFamily="18" charset="0"/>
                <a:cs typeface="Times New Roman" pitchFamily="18" charset="0"/>
              </a:rPr>
              <a:t>В них кислорода достаточно для полного окисления углерода и превращения его в углекислоту, но не слишком много, чтобы окислять азот. </a:t>
            </a:r>
            <a:r>
              <a:rPr lang="ru-RU" sz="1400" b="1" dirty="0" smtClean="0">
                <a:latin typeface="Times New Roman" pitchFamily="18" charset="0"/>
                <a:cs typeface="Times New Roman" pitchFamily="18" charset="0"/>
              </a:rPr>
              <a:t>При недостатке кислорода ВВ имеют отрицательный баланс, а при избытке – положительный. </a:t>
            </a:r>
            <a:endParaRPr lang="ru-RU" sz="1400" b="1" dirty="0">
              <a:latin typeface="Times New Roman" pitchFamily="18" charset="0"/>
              <a:cs typeface="Times New Roman" pitchFamily="18" charset="0"/>
            </a:endParaRPr>
          </a:p>
        </p:txBody>
      </p:sp>
      <p:pic>
        <p:nvPicPr>
          <p:cNvPr id="22530" name="Picture 2" descr="https://myslide.ru/documents_3/83025e5a2233b622af577ea827c9a2db/img14.jpg"/>
          <p:cNvPicPr>
            <a:picLocks noChangeAspect="1" noChangeArrowheads="1"/>
          </p:cNvPicPr>
          <p:nvPr/>
        </p:nvPicPr>
        <p:blipFill>
          <a:blip r:embed="rId2"/>
          <a:srcRect/>
          <a:stretch>
            <a:fillRect/>
          </a:stretch>
        </p:blipFill>
        <p:spPr bwMode="auto">
          <a:xfrm>
            <a:off x="214282" y="2500306"/>
            <a:ext cx="5357850" cy="4071926"/>
          </a:xfrm>
          <a:prstGeom prst="rect">
            <a:avLst/>
          </a:prstGeom>
          <a:noFill/>
        </p:spPr>
      </p:pic>
      <p:pic>
        <p:nvPicPr>
          <p:cNvPr id="22532" name="Picture 4" descr="https://slide-share.ru/slide/3137838.jpeg"/>
          <p:cNvPicPr>
            <a:picLocks noChangeAspect="1" noChangeArrowheads="1"/>
          </p:cNvPicPr>
          <p:nvPr/>
        </p:nvPicPr>
        <p:blipFill>
          <a:blip r:embed="rId3"/>
          <a:srcRect/>
          <a:stretch>
            <a:fillRect/>
          </a:stretch>
        </p:blipFill>
        <p:spPr bwMode="auto">
          <a:xfrm>
            <a:off x="5715008" y="2214554"/>
            <a:ext cx="3143272" cy="2928958"/>
          </a:xfrm>
          <a:prstGeom prst="rect">
            <a:avLst/>
          </a:prstGeom>
          <a:noFill/>
        </p:spPr>
      </p:pic>
      <p:pic>
        <p:nvPicPr>
          <p:cNvPr id="22534" name="Picture 6" descr="https://present5.com/presentation/-38231975_80360008/image-10.jpg"/>
          <p:cNvPicPr>
            <a:picLocks noChangeAspect="1" noChangeArrowheads="1"/>
          </p:cNvPicPr>
          <p:nvPr/>
        </p:nvPicPr>
        <p:blipFill>
          <a:blip r:embed="rId4"/>
          <a:srcRect/>
          <a:stretch>
            <a:fillRect/>
          </a:stretch>
        </p:blipFill>
        <p:spPr bwMode="auto">
          <a:xfrm>
            <a:off x="6000760" y="5143512"/>
            <a:ext cx="2643206" cy="17144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ok-t.ru/studopediaru/baza15/381974839024.files/image075.jpg"/>
          <p:cNvPicPr>
            <a:picLocks noChangeAspect="1" noChangeArrowheads="1"/>
          </p:cNvPicPr>
          <p:nvPr/>
        </p:nvPicPr>
        <p:blipFill>
          <a:blip r:embed="rId2"/>
          <a:srcRect/>
          <a:stretch>
            <a:fillRect/>
          </a:stretch>
        </p:blipFill>
        <p:spPr bwMode="auto">
          <a:xfrm>
            <a:off x="857224" y="214290"/>
            <a:ext cx="7572428" cy="61436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slide-share.ru/image/6191969.jpeg"/>
          <p:cNvPicPr>
            <a:picLocks noChangeAspect="1" noChangeArrowheads="1"/>
          </p:cNvPicPr>
          <p:nvPr/>
        </p:nvPicPr>
        <p:blipFill>
          <a:blip r:embed="rId2"/>
          <a:srcRect/>
          <a:stretch>
            <a:fillRect/>
          </a:stretch>
        </p:blipFill>
        <p:spPr bwMode="auto">
          <a:xfrm>
            <a:off x="142844" y="214290"/>
            <a:ext cx="8786874" cy="635798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214290"/>
            <a:ext cx="5286412" cy="338554"/>
          </a:xfrm>
          <a:prstGeom prst="rect">
            <a:avLst/>
          </a:prstGeom>
        </p:spPr>
        <p:txBody>
          <a:bodyPr wrap="square">
            <a:spAutoFit/>
          </a:bodyPr>
          <a:lstStyle/>
          <a:p>
            <a:r>
              <a:rPr lang="ru-RU" sz="1600" b="1" i="1" dirty="0" smtClean="0">
                <a:latin typeface="Times New Roman" pitchFamily="18" charset="0"/>
                <a:cs typeface="Times New Roman" pitchFamily="18" charset="0"/>
              </a:rPr>
              <a:t>1.2  Классификация ВВ по составу компонентов</a:t>
            </a:r>
            <a:endParaRPr lang="ru-RU" sz="1600" b="1" i="1" dirty="0">
              <a:latin typeface="Times New Roman" pitchFamily="18" charset="0"/>
              <a:cs typeface="Times New Roman" pitchFamily="18" charset="0"/>
            </a:endParaRPr>
          </a:p>
        </p:txBody>
      </p:sp>
      <p:sp>
        <p:nvSpPr>
          <p:cNvPr id="3" name="Прямоугольник 2"/>
          <p:cNvSpPr/>
          <p:nvPr/>
        </p:nvSpPr>
        <p:spPr>
          <a:xfrm>
            <a:off x="357158" y="751344"/>
            <a:ext cx="8358246" cy="1815882"/>
          </a:xfrm>
          <a:prstGeom prst="rect">
            <a:avLst/>
          </a:prstGeom>
        </p:spPr>
        <p:txBody>
          <a:bodyPr wrap="square">
            <a:spAutoFit/>
          </a:bodyPr>
          <a:lstStyle/>
          <a:p>
            <a:r>
              <a:rPr lang="ru-RU" sz="1400" b="1" dirty="0" smtClean="0">
                <a:latin typeface="Times New Roman" pitchFamily="18" charset="0"/>
                <a:cs typeface="Times New Roman" pitchFamily="18" charset="0"/>
              </a:rPr>
              <a:t>           Промышленные ВВ </a:t>
            </a:r>
            <a:r>
              <a:rPr lang="ru-RU" sz="1400" dirty="0" smtClean="0">
                <a:latin typeface="Times New Roman" pitchFamily="18" charset="0"/>
                <a:cs typeface="Times New Roman" pitchFamily="18" charset="0"/>
              </a:rPr>
              <a:t>представляют собой в основном смеси природных взрывчатых веществ и добавок. Последние меняют свойства ВВ, так, чтобы обеспечить их эффективность и безопасное обращение с ними в определенных условиях применения, например во влажных условиях забоя выработки, или в шахтах, опасных по газу и пыли. </a:t>
            </a:r>
            <a:r>
              <a:rPr lang="ru-RU" sz="1400" b="1" dirty="0" smtClean="0">
                <a:latin typeface="Times New Roman" pitchFamily="18" charset="0"/>
                <a:cs typeface="Times New Roman" pitchFamily="18" charset="0"/>
              </a:rPr>
              <a:t>Большинство взрывчатых химических веществ представляет собой химические соединения из углерода, кислорода, водорода и азота в различных соотношениях, то есть элементов-окислителей и восстановителей, которые при энергетическом инициировании (получении дополнительной энергии извне) способны вступать между собой в быстропротекающую реакцию. </a:t>
            </a:r>
            <a:endParaRPr lang="ru-RU" sz="1400" b="1" dirty="0">
              <a:latin typeface="Times New Roman" pitchFamily="18" charset="0"/>
              <a:cs typeface="Times New Roman" pitchFamily="18" charset="0"/>
            </a:endParaRPr>
          </a:p>
        </p:txBody>
      </p:sp>
      <p:sp>
        <p:nvSpPr>
          <p:cNvPr id="4" name="Прямоугольник 3"/>
          <p:cNvSpPr/>
          <p:nvPr/>
        </p:nvSpPr>
        <p:spPr>
          <a:xfrm>
            <a:off x="3286116" y="2714620"/>
            <a:ext cx="2164182" cy="307777"/>
          </a:xfrm>
          <a:prstGeom prst="rect">
            <a:avLst/>
          </a:prstGeom>
        </p:spPr>
        <p:txBody>
          <a:bodyPr wrap="none">
            <a:spAutoFit/>
          </a:bodyPr>
          <a:lstStyle/>
          <a:p>
            <a:r>
              <a:rPr lang="ru-RU" sz="1400" b="1" u="sng" dirty="0" smtClean="0">
                <a:latin typeface="Times New Roman" pitchFamily="18" charset="0"/>
                <a:cs typeface="Times New Roman" pitchFamily="18" charset="0"/>
              </a:rPr>
              <a:t>Нитроглицериновые ВВ</a:t>
            </a:r>
            <a:endParaRPr lang="ru-RU" sz="1400" b="1" u="sng" dirty="0">
              <a:latin typeface="Times New Roman" pitchFamily="18" charset="0"/>
              <a:cs typeface="Times New Roman" pitchFamily="18" charset="0"/>
            </a:endParaRPr>
          </a:p>
        </p:txBody>
      </p:sp>
      <p:sp>
        <p:nvSpPr>
          <p:cNvPr id="5" name="Прямоугольник 4"/>
          <p:cNvSpPr/>
          <p:nvPr/>
        </p:nvSpPr>
        <p:spPr>
          <a:xfrm>
            <a:off x="285720" y="3143248"/>
            <a:ext cx="8643998" cy="523220"/>
          </a:xfrm>
          <a:prstGeom prst="rect">
            <a:avLst/>
          </a:prstGeom>
        </p:spPr>
        <p:txBody>
          <a:bodyPr wrap="square">
            <a:spAutoFit/>
          </a:bodyPr>
          <a:lstStyle/>
          <a:p>
            <a:r>
              <a:rPr lang="ru-RU" sz="1400" b="1" dirty="0" smtClean="0">
                <a:latin typeface="Times New Roman" pitchFamily="18" charset="0"/>
                <a:cs typeface="Times New Roman" pitchFamily="18" charset="0"/>
              </a:rPr>
              <a:t>К ним относятся динамиты, </a:t>
            </a:r>
            <a:r>
              <a:rPr lang="ru-RU" sz="1400" b="1" dirty="0" err="1" smtClean="0">
                <a:latin typeface="Times New Roman" pitchFamily="18" charset="0"/>
                <a:cs typeface="Times New Roman" pitchFamily="18" charset="0"/>
              </a:rPr>
              <a:t>детониты</a:t>
            </a:r>
            <a:r>
              <a:rPr lang="ru-RU" sz="1400" b="1" dirty="0" smtClean="0">
                <a:latin typeface="Times New Roman" pitchFamily="18" charset="0"/>
                <a:cs typeface="Times New Roman" pitchFamily="18" charset="0"/>
              </a:rPr>
              <a:t>, победиты, в основе которых имеются нитроглицерин или нитроглицерин с </a:t>
            </a:r>
            <a:r>
              <a:rPr lang="ru-RU" sz="1400" b="1" dirty="0" err="1" smtClean="0">
                <a:latin typeface="Times New Roman" pitchFamily="18" charset="0"/>
                <a:cs typeface="Times New Roman" pitchFamily="18" charset="0"/>
              </a:rPr>
              <a:t>нитрогликолем</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
        <p:nvSpPr>
          <p:cNvPr id="6" name="Прямоугольник 5"/>
          <p:cNvSpPr/>
          <p:nvPr/>
        </p:nvSpPr>
        <p:spPr>
          <a:xfrm>
            <a:off x="285720" y="3714752"/>
            <a:ext cx="8358246" cy="2462213"/>
          </a:xfrm>
          <a:prstGeom prst="rect">
            <a:avLst/>
          </a:prstGeom>
        </p:spPr>
        <p:txBody>
          <a:bodyPr wrap="square">
            <a:spAutoFit/>
          </a:bodyPr>
          <a:lstStyle/>
          <a:p>
            <a:r>
              <a:rPr lang="ru-RU" sz="1400" b="1" dirty="0" smtClean="0">
                <a:latin typeface="Times New Roman" pitchFamily="18" charset="0"/>
                <a:cs typeface="Times New Roman" pitchFamily="18" charset="0"/>
              </a:rPr>
              <a:t>Н и т </a:t>
            </a:r>
            <a:r>
              <a:rPr lang="ru-RU" sz="1400" b="1" dirty="0" err="1" smtClean="0">
                <a:latin typeface="Times New Roman" pitchFamily="18" charset="0"/>
                <a:cs typeface="Times New Roman" pitchFamily="18" charset="0"/>
              </a:rPr>
              <a:t>р</a:t>
            </a:r>
            <a:r>
              <a:rPr lang="ru-RU" sz="1400" b="1" dirty="0" smtClean="0">
                <a:latin typeface="Times New Roman" pitchFamily="18" charset="0"/>
                <a:cs typeface="Times New Roman" pitchFamily="18" charset="0"/>
              </a:rPr>
              <a:t> о г л и </a:t>
            </a:r>
            <a:r>
              <a:rPr lang="ru-RU" sz="1400" b="1" dirty="0" err="1" smtClean="0">
                <a:latin typeface="Times New Roman" pitchFamily="18" charset="0"/>
                <a:cs typeface="Times New Roman" pitchFamily="18" charset="0"/>
              </a:rPr>
              <a:t>ц</a:t>
            </a:r>
            <a:r>
              <a:rPr lang="ru-RU" sz="1400" b="1" dirty="0" smtClean="0">
                <a:latin typeface="Times New Roman" pitchFamily="18" charset="0"/>
                <a:cs typeface="Times New Roman" pitchFamily="18" charset="0"/>
              </a:rPr>
              <a:t> е </a:t>
            </a:r>
            <a:r>
              <a:rPr lang="ru-RU" sz="1400" b="1" dirty="0" err="1" smtClean="0">
                <a:latin typeface="Times New Roman" pitchFamily="18" charset="0"/>
                <a:cs typeface="Times New Roman" pitchFamily="18" charset="0"/>
              </a:rPr>
              <a:t>р</a:t>
            </a:r>
            <a:r>
              <a:rPr lang="ru-RU" sz="1400" b="1" dirty="0" smtClean="0">
                <a:latin typeface="Times New Roman" pitchFamily="18" charset="0"/>
                <a:cs typeface="Times New Roman" pitchFamily="18" charset="0"/>
              </a:rPr>
              <a:t> и </a:t>
            </a:r>
            <a:r>
              <a:rPr lang="ru-RU" sz="1400" b="1" dirty="0" err="1" smtClean="0">
                <a:latin typeface="Times New Roman" pitchFamily="18" charset="0"/>
                <a:cs typeface="Times New Roman" pitchFamily="18" charset="0"/>
              </a:rPr>
              <a:t>н</a:t>
            </a:r>
            <a:r>
              <a:rPr lang="ru-RU" sz="1400" b="1" dirty="0" smtClean="0">
                <a:latin typeface="Times New Roman" pitchFamily="18" charset="0"/>
                <a:cs typeface="Times New Roman" pitchFamily="18" charset="0"/>
              </a:rPr>
              <a:t>   С3Н5(NO3)3 </a:t>
            </a:r>
            <a:r>
              <a:rPr lang="ru-RU" sz="1400" dirty="0" smtClean="0">
                <a:latin typeface="Times New Roman" pitchFamily="18" charset="0"/>
                <a:cs typeface="Times New Roman" pitchFamily="18" charset="0"/>
              </a:rPr>
              <a:t>– жидкое маслянистое ВВ слегка желтоватой окраски. Нитроглицерин ядовит – проникая через кожу в органы дыхания в организм, вызнает сильные головные боли и сердцебиение. Он весьма чувствителен к огню и механическим воздействиям. Горение нитроглицерина зачастую переходит во взрыв. </a:t>
            </a:r>
          </a:p>
          <a:p>
            <a:r>
              <a:rPr lang="ru-RU" sz="1400" b="1" dirty="0" smtClean="0">
                <a:latin typeface="Times New Roman" pitchFamily="18" charset="0"/>
                <a:cs typeface="Times New Roman" pitchFamily="18" charset="0"/>
              </a:rPr>
              <a:t>Работоспособность его составляет 550 см3 , бризантность – 20 мм, скорость детонации непостоянна и колеблется от 1165 до 9150 м/с. </a:t>
            </a:r>
          </a:p>
          <a:p>
            <a:r>
              <a:rPr lang="ru-RU" sz="1400" b="1" dirty="0" smtClean="0">
                <a:latin typeface="Times New Roman" pitchFamily="18" charset="0"/>
                <a:cs typeface="Times New Roman" pitchFamily="18" charset="0"/>
              </a:rPr>
              <a:t>Нитроглицерин имеет очень большой недостаток – замерзает при температуре +13°. </a:t>
            </a:r>
          </a:p>
          <a:p>
            <a:r>
              <a:rPr lang="ru-RU" sz="1400" dirty="0" smtClean="0">
                <a:latin typeface="Times New Roman" pitchFamily="18" charset="0"/>
                <a:cs typeface="Times New Roman" pitchFamily="18" charset="0"/>
              </a:rPr>
              <a:t>Замерзший нитроглицерин особенно опасен в обращении. Температуру замерзания можно значительно снизить с помощью добавок </a:t>
            </a:r>
            <a:r>
              <a:rPr lang="ru-RU" sz="1400" b="1" dirty="0" err="1" smtClean="0">
                <a:latin typeface="Times New Roman" pitchFamily="18" charset="0"/>
                <a:cs typeface="Times New Roman" pitchFamily="18" charset="0"/>
              </a:rPr>
              <a:t>нитрогликоля</a:t>
            </a:r>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Нитроглицерин из-за большой опасности в обращении с ним самостоятельно для взрывных работ не используется, но входит, как один из компонентов, в состав многих взрывчатых веществ.</a:t>
            </a:r>
            <a:endParaRPr lang="ru-RU" sz="1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farmamir.ru/wp-content/uploads/2019/09/image003-1.jpg"/>
          <p:cNvPicPr>
            <a:picLocks noChangeAspect="1" noChangeArrowheads="1"/>
          </p:cNvPicPr>
          <p:nvPr/>
        </p:nvPicPr>
        <p:blipFill>
          <a:blip r:embed="rId2"/>
          <a:srcRect/>
          <a:stretch>
            <a:fillRect/>
          </a:stretch>
        </p:blipFill>
        <p:spPr bwMode="auto">
          <a:xfrm>
            <a:off x="142844" y="142853"/>
            <a:ext cx="5130805" cy="3643338"/>
          </a:xfrm>
          <a:prstGeom prst="rect">
            <a:avLst/>
          </a:prstGeom>
          <a:noFill/>
        </p:spPr>
      </p:pic>
      <p:pic>
        <p:nvPicPr>
          <p:cNvPr id="25604" name="Picture 4" descr="https://ds02.infourok.ru/uploads/ex/0a03/00016992-41d962ce/img23.jpg"/>
          <p:cNvPicPr>
            <a:picLocks noChangeAspect="1" noChangeArrowheads="1"/>
          </p:cNvPicPr>
          <p:nvPr/>
        </p:nvPicPr>
        <p:blipFill>
          <a:blip r:embed="rId3"/>
          <a:srcRect/>
          <a:stretch>
            <a:fillRect/>
          </a:stretch>
        </p:blipFill>
        <p:spPr bwMode="auto">
          <a:xfrm>
            <a:off x="0" y="3290887"/>
            <a:ext cx="4500595" cy="3567113"/>
          </a:xfrm>
          <a:prstGeom prst="rect">
            <a:avLst/>
          </a:prstGeom>
          <a:noFill/>
        </p:spPr>
      </p:pic>
      <p:pic>
        <p:nvPicPr>
          <p:cNvPr id="25606" name="Picture 6" descr="http://images.myshared.ru/25/1281821/slide_17.jpg"/>
          <p:cNvPicPr>
            <a:picLocks noChangeAspect="1" noChangeArrowheads="1"/>
          </p:cNvPicPr>
          <p:nvPr/>
        </p:nvPicPr>
        <p:blipFill>
          <a:blip r:embed="rId4"/>
          <a:srcRect/>
          <a:stretch>
            <a:fillRect/>
          </a:stretch>
        </p:blipFill>
        <p:spPr bwMode="auto">
          <a:xfrm>
            <a:off x="5357818" y="214290"/>
            <a:ext cx="3357586" cy="4071966"/>
          </a:xfrm>
          <a:prstGeom prst="rect">
            <a:avLst/>
          </a:prstGeom>
          <a:noFill/>
        </p:spPr>
      </p:pic>
      <p:pic>
        <p:nvPicPr>
          <p:cNvPr id="25608" name="Picture 8" descr="https://fs00.infourok.ru/images/doc/224/23343/2/img5.jpg"/>
          <p:cNvPicPr>
            <a:picLocks noChangeAspect="1" noChangeArrowheads="1"/>
          </p:cNvPicPr>
          <p:nvPr/>
        </p:nvPicPr>
        <p:blipFill>
          <a:blip r:embed="rId5" cstate="print"/>
          <a:srcRect/>
          <a:stretch>
            <a:fillRect/>
          </a:stretch>
        </p:blipFill>
        <p:spPr bwMode="auto">
          <a:xfrm>
            <a:off x="4929190" y="4148119"/>
            <a:ext cx="3857653" cy="27098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85728"/>
            <a:ext cx="8143932" cy="1384995"/>
          </a:xfrm>
          <a:prstGeom prst="rect">
            <a:avLst/>
          </a:prstGeom>
        </p:spPr>
        <p:txBody>
          <a:bodyPr wrap="square">
            <a:spAutoFit/>
          </a:bodyPr>
          <a:lstStyle/>
          <a:p>
            <a:r>
              <a:rPr lang="ru-RU" sz="1400" b="1" dirty="0" smtClean="0">
                <a:latin typeface="Times New Roman" pitchFamily="18" charset="0"/>
                <a:cs typeface="Times New Roman" pitchFamily="18" charset="0"/>
              </a:rPr>
              <a:t>Н и т </a:t>
            </a:r>
            <a:r>
              <a:rPr lang="ru-RU" sz="1400" b="1" dirty="0" err="1" smtClean="0">
                <a:latin typeface="Times New Roman" pitchFamily="18" charset="0"/>
                <a:cs typeface="Times New Roman" pitchFamily="18" charset="0"/>
              </a:rPr>
              <a:t>р</a:t>
            </a:r>
            <a:r>
              <a:rPr lang="ru-RU" sz="1400" b="1" dirty="0" smtClean="0">
                <a:latin typeface="Times New Roman" pitchFamily="18" charset="0"/>
                <a:cs typeface="Times New Roman" pitchFamily="18" charset="0"/>
              </a:rPr>
              <a:t> о г л и к о л </a:t>
            </a:r>
            <a:r>
              <a:rPr lang="ru-RU" sz="1400" b="1" dirty="0" err="1" smtClean="0">
                <a:latin typeface="Times New Roman" pitchFamily="18" charset="0"/>
                <a:cs typeface="Times New Roman" pitchFamily="18" charset="0"/>
              </a:rPr>
              <a:t>ь</a:t>
            </a:r>
            <a:r>
              <a:rPr lang="ru-RU" sz="1400" b="1" dirty="0" smtClean="0">
                <a:latin typeface="Times New Roman" pitchFamily="18" charset="0"/>
                <a:cs typeface="Times New Roman" pitchFamily="18" charset="0"/>
              </a:rPr>
              <a:t> С2Н4(NO3)2 </a:t>
            </a:r>
            <a:r>
              <a:rPr lang="ru-RU" sz="1400" dirty="0" smtClean="0">
                <a:latin typeface="Times New Roman" pitchFamily="18" charset="0"/>
                <a:cs typeface="Times New Roman" pitchFamily="18" charset="0"/>
              </a:rPr>
              <a:t>– представляет собою бесцветную прозрачную жидкость, </a:t>
            </a:r>
            <a:r>
              <a:rPr lang="ru-RU" sz="1400" b="1" dirty="0" smtClean="0">
                <a:latin typeface="Times New Roman" pitchFamily="18" charset="0"/>
                <a:cs typeface="Times New Roman" pitchFamily="18" charset="0"/>
              </a:rPr>
              <a:t>работоспособность равна 650 см3 , бризантность – 30 мм, скорость детонации – 8300 м/с, температура замерзания равна –22,6°. </a:t>
            </a:r>
            <a:r>
              <a:rPr lang="ru-RU" sz="1400" dirty="0" smtClean="0">
                <a:latin typeface="Times New Roman" pitchFamily="18" charset="0"/>
                <a:cs typeface="Times New Roman" pitchFamily="18" charset="0"/>
              </a:rPr>
              <a:t>Он легко смешивается с нитроглицерином и понижает температуру замерзания последнего. </a:t>
            </a:r>
            <a:r>
              <a:rPr lang="ru-RU" sz="1400" b="1" dirty="0" err="1" smtClean="0">
                <a:latin typeface="Times New Roman" pitchFamily="18" charset="0"/>
                <a:cs typeface="Times New Roman" pitchFamily="18" charset="0"/>
              </a:rPr>
              <a:t>Нитрогликоль</a:t>
            </a:r>
            <a:r>
              <a:rPr lang="ru-RU" sz="1400" dirty="0" smtClean="0">
                <a:latin typeface="Times New Roman" pitchFamily="18" charset="0"/>
                <a:cs typeface="Times New Roman" pitchFamily="18" charset="0"/>
              </a:rPr>
              <a:t> по сравнению с нитроглицерином менее </a:t>
            </a:r>
            <a:r>
              <a:rPr lang="ru-RU" sz="1400" dirty="0" err="1" smtClean="0">
                <a:latin typeface="Times New Roman" pitchFamily="18" charset="0"/>
                <a:cs typeface="Times New Roman" pitchFamily="18" charset="0"/>
              </a:rPr>
              <a:t>чув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ствителен</a:t>
            </a:r>
            <a:r>
              <a:rPr lang="ru-RU" sz="1400" dirty="0" smtClean="0">
                <a:latin typeface="Times New Roman" pitchFamily="18" charset="0"/>
                <a:cs typeface="Times New Roman" pitchFamily="18" charset="0"/>
              </a:rPr>
              <a:t> к механическим воздействиям, однако в качестве промышленного ВВ в чистом виде также не применяется. </a:t>
            </a:r>
            <a:endParaRPr lang="ru-RU" sz="1400" dirty="0">
              <a:latin typeface="Times New Roman" pitchFamily="18" charset="0"/>
              <a:cs typeface="Times New Roman" pitchFamily="18" charset="0"/>
            </a:endParaRPr>
          </a:p>
        </p:txBody>
      </p:sp>
      <p:pic>
        <p:nvPicPr>
          <p:cNvPr id="28676" name="Picture 4" descr="https://slide-share.ru/slide/3137410.jpeg"/>
          <p:cNvPicPr>
            <a:picLocks noChangeAspect="1" noChangeArrowheads="1"/>
          </p:cNvPicPr>
          <p:nvPr/>
        </p:nvPicPr>
        <p:blipFill>
          <a:blip r:embed="rId2"/>
          <a:srcRect/>
          <a:stretch>
            <a:fillRect/>
          </a:stretch>
        </p:blipFill>
        <p:spPr bwMode="auto">
          <a:xfrm>
            <a:off x="4357654" y="1500174"/>
            <a:ext cx="4500626" cy="3214709"/>
          </a:xfrm>
          <a:prstGeom prst="rect">
            <a:avLst/>
          </a:prstGeom>
          <a:noFill/>
        </p:spPr>
      </p:pic>
      <p:pic>
        <p:nvPicPr>
          <p:cNvPr id="28680" name="Picture 8" descr="https://ds04.infourok.ru/uploads/ex/0d6e/0001bb1d-c867743f/img6.jpg"/>
          <p:cNvPicPr>
            <a:picLocks noChangeAspect="1" noChangeArrowheads="1"/>
          </p:cNvPicPr>
          <p:nvPr/>
        </p:nvPicPr>
        <p:blipFill>
          <a:blip r:embed="rId3"/>
          <a:srcRect/>
          <a:stretch>
            <a:fillRect/>
          </a:stretch>
        </p:blipFill>
        <p:spPr bwMode="auto">
          <a:xfrm>
            <a:off x="214282" y="1785926"/>
            <a:ext cx="4357719" cy="3143272"/>
          </a:xfrm>
          <a:prstGeom prst="rect">
            <a:avLst/>
          </a:prstGeom>
          <a:noFill/>
        </p:spPr>
      </p:pic>
      <p:pic>
        <p:nvPicPr>
          <p:cNvPr id="28682" name="Picture 10" descr="http://chemistry-chemists.com/N2_2013/P13/nitroglycerin-36a.jpg"/>
          <p:cNvPicPr>
            <a:picLocks noChangeAspect="1" noChangeArrowheads="1"/>
          </p:cNvPicPr>
          <p:nvPr/>
        </p:nvPicPr>
        <p:blipFill>
          <a:blip r:embed="rId4"/>
          <a:srcRect/>
          <a:stretch>
            <a:fillRect/>
          </a:stretch>
        </p:blipFill>
        <p:spPr bwMode="auto">
          <a:xfrm>
            <a:off x="4214810" y="3929066"/>
            <a:ext cx="4786347" cy="278129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8572560" cy="6124754"/>
          </a:xfrm>
          <a:prstGeom prst="rect">
            <a:avLst/>
          </a:prstGeom>
        </p:spPr>
        <p:txBody>
          <a:bodyPr wrap="square">
            <a:spAutoFit/>
          </a:bodyPr>
          <a:lstStyle/>
          <a:p>
            <a:r>
              <a:rPr lang="ru-RU" sz="1400" b="1" dirty="0" smtClean="0">
                <a:latin typeface="Times New Roman" pitchFamily="18" charset="0"/>
                <a:cs typeface="Times New Roman" pitchFamily="18" charset="0"/>
              </a:rPr>
              <a:t>          Динамиты </a:t>
            </a:r>
            <a:r>
              <a:rPr lang="ru-RU" sz="1400"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это смесь нитроглицерина, </a:t>
            </a:r>
            <a:r>
              <a:rPr lang="ru-RU" sz="1400" b="1" i="1" dirty="0" err="1" smtClean="0">
                <a:latin typeface="Times New Roman" pitchFamily="18" charset="0"/>
                <a:cs typeface="Times New Roman" pitchFamily="18" charset="0"/>
              </a:rPr>
              <a:t>нитрогликоля</a:t>
            </a:r>
            <a:r>
              <a:rPr lang="ru-RU" sz="1400" b="1" i="1" dirty="0" smtClean="0">
                <a:latin typeface="Times New Roman" pitchFamily="18" charset="0"/>
                <a:cs typeface="Times New Roman" pitchFamily="18" charset="0"/>
              </a:rPr>
              <a:t> с поглотителями – древесной мукой, калиевой, натриевой или аммиачной селитрой и т. д</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Для повышения химической стойкости динамитов в их состав в качестве стабилизаторов вводят небольшие добавки мела или соды. </a:t>
            </a:r>
          </a:p>
          <a:p>
            <a:r>
              <a:rPr lang="ru-RU" sz="1400" dirty="0" smtClean="0">
                <a:latin typeface="Times New Roman" pitchFamily="18" charset="0"/>
                <a:cs typeface="Times New Roman" pitchFamily="18" charset="0"/>
              </a:rPr>
              <a:t>          Качества динамитов в значительной мере определяются свойствами основного компонента – </a:t>
            </a:r>
            <a:r>
              <a:rPr lang="ru-RU" sz="1400" b="1" dirty="0" smtClean="0">
                <a:latin typeface="Times New Roman" pitchFamily="18" charset="0"/>
                <a:cs typeface="Times New Roman" pitchFamily="18" charset="0"/>
              </a:rPr>
              <a:t>нитроглицерина</a:t>
            </a:r>
            <a:r>
              <a:rPr lang="ru-RU" sz="1400" dirty="0" smtClean="0">
                <a:latin typeface="Times New Roman" pitchFamily="18" charset="0"/>
                <a:cs typeface="Times New Roman" pitchFamily="18" charset="0"/>
              </a:rPr>
              <a:t>. Так, например, температура замерзания обычного динамита равна +10°. Замерзшие динамиты очень опасны в обращении, применять их для взрывных работ нельзя, запрещается такая разминать их, ломать, резать, снимать бумажную оболочку. Оттаивание динамитов, как правило, производится в ящиках в отапливаемом помещении при температуре порядка +20° или в специальных </a:t>
            </a:r>
            <a:r>
              <a:rPr lang="ru-RU" sz="1400" dirty="0" err="1" smtClean="0">
                <a:latin typeface="Times New Roman" pitchFamily="18" charset="0"/>
                <a:cs typeface="Times New Roman" pitchFamily="18" charset="0"/>
              </a:rPr>
              <a:t>сосудах-отогревателях</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Для снижения температуры замерзания динамитов в их состав вводят добавки </a:t>
            </a:r>
            <a:r>
              <a:rPr lang="ru-RU" sz="1400" b="1" dirty="0" err="1" smtClean="0">
                <a:latin typeface="Times New Roman" pitchFamily="18" charset="0"/>
                <a:cs typeface="Times New Roman" pitchFamily="18" charset="0"/>
              </a:rPr>
              <a:t>нитрогликоля</a:t>
            </a:r>
            <a:r>
              <a:rPr lang="ru-RU" sz="1400" b="1" dirty="0" smtClean="0">
                <a:latin typeface="Times New Roman" pitchFamily="18" charset="0"/>
                <a:cs typeface="Times New Roman" pitchFamily="18" charset="0"/>
              </a:rPr>
              <a:t>, 62 % </a:t>
            </a:r>
            <a:r>
              <a:rPr lang="ru-RU" sz="1400" b="1" dirty="0" err="1" smtClean="0">
                <a:latin typeface="Times New Roman" pitchFamily="18" charset="0"/>
                <a:cs typeface="Times New Roman" pitchFamily="18" charset="0"/>
              </a:rPr>
              <a:t>труднозамерзающий</a:t>
            </a:r>
            <a:r>
              <a:rPr lang="ru-RU" sz="1400" b="1" dirty="0" smtClean="0">
                <a:latin typeface="Times New Roman" pitchFamily="18" charset="0"/>
                <a:cs typeface="Times New Roman" pitchFamily="18" charset="0"/>
              </a:rPr>
              <a:t> динамит имеет температуру замерзания –20°. </a:t>
            </a:r>
            <a:r>
              <a:rPr lang="ru-RU" sz="1400" dirty="0" smtClean="0">
                <a:latin typeface="Times New Roman" pitchFamily="18" charset="0"/>
                <a:cs typeface="Times New Roman" pitchFamily="18" charset="0"/>
              </a:rPr>
              <a:t>Цифры в процентах перед маркой динамита свидетельствуют о процентном содержании в нем нитроглицерина, </a:t>
            </a:r>
            <a:r>
              <a:rPr lang="ru-RU" sz="1400" dirty="0" err="1" smtClean="0">
                <a:latin typeface="Times New Roman" pitchFamily="18" charset="0"/>
                <a:cs typeface="Times New Roman" pitchFamily="18" charset="0"/>
              </a:rPr>
              <a:t>нитрогликоля</a:t>
            </a:r>
            <a:r>
              <a:rPr lang="ru-RU" sz="1400" dirty="0" smtClean="0">
                <a:latin typeface="Times New Roman" pitchFamily="18" charset="0"/>
                <a:cs typeface="Times New Roman" pitchFamily="18" charset="0"/>
              </a:rPr>
              <a:t> или их суммы. Кроме того, динамиты обладают и еще весьма существенными недостатками: при длительном хранении они «стареют», у них проявляется экссудация. </a:t>
            </a:r>
          </a:p>
          <a:p>
            <a:r>
              <a:rPr lang="ru-RU" sz="1400" b="1" dirty="0" smtClean="0">
                <a:latin typeface="Times New Roman" pitchFamily="18" charset="0"/>
                <a:cs typeface="Times New Roman" pitchFamily="18" charset="0"/>
              </a:rPr>
              <a:t>         Экссудацией</a:t>
            </a:r>
            <a:r>
              <a:rPr lang="ru-RU" sz="1400" dirty="0" smtClean="0">
                <a:latin typeface="Times New Roman" pitchFamily="18" charset="0"/>
                <a:cs typeface="Times New Roman" pitchFamily="18" charset="0"/>
              </a:rPr>
              <a:t> называется способность динамитов выделять на поверхности патронов содержащийся в них нитроглицерин. «Старение» динамитов выражается также и в увеличении их плотности, что приводит к частичной или даже полной потере ими взрывчатых свойств. Эти динамиты становятся столь же опасны в обращении, как и исходные вещества в их чистом виде. </a:t>
            </a:r>
          </a:p>
          <a:p>
            <a:r>
              <a:rPr lang="ru-RU" sz="1400" dirty="0" smtClean="0">
                <a:latin typeface="Times New Roman" pitchFamily="18" charset="0"/>
                <a:cs typeface="Times New Roman" pitchFamily="18" charset="0"/>
              </a:rPr>
              <a:t>           Патроны динамитов с явными признаками экссудации запрещено применять для целей взрывных работ. Отсюда следует, что нарушать сроки и условия хранения нитроглицериновых ВВ ни в коем случае 51 нельзя. </a:t>
            </a:r>
            <a:r>
              <a:rPr lang="ru-RU" sz="1400" b="1" dirty="0" smtClean="0">
                <a:latin typeface="Times New Roman" pitchFamily="18" charset="0"/>
                <a:cs typeface="Times New Roman" pitchFamily="18" charset="0"/>
              </a:rPr>
              <a:t>Для большинства из них срок хранения равен 6–8 месяцам</a:t>
            </a:r>
            <a:r>
              <a:rPr lang="ru-RU" sz="1400" dirty="0" smtClean="0">
                <a:latin typeface="Times New Roman" pitchFamily="18" charset="0"/>
                <a:cs typeface="Times New Roman" pitchFamily="18" charset="0"/>
              </a:rPr>
              <a:t>. ВВ, срок хранения которых истек, подлежат уничтожению.</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достоинству динамитов относят их высокую работоспособность, бризантность и особенно водоустойчивость, что позволяет использовать в породах любой крепости, во влажных и обводненных забоях. </a:t>
            </a:r>
            <a:r>
              <a:rPr lang="ru-RU" sz="1400" dirty="0" smtClean="0">
                <a:latin typeface="Times New Roman" pitchFamily="18" charset="0"/>
                <a:cs typeface="Times New Roman" pitchFamily="18" charset="0"/>
              </a:rPr>
              <a:t>Динамиты выпускаются только в патронированном виде. </a:t>
            </a:r>
          </a:p>
          <a:p>
            <a:r>
              <a:rPr lang="ru-RU" sz="1400" dirty="0" smtClean="0">
                <a:latin typeface="Times New Roman" pitchFamily="18" charset="0"/>
                <a:cs typeface="Times New Roman" pitchFamily="18" charset="0"/>
              </a:rPr>
              <a:t>           Применяются они сравнительно редко так как стоимость в 2–3 раза выше стоимости аммиачно-селитряных ВВ, но в ряде случаев их применение более эффективно, чем аммонитов</a:t>
            </a:r>
            <a:endParaRPr lang="ru-RU" sz="14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avatars.mds.yandex.net/get-zen_doc/61795/pub_5be333d422d21c00aa27864c_5be3714c817c4c00aa4984df/scale_1200"/>
          <p:cNvPicPr>
            <a:picLocks noChangeAspect="1" noChangeArrowheads="1"/>
          </p:cNvPicPr>
          <p:nvPr/>
        </p:nvPicPr>
        <p:blipFill>
          <a:blip r:embed="rId2"/>
          <a:srcRect/>
          <a:stretch>
            <a:fillRect/>
          </a:stretch>
        </p:blipFill>
        <p:spPr bwMode="auto">
          <a:xfrm>
            <a:off x="428596" y="214290"/>
            <a:ext cx="5441959" cy="3471890"/>
          </a:xfrm>
          <a:prstGeom prst="rect">
            <a:avLst/>
          </a:prstGeom>
          <a:noFill/>
        </p:spPr>
      </p:pic>
      <p:pic>
        <p:nvPicPr>
          <p:cNvPr id="29700" name="Picture 4" descr="https://img.tsn.ua/cached/1518092914/tsn-3d19283fc1c46a98607e8f0c6f771175/thumbs/1200x630/2f/3d/e0b763df677e9dd993e6075f58dc3d2f.jpg"/>
          <p:cNvPicPr>
            <a:picLocks noChangeAspect="1" noChangeArrowheads="1"/>
          </p:cNvPicPr>
          <p:nvPr/>
        </p:nvPicPr>
        <p:blipFill>
          <a:blip r:embed="rId3"/>
          <a:srcRect/>
          <a:stretch>
            <a:fillRect/>
          </a:stretch>
        </p:blipFill>
        <p:spPr bwMode="auto">
          <a:xfrm>
            <a:off x="4857720" y="4214818"/>
            <a:ext cx="4286280" cy="2451073"/>
          </a:xfrm>
          <a:prstGeom prst="rect">
            <a:avLst/>
          </a:prstGeom>
          <a:noFill/>
        </p:spPr>
      </p:pic>
      <p:pic>
        <p:nvPicPr>
          <p:cNvPr id="29702" name="Picture 6" descr="https://bigpicture.ru/wp-content/uploads/2014/07/oopsdiscoveries08.jpg"/>
          <p:cNvPicPr>
            <a:picLocks noChangeAspect="1" noChangeArrowheads="1"/>
          </p:cNvPicPr>
          <p:nvPr/>
        </p:nvPicPr>
        <p:blipFill>
          <a:blip r:embed="rId4"/>
          <a:srcRect/>
          <a:stretch>
            <a:fillRect/>
          </a:stretch>
        </p:blipFill>
        <p:spPr bwMode="auto">
          <a:xfrm>
            <a:off x="142844" y="4071942"/>
            <a:ext cx="4656141" cy="2686096"/>
          </a:xfrm>
          <a:prstGeom prst="rect">
            <a:avLst/>
          </a:prstGeom>
          <a:noFill/>
        </p:spPr>
      </p:pic>
      <p:pic>
        <p:nvPicPr>
          <p:cNvPr id="29704" name="Picture 8" descr="https://i.ytimg.com/vi/-9ZuNdgD6HA/maxresdefault.jpg"/>
          <p:cNvPicPr>
            <a:picLocks noChangeAspect="1" noChangeArrowheads="1"/>
          </p:cNvPicPr>
          <p:nvPr/>
        </p:nvPicPr>
        <p:blipFill>
          <a:blip r:embed="rId5"/>
          <a:srcRect/>
          <a:stretch>
            <a:fillRect/>
          </a:stretch>
        </p:blipFill>
        <p:spPr bwMode="auto">
          <a:xfrm>
            <a:off x="5929322" y="785794"/>
            <a:ext cx="3071835" cy="306707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358246" cy="738664"/>
          </a:xfrm>
          <a:prstGeom prst="rect">
            <a:avLst/>
          </a:prstGeom>
        </p:spPr>
        <p:txBody>
          <a:bodyPr wrap="square">
            <a:spAutoFit/>
          </a:bodyPr>
          <a:lstStyle/>
          <a:p>
            <a:r>
              <a:rPr lang="ru-RU" sz="1400" b="1" dirty="0" err="1" smtClean="0">
                <a:latin typeface="Times New Roman" pitchFamily="18" charset="0"/>
                <a:cs typeface="Times New Roman" pitchFamily="18" charset="0"/>
              </a:rPr>
              <a:t>Детониты</a:t>
            </a:r>
            <a:r>
              <a:rPr lang="ru-RU" sz="1400" dirty="0" smtClean="0">
                <a:latin typeface="Times New Roman" pitchFamily="18" charset="0"/>
                <a:cs typeface="Times New Roman" pitchFamily="18" charset="0"/>
              </a:rPr>
              <a:t> – это промышленные ВВ, в состав которых входят нитроглицерин (от 6 до 15%) и аммиачная селитра. Они могут применяться для взрывных работ в самых различных условиях, кроме шахт, опасных по газу или пыли.</a:t>
            </a:r>
            <a:endParaRPr lang="ru-RU" sz="1400" dirty="0">
              <a:latin typeface="Times New Roman" pitchFamily="18" charset="0"/>
              <a:cs typeface="Times New Roman" pitchFamily="18" charset="0"/>
            </a:endParaRPr>
          </a:p>
        </p:txBody>
      </p:sp>
      <p:pic>
        <p:nvPicPr>
          <p:cNvPr id="31746" name="Picture 2" descr="http://adept-inform.ru/d/94a09a5ec39a11e3a2a3001fc63903a8/html/i/10000000000001D3000001FF3355A8FB.jpg"/>
          <p:cNvPicPr>
            <a:picLocks noChangeAspect="1" noChangeArrowheads="1"/>
          </p:cNvPicPr>
          <p:nvPr/>
        </p:nvPicPr>
        <p:blipFill>
          <a:blip r:embed="rId2"/>
          <a:srcRect/>
          <a:stretch>
            <a:fillRect/>
          </a:stretch>
        </p:blipFill>
        <p:spPr bwMode="auto">
          <a:xfrm>
            <a:off x="214282" y="1071546"/>
            <a:ext cx="3857651" cy="3000396"/>
          </a:xfrm>
          <a:prstGeom prst="rect">
            <a:avLst/>
          </a:prstGeom>
          <a:noFill/>
        </p:spPr>
      </p:pic>
      <p:pic>
        <p:nvPicPr>
          <p:cNvPr id="31748" name="Picture 4" descr="https://ua.all.biz/img/ua/catalog/1284306.jpeg"/>
          <p:cNvPicPr>
            <a:picLocks noChangeAspect="1" noChangeArrowheads="1"/>
          </p:cNvPicPr>
          <p:nvPr/>
        </p:nvPicPr>
        <p:blipFill>
          <a:blip r:embed="rId3"/>
          <a:srcRect/>
          <a:stretch>
            <a:fillRect/>
          </a:stretch>
        </p:blipFill>
        <p:spPr bwMode="auto">
          <a:xfrm>
            <a:off x="214282" y="4143380"/>
            <a:ext cx="2714644" cy="1928826"/>
          </a:xfrm>
          <a:prstGeom prst="rect">
            <a:avLst/>
          </a:prstGeom>
          <a:noFill/>
        </p:spPr>
      </p:pic>
      <p:pic>
        <p:nvPicPr>
          <p:cNvPr id="31750" name="Picture 6" descr="https://expertvr.ru/vmhar/57.JPG"/>
          <p:cNvPicPr>
            <a:picLocks noChangeAspect="1" noChangeArrowheads="1"/>
          </p:cNvPicPr>
          <p:nvPr/>
        </p:nvPicPr>
        <p:blipFill>
          <a:blip r:embed="rId4"/>
          <a:srcRect/>
          <a:stretch>
            <a:fillRect/>
          </a:stretch>
        </p:blipFill>
        <p:spPr bwMode="auto">
          <a:xfrm>
            <a:off x="4286248" y="857232"/>
            <a:ext cx="4500594" cy="5857916"/>
          </a:xfrm>
          <a:prstGeom prst="rect">
            <a:avLst/>
          </a:prstGeom>
          <a:noFill/>
        </p:spPr>
      </p:pic>
      <p:pic>
        <p:nvPicPr>
          <p:cNvPr id="31752" name="Picture 8" descr="http://img.bizorg.su/goods/191/134/s_1911347.jpeg"/>
          <p:cNvPicPr>
            <a:picLocks noChangeAspect="1" noChangeArrowheads="1"/>
          </p:cNvPicPr>
          <p:nvPr/>
        </p:nvPicPr>
        <p:blipFill>
          <a:blip r:embed="rId5"/>
          <a:srcRect/>
          <a:stretch>
            <a:fillRect/>
          </a:stretch>
        </p:blipFill>
        <p:spPr bwMode="auto">
          <a:xfrm>
            <a:off x="2285984" y="5429228"/>
            <a:ext cx="1785938" cy="142877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358246" cy="4031873"/>
          </a:xfrm>
          <a:prstGeom prst="rect">
            <a:avLst/>
          </a:prstGeom>
        </p:spPr>
        <p:txBody>
          <a:bodyPr wrap="square">
            <a:spAutoFit/>
          </a:bodyPr>
          <a:lstStyle/>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Разработка новых эффективных и экономичных способов проведения горных и горно-разведочных выработок – одно из основных направлений технического прогресса</a:t>
            </a:r>
            <a:r>
              <a:rPr lang="ru-RU" sz="1400"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          Взрывной метод </a:t>
            </a:r>
            <a:r>
              <a:rPr lang="ru-RU" sz="1400" dirty="0" smtClean="0">
                <a:latin typeface="Times New Roman" pitchFamily="18" charset="0"/>
                <a:cs typeface="Times New Roman" pitchFamily="18" charset="0"/>
              </a:rPr>
              <a:t>характеризуется высокой производительностью и экономичностью, поэтому он нашел широкое применение при проведении горно-разведочных выработок, особенно в условиях скальных пород. Вместе с тем проведение горно-разведочных выработок взрывным способом требует от исполнителей достаточно высокой теоретической и практической подготовки в области управления энергией взрыва</a:t>
            </a:r>
            <a:r>
              <a:rPr lang="ru-RU" dirty="0" smtClean="0"/>
              <a:t>. </a:t>
            </a:r>
          </a:p>
          <a:p>
            <a:r>
              <a:rPr lang="ru-RU" sz="1400" dirty="0" smtClean="0">
                <a:latin typeface="Times New Roman" pitchFamily="18" charset="0"/>
                <a:cs typeface="Times New Roman" pitchFamily="18" charset="0"/>
              </a:rPr>
              <a:t>           Разнообразие </a:t>
            </a:r>
            <a:r>
              <a:rPr lang="ru-RU" sz="1400" dirty="0" err="1" smtClean="0">
                <a:latin typeface="Times New Roman" pitchFamily="18" charset="0"/>
                <a:cs typeface="Times New Roman" pitchFamily="18" charset="0"/>
              </a:rPr>
              <a:t>горно-технических</a:t>
            </a:r>
            <a:r>
              <a:rPr lang="ru-RU" sz="1400" dirty="0" smtClean="0">
                <a:latin typeface="Times New Roman" pitchFamily="18" charset="0"/>
                <a:cs typeface="Times New Roman" pitchFamily="18" charset="0"/>
              </a:rPr>
              <a:t> условий и физико-механических свойств горных пород создает определенные трудности при проведении горно-разведочных выработок, что лишний раз доказывает необходимость глубоких знаний в области взрывного дела у руководителя таких работ. </a:t>
            </a:r>
          </a:p>
          <a:p>
            <a:r>
              <a:rPr lang="ru-RU" sz="1400" dirty="0" smtClean="0">
                <a:latin typeface="Times New Roman" pitchFamily="18" charset="0"/>
                <a:cs typeface="Times New Roman" pitchFamily="18" charset="0"/>
              </a:rPr>
              <a:t>            На практике технология ведения буровзрывных работ при проведении горно-разведочных выработок мало чем отличается от условий проведения выработок при разработке месторождений полезных ископаемых. Однако при проведении горно-разведочных выработок необходимо учитывать те их особенности, которые связаны с возможными изменениями физико-механических свойств горных пород и направлением проведения таких выработок. </a:t>
            </a:r>
          </a:p>
          <a:p>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Поэтому, прежде чем перейти к технологическим вопросам проведения горно-разведочных выработок, необходимо дать основные понятия о взрыве и ВВ, рассмотреть виды химических реакций и процессы, протекающие при взрывчатом превращении. </a:t>
            </a:r>
            <a:endParaRPr lang="ru-RU" sz="1400" dirty="0">
              <a:latin typeface="Times New Roman" pitchFamily="18" charset="0"/>
              <a:cs typeface="Times New Roman" pitchFamily="18" charset="0"/>
            </a:endParaRPr>
          </a:p>
        </p:txBody>
      </p:sp>
      <p:pic>
        <p:nvPicPr>
          <p:cNvPr id="4098" name="Picture 2" descr="https://krasintour.net.ua/_nw/0/74008930.jpg"/>
          <p:cNvPicPr>
            <a:picLocks noChangeAspect="1" noChangeArrowheads="1"/>
          </p:cNvPicPr>
          <p:nvPr/>
        </p:nvPicPr>
        <p:blipFill>
          <a:blip r:embed="rId2"/>
          <a:srcRect/>
          <a:stretch>
            <a:fillRect/>
          </a:stretch>
        </p:blipFill>
        <p:spPr bwMode="auto">
          <a:xfrm>
            <a:off x="1857356" y="4357694"/>
            <a:ext cx="5600678" cy="23812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86116" y="285728"/>
            <a:ext cx="1641603" cy="307777"/>
          </a:xfrm>
          <a:prstGeom prst="rect">
            <a:avLst/>
          </a:prstGeom>
        </p:spPr>
        <p:txBody>
          <a:bodyPr wrap="none">
            <a:spAutoFit/>
          </a:bodyPr>
          <a:lstStyle/>
          <a:p>
            <a:r>
              <a:rPr lang="ru-RU" sz="1400" b="1" u="sng" dirty="0" err="1" smtClean="0">
                <a:latin typeface="Times New Roman" pitchFamily="18" charset="0"/>
                <a:cs typeface="Times New Roman" pitchFamily="18" charset="0"/>
              </a:rPr>
              <a:t>Нитросоединения</a:t>
            </a:r>
            <a:endParaRPr lang="ru-RU" sz="1400" b="1" u="sng" dirty="0">
              <a:latin typeface="Times New Roman" pitchFamily="18" charset="0"/>
              <a:cs typeface="Times New Roman" pitchFamily="18" charset="0"/>
            </a:endParaRPr>
          </a:p>
        </p:txBody>
      </p:sp>
      <p:sp>
        <p:nvSpPr>
          <p:cNvPr id="4" name="Прямоугольник 3"/>
          <p:cNvSpPr/>
          <p:nvPr/>
        </p:nvSpPr>
        <p:spPr>
          <a:xfrm>
            <a:off x="357158" y="714356"/>
            <a:ext cx="8501122" cy="1384995"/>
          </a:xfrm>
          <a:prstGeom prst="rect">
            <a:avLst/>
          </a:prstGeom>
        </p:spPr>
        <p:txBody>
          <a:bodyPr wrap="square">
            <a:spAutoFit/>
          </a:bodyPr>
          <a:lstStyle/>
          <a:p>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Нитросоединения</a:t>
            </a:r>
            <a:r>
              <a:rPr lang="ru-RU" sz="1400" dirty="0" smtClean="0">
                <a:latin typeface="Times New Roman" pitchFamily="18" charset="0"/>
                <a:cs typeface="Times New Roman" pitchFamily="18" charset="0"/>
              </a:rPr>
              <a:t> в отличие от механических смесей представляют собой химические взрывчатые вещества, образующиеся в результате взаимодействия органических или неорганических соединений с азотной кислотой в присутствии серной или уксусной кислоты. </a:t>
            </a:r>
          </a:p>
          <a:p>
            <a:r>
              <a:rPr lang="ru-RU" sz="1400" dirty="0" smtClean="0">
                <a:latin typeface="Times New Roman" pitchFamily="18" charset="0"/>
                <a:cs typeface="Times New Roman" pitchFamily="18" charset="0"/>
              </a:rPr>
              <a:t>Некоторые ВВ этой группы применяются в качестве добавок к аммонитам (</a:t>
            </a:r>
            <a:r>
              <a:rPr lang="ru-RU" sz="1400" b="1" dirty="0" smtClean="0">
                <a:latin typeface="Times New Roman" pitchFamily="18" charset="0"/>
                <a:cs typeface="Times New Roman" pitchFamily="18" charset="0"/>
              </a:rPr>
              <a:t>тротил, </a:t>
            </a:r>
            <a:r>
              <a:rPr lang="ru-RU" sz="1400" b="1" dirty="0" err="1" smtClean="0">
                <a:latin typeface="Times New Roman" pitchFamily="18" charset="0"/>
                <a:cs typeface="Times New Roman" pitchFamily="18" charset="0"/>
              </a:rPr>
              <a:t>гексоген</a:t>
            </a:r>
            <a:r>
              <a:rPr lang="ru-RU" sz="1400" dirty="0" smtClean="0">
                <a:latin typeface="Times New Roman" pitchFamily="18" charset="0"/>
                <a:cs typeface="Times New Roman" pitchFamily="18" charset="0"/>
              </a:rPr>
              <a:t>), другие в детонирующих шнурах или в качестве инициирующего ВВ в капсюлях-детонаторах. В качестве рабочих ВВ, как правило, не применяются. </a:t>
            </a:r>
            <a:endParaRPr lang="ru-RU" sz="1400" dirty="0">
              <a:latin typeface="Times New Roman" pitchFamily="18" charset="0"/>
              <a:cs typeface="Times New Roman" pitchFamily="18" charset="0"/>
            </a:endParaRPr>
          </a:p>
        </p:txBody>
      </p:sp>
      <p:sp>
        <p:nvSpPr>
          <p:cNvPr id="5" name="Прямоугольник 4"/>
          <p:cNvSpPr/>
          <p:nvPr/>
        </p:nvSpPr>
        <p:spPr>
          <a:xfrm>
            <a:off x="285720" y="2071678"/>
            <a:ext cx="8572560" cy="1384995"/>
          </a:xfrm>
          <a:prstGeom prst="rect">
            <a:avLst/>
          </a:prstGeom>
        </p:spPr>
        <p:txBody>
          <a:bodyPr wrap="square">
            <a:spAutoFit/>
          </a:bodyPr>
          <a:lstStyle/>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Тротил (тол, тринитротолуол) С6Н2(NO2)3 × СН3 </a:t>
            </a:r>
            <a:r>
              <a:rPr lang="ru-RU" sz="1400" dirty="0" smtClean="0">
                <a:latin typeface="Times New Roman" pitchFamily="18" charset="0"/>
                <a:cs typeface="Times New Roman" pitchFamily="18" charset="0"/>
              </a:rPr>
              <a:t>– представляет из себя порошок или пластинчатые чешуйки желтого цвета. Кроме того, тротил может выпускаться в прессованном виде или в виде отдельных литых зарядов. Тротил мало чувствителен к влаге, удару и трению, легко загорается и спокойно горит. Работоспособность его равна 360 см3 , бризантность – 15 мм, скорость детонации – 7000 м/с. При взрыве тротил выделяет много ядовитых газов, поэтому в чистом виде его можно применять только на поверхностных работах.</a:t>
            </a:r>
            <a:endParaRPr lang="ru-RU" sz="1400" dirty="0">
              <a:latin typeface="Times New Roman" pitchFamily="18" charset="0"/>
              <a:cs typeface="Times New Roman" pitchFamily="18" charset="0"/>
            </a:endParaRPr>
          </a:p>
        </p:txBody>
      </p:sp>
      <p:pic>
        <p:nvPicPr>
          <p:cNvPr id="32770" name="Picture 2" descr="https://slide-share.ru/slide/3137416.jpeg"/>
          <p:cNvPicPr>
            <a:picLocks noChangeAspect="1" noChangeArrowheads="1"/>
          </p:cNvPicPr>
          <p:nvPr/>
        </p:nvPicPr>
        <p:blipFill>
          <a:blip r:embed="rId2"/>
          <a:srcRect/>
          <a:stretch>
            <a:fillRect/>
          </a:stretch>
        </p:blipFill>
        <p:spPr bwMode="auto">
          <a:xfrm>
            <a:off x="214282" y="3429000"/>
            <a:ext cx="3571901" cy="2786082"/>
          </a:xfrm>
          <a:prstGeom prst="rect">
            <a:avLst/>
          </a:prstGeom>
          <a:noFill/>
        </p:spPr>
      </p:pic>
      <p:pic>
        <p:nvPicPr>
          <p:cNvPr id="32772" name="Picture 4" descr="https://slide-share.ru/slide/3140138.jpeg"/>
          <p:cNvPicPr>
            <a:picLocks noChangeAspect="1" noChangeArrowheads="1"/>
          </p:cNvPicPr>
          <p:nvPr/>
        </p:nvPicPr>
        <p:blipFill>
          <a:blip r:embed="rId3"/>
          <a:srcRect/>
          <a:stretch>
            <a:fillRect/>
          </a:stretch>
        </p:blipFill>
        <p:spPr bwMode="auto">
          <a:xfrm>
            <a:off x="4143372" y="3357562"/>
            <a:ext cx="4714908" cy="32861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cf.ppt-online.org/files/slide/l/LrUzsglVIjRaWoHmtyp654x8FbAdvu2Of3ePEQ/slide-40.jpg"/>
          <p:cNvPicPr>
            <a:picLocks noChangeAspect="1" noChangeArrowheads="1"/>
          </p:cNvPicPr>
          <p:nvPr/>
        </p:nvPicPr>
        <p:blipFill>
          <a:blip r:embed="rId2"/>
          <a:srcRect/>
          <a:stretch>
            <a:fillRect/>
          </a:stretch>
        </p:blipFill>
        <p:spPr bwMode="auto">
          <a:xfrm>
            <a:off x="142844" y="214290"/>
            <a:ext cx="8858312" cy="63579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85728"/>
            <a:ext cx="8429684" cy="1169551"/>
          </a:xfrm>
          <a:prstGeom prst="rect">
            <a:avLst/>
          </a:prstGeom>
        </p:spPr>
        <p:txBody>
          <a:bodyPr wrap="square">
            <a:spAutoFit/>
          </a:bodyPr>
          <a:lstStyle/>
          <a:p>
            <a:r>
              <a:rPr lang="ru-RU" sz="1400" b="1" dirty="0" err="1" smtClean="0">
                <a:latin typeface="Times New Roman" pitchFamily="18" charset="0"/>
                <a:cs typeface="Times New Roman" pitchFamily="18" charset="0"/>
              </a:rPr>
              <a:t>Гексоген</a:t>
            </a:r>
            <a:r>
              <a:rPr lang="ru-RU" sz="1400" b="1" dirty="0" smtClean="0">
                <a:latin typeface="Times New Roman" pitchFamily="18" charset="0"/>
                <a:cs typeface="Times New Roman" pitchFamily="18" charset="0"/>
              </a:rPr>
              <a:t> С3Н6(N4O2)3 </a:t>
            </a:r>
            <a:r>
              <a:rPr lang="ru-RU" sz="1400" dirty="0" smtClean="0">
                <a:latin typeface="Times New Roman" pitchFamily="18" charset="0"/>
                <a:cs typeface="Times New Roman" pitchFamily="18" charset="0"/>
              </a:rPr>
              <a:t>– кристаллический порошок белого цвета. </a:t>
            </a:r>
            <a:r>
              <a:rPr lang="ru-RU" sz="1400" dirty="0" err="1" smtClean="0">
                <a:latin typeface="Times New Roman" pitchFamily="18" charset="0"/>
                <a:cs typeface="Times New Roman" pitchFamily="18" charset="0"/>
              </a:rPr>
              <a:t>Гексоген</a:t>
            </a:r>
            <a:r>
              <a:rPr lang="ru-RU" sz="1400" dirty="0" smtClean="0">
                <a:latin typeface="Times New Roman" pitchFamily="18" charset="0"/>
                <a:cs typeface="Times New Roman" pitchFamily="18" charset="0"/>
              </a:rPr>
              <a:t> химически устойчив, не боится влаги, по чувствительности к механическим воздействиям близок к тетрилу, но значительно превосходит его по мощности. </a:t>
            </a:r>
            <a:r>
              <a:rPr lang="ru-RU" sz="1400" b="1" dirty="0" smtClean="0">
                <a:latin typeface="Times New Roman" pitchFamily="18" charset="0"/>
                <a:cs typeface="Times New Roman" pitchFamily="18" charset="0"/>
              </a:rPr>
              <a:t>Так, работоспособность </a:t>
            </a:r>
            <a:r>
              <a:rPr lang="ru-RU" sz="1400" b="1" dirty="0" err="1" smtClean="0">
                <a:latin typeface="Times New Roman" pitchFamily="18" charset="0"/>
                <a:cs typeface="Times New Roman" pitchFamily="18" charset="0"/>
              </a:rPr>
              <a:t>гексогена</a:t>
            </a:r>
            <a:r>
              <a:rPr lang="ru-RU" sz="1400" b="1" dirty="0" smtClean="0">
                <a:latin typeface="Times New Roman" pitchFamily="18" charset="0"/>
                <a:cs typeface="Times New Roman" pitchFamily="18" charset="0"/>
              </a:rPr>
              <a:t> равна 520 см3 , бризантность – скорость детонации – 8300 м/с.</a:t>
            </a:r>
            <a:r>
              <a:rPr lang="ru-RU" sz="1400" dirty="0" smtClean="0">
                <a:latin typeface="Times New Roman" pitchFamily="18" charset="0"/>
                <a:cs typeface="Times New Roman" pitchFamily="18" charset="0"/>
              </a:rPr>
              <a:t> Применяется для изготовления детонирующих шнуров, детонаторов (как вторичное инициирующее ВВ) и некоторых сортов мощных аммонитов.</a:t>
            </a:r>
            <a:endParaRPr lang="ru-RU" sz="1400" dirty="0">
              <a:latin typeface="Times New Roman" pitchFamily="18" charset="0"/>
              <a:cs typeface="Times New Roman" pitchFamily="18" charset="0"/>
            </a:endParaRPr>
          </a:p>
        </p:txBody>
      </p:sp>
      <p:pic>
        <p:nvPicPr>
          <p:cNvPr id="34818" name="Picture 2" descr="https://dubki-nk.ru/wp-content/uploads/2018/11/415e05211c36072f9d606c06b958a405.jpg"/>
          <p:cNvPicPr>
            <a:picLocks noChangeAspect="1" noChangeArrowheads="1"/>
          </p:cNvPicPr>
          <p:nvPr/>
        </p:nvPicPr>
        <p:blipFill>
          <a:blip r:embed="rId3"/>
          <a:srcRect/>
          <a:stretch>
            <a:fillRect/>
          </a:stretch>
        </p:blipFill>
        <p:spPr bwMode="auto">
          <a:xfrm>
            <a:off x="214282" y="1714488"/>
            <a:ext cx="6572296" cy="4929222"/>
          </a:xfrm>
          <a:prstGeom prst="rect">
            <a:avLst/>
          </a:prstGeom>
          <a:noFill/>
        </p:spPr>
      </p:pic>
      <p:pic>
        <p:nvPicPr>
          <p:cNvPr id="34820" name="Picture 4" descr="http://eragun.org/minen/explosives/geksogen.jpg"/>
          <p:cNvPicPr>
            <a:picLocks noChangeAspect="1" noChangeArrowheads="1"/>
          </p:cNvPicPr>
          <p:nvPr/>
        </p:nvPicPr>
        <p:blipFill>
          <a:blip r:embed="rId4"/>
          <a:srcRect/>
          <a:stretch>
            <a:fillRect/>
          </a:stretch>
        </p:blipFill>
        <p:spPr bwMode="auto">
          <a:xfrm>
            <a:off x="6286500" y="3429000"/>
            <a:ext cx="2857500" cy="2105026"/>
          </a:xfrm>
          <a:prstGeom prst="rect">
            <a:avLst/>
          </a:prstGeom>
          <a:noFill/>
        </p:spPr>
      </p:pic>
      <p:pic>
        <p:nvPicPr>
          <p:cNvPr id="34822" name="Picture 6" descr="https://static.riafan.ru/uploads/2018/01/11/orig-1515677212a94e87bb1cafedc916e4cc390169abd1.jpeg"/>
          <p:cNvPicPr>
            <a:picLocks noChangeAspect="1" noChangeArrowheads="1"/>
          </p:cNvPicPr>
          <p:nvPr/>
        </p:nvPicPr>
        <p:blipFill>
          <a:blip r:embed="rId5" cstate="print"/>
          <a:srcRect/>
          <a:stretch>
            <a:fillRect/>
          </a:stretch>
        </p:blipFill>
        <p:spPr bwMode="auto">
          <a:xfrm>
            <a:off x="6572231" y="1285860"/>
            <a:ext cx="2571769" cy="2178064"/>
          </a:xfrm>
          <a:prstGeom prst="rect">
            <a:avLst/>
          </a:prstGeom>
          <a:noFill/>
        </p:spPr>
      </p:pic>
      <p:pic>
        <p:nvPicPr>
          <p:cNvPr id="34824" name="Picture 8" descr="https://www.arms-expo.ru/upload/iblock/93b/93b2dec1e10e5ba2b5a2a6b554ef5ecd.jpg"/>
          <p:cNvPicPr>
            <a:picLocks noChangeAspect="1" noChangeArrowheads="1"/>
          </p:cNvPicPr>
          <p:nvPr/>
        </p:nvPicPr>
        <p:blipFill>
          <a:blip r:embed="rId6"/>
          <a:srcRect/>
          <a:stretch>
            <a:fillRect/>
          </a:stretch>
        </p:blipFill>
        <p:spPr bwMode="auto">
          <a:xfrm>
            <a:off x="6500794" y="5500702"/>
            <a:ext cx="2643206" cy="13572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28926" y="285728"/>
            <a:ext cx="2408416" cy="307777"/>
          </a:xfrm>
          <a:prstGeom prst="rect">
            <a:avLst/>
          </a:prstGeom>
        </p:spPr>
        <p:txBody>
          <a:bodyPr wrap="none">
            <a:spAutoFit/>
          </a:bodyPr>
          <a:lstStyle/>
          <a:p>
            <a:r>
              <a:rPr lang="ru-RU" sz="1400" b="1" u="sng" dirty="0" smtClean="0">
                <a:latin typeface="Times New Roman" pitchFamily="18" charset="0"/>
                <a:cs typeface="Times New Roman" pitchFamily="18" charset="0"/>
              </a:rPr>
              <a:t>Аммиачно-селитряные ВВ </a:t>
            </a:r>
            <a:endParaRPr lang="ru-RU" sz="1400" b="1" u="sng" dirty="0">
              <a:latin typeface="Times New Roman" pitchFamily="18" charset="0"/>
              <a:cs typeface="Times New Roman" pitchFamily="18" charset="0"/>
            </a:endParaRPr>
          </a:p>
        </p:txBody>
      </p:sp>
      <p:sp>
        <p:nvSpPr>
          <p:cNvPr id="3" name="Прямоугольник 2"/>
          <p:cNvSpPr/>
          <p:nvPr/>
        </p:nvSpPr>
        <p:spPr>
          <a:xfrm>
            <a:off x="285720" y="642918"/>
            <a:ext cx="8572560" cy="2462213"/>
          </a:xfrm>
          <a:prstGeom prst="rect">
            <a:avLst/>
          </a:prstGeom>
        </p:spPr>
        <p:txBody>
          <a:bodyPr wrap="square">
            <a:spAutoFit/>
          </a:bodyPr>
          <a:lstStyle/>
          <a:p>
            <a:r>
              <a:rPr lang="ru-RU" sz="1400" dirty="0" smtClean="0">
                <a:latin typeface="Times New Roman" pitchFamily="18" charset="0"/>
                <a:cs typeface="Times New Roman" pitchFamily="18" charset="0"/>
              </a:rPr>
              <a:t>Взрывчатые вещества этой группы представляют собой механические смеси аммиачной селитры (свыше 50 % по весу) с другими взрывчатыми и невзрывчатыми веществами. Они подразделяется </a:t>
            </a:r>
            <a:r>
              <a:rPr lang="ru-RU" sz="1400" b="1" dirty="0" smtClean="0">
                <a:latin typeface="Times New Roman" pitchFamily="18" charset="0"/>
                <a:cs typeface="Times New Roman" pitchFamily="18" charset="0"/>
              </a:rPr>
              <a:t>на аммониты, аммоналы и </a:t>
            </a:r>
            <a:r>
              <a:rPr lang="ru-RU" sz="1400" b="1" dirty="0" err="1" smtClean="0">
                <a:latin typeface="Times New Roman" pitchFamily="18" charset="0"/>
                <a:cs typeface="Times New Roman" pitchFamily="18" charset="0"/>
              </a:rPr>
              <a:t>динафталиты</a:t>
            </a:r>
            <a:r>
              <a:rPr lang="ru-RU" sz="1400"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Аммиачная селитра NH4NO3 </a:t>
            </a:r>
            <a:r>
              <a:rPr lang="ru-RU" sz="1400" dirty="0" smtClean="0">
                <a:latin typeface="Times New Roman" pitchFamily="18" charset="0"/>
                <a:cs typeface="Times New Roman" pitchFamily="18" charset="0"/>
              </a:rPr>
              <a:t>– белый кристаллический порошок. При температурах –16° и +32° происходит перекристаллизация аммиачной селитры, сопровождаемая спеканием, в результате чего она из рыхлой превращается в плотную, комковатую массу. Аммиачная селитра очень гигроскопична и легко растворяется в воде. При длительном хранении, особенно в условиях временной влажности, происходит ее слеживание. Аммиачная селитра является не только носителем кислорода, но и взрывчатым веществом. При достаточно сильном первоначальном импульсе 55 она может взрываться. Инициирование происходит взрывом промежуточного патрона аммонита, вес которого должен составлять от 5 до 20 % от веса селитры. </a:t>
            </a:r>
            <a:r>
              <a:rPr lang="ru-RU" sz="1400" b="1" dirty="0" smtClean="0">
                <a:latin typeface="Times New Roman" pitchFamily="18" charset="0"/>
                <a:cs typeface="Times New Roman" pitchFamily="18" charset="0"/>
              </a:rPr>
              <a:t>Работоспособность ее равна 200 см3 , бризантность – 1,5 мм, скорость детонации – 1500–3000 м/с</a:t>
            </a:r>
            <a:endParaRPr lang="ru-RU" sz="1400" b="1" dirty="0">
              <a:latin typeface="Times New Roman" pitchFamily="18" charset="0"/>
              <a:cs typeface="Times New Roman" pitchFamily="18" charset="0"/>
            </a:endParaRPr>
          </a:p>
        </p:txBody>
      </p:sp>
      <p:pic>
        <p:nvPicPr>
          <p:cNvPr id="35842" name="Picture 2" descr="https://www.fertilizerdaily.ru/wp-content/uploads/2015/05/3907957a2d3904dec35fcdb3b20c8c31_580_435_5_80-694x458.jpg"/>
          <p:cNvPicPr>
            <a:picLocks noChangeAspect="1" noChangeArrowheads="1"/>
          </p:cNvPicPr>
          <p:nvPr/>
        </p:nvPicPr>
        <p:blipFill>
          <a:blip r:embed="rId2"/>
          <a:srcRect/>
          <a:stretch>
            <a:fillRect/>
          </a:stretch>
        </p:blipFill>
        <p:spPr bwMode="auto">
          <a:xfrm>
            <a:off x="214282" y="3071810"/>
            <a:ext cx="3786214" cy="2643206"/>
          </a:xfrm>
          <a:prstGeom prst="rect">
            <a:avLst/>
          </a:prstGeom>
          <a:noFill/>
        </p:spPr>
      </p:pic>
      <p:pic>
        <p:nvPicPr>
          <p:cNvPr id="35844" name="Picture 4" descr="http://wiki.agro-sales.ru/wp-content/uploads/2019/10/995-3910_16w-6-800x445.jpg"/>
          <p:cNvPicPr>
            <a:picLocks noChangeAspect="1" noChangeArrowheads="1"/>
          </p:cNvPicPr>
          <p:nvPr/>
        </p:nvPicPr>
        <p:blipFill>
          <a:blip r:embed="rId3"/>
          <a:srcRect/>
          <a:stretch>
            <a:fillRect/>
          </a:stretch>
        </p:blipFill>
        <p:spPr bwMode="auto">
          <a:xfrm>
            <a:off x="2428860" y="4286256"/>
            <a:ext cx="4000528" cy="2428892"/>
          </a:xfrm>
          <a:prstGeom prst="rect">
            <a:avLst/>
          </a:prstGeom>
          <a:noFill/>
        </p:spPr>
      </p:pic>
      <p:pic>
        <p:nvPicPr>
          <p:cNvPr id="35848" name="Picture 8" descr="http://eragun.org/minen/explosives/ammonal.jpg"/>
          <p:cNvPicPr>
            <a:picLocks noChangeAspect="1" noChangeArrowheads="1"/>
          </p:cNvPicPr>
          <p:nvPr/>
        </p:nvPicPr>
        <p:blipFill>
          <a:blip r:embed="rId4"/>
          <a:srcRect/>
          <a:stretch>
            <a:fillRect/>
          </a:stretch>
        </p:blipFill>
        <p:spPr bwMode="auto">
          <a:xfrm>
            <a:off x="5929322" y="3214686"/>
            <a:ext cx="2847975" cy="17907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slide-share.ru/slide/7136106.jpeg"/>
          <p:cNvPicPr>
            <a:picLocks noChangeAspect="1" noChangeArrowheads="1"/>
          </p:cNvPicPr>
          <p:nvPr/>
        </p:nvPicPr>
        <p:blipFill>
          <a:blip r:embed="rId2"/>
          <a:srcRect/>
          <a:stretch>
            <a:fillRect/>
          </a:stretch>
        </p:blipFill>
        <p:spPr bwMode="auto">
          <a:xfrm>
            <a:off x="214282" y="214290"/>
            <a:ext cx="8501122" cy="628654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285728"/>
            <a:ext cx="8429684" cy="5693866"/>
          </a:xfrm>
          <a:prstGeom prst="rect">
            <a:avLst/>
          </a:prstGeom>
        </p:spPr>
        <p:txBody>
          <a:bodyPr wrap="square">
            <a:spAutoFit/>
          </a:bodyPr>
          <a:lstStyle/>
          <a:p>
            <a:r>
              <a:rPr lang="ru-RU" sz="1400" b="1" dirty="0" smtClean="0">
                <a:latin typeface="Times New Roman" pitchFamily="18" charset="0"/>
                <a:cs typeface="Times New Roman" pitchFamily="18" charset="0"/>
              </a:rPr>
              <a:t>        Аммониты </a:t>
            </a:r>
            <a:r>
              <a:rPr lang="ru-RU" sz="1400"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это смеси аммиачной селитры и взрывчатых </a:t>
            </a:r>
            <a:r>
              <a:rPr lang="ru-RU" sz="1400" b="1" i="1" dirty="0" err="1" smtClean="0">
                <a:latin typeface="Times New Roman" pitchFamily="18" charset="0"/>
                <a:cs typeface="Times New Roman" pitchFamily="18" charset="0"/>
              </a:rPr>
              <a:t>нитросоединений</a:t>
            </a:r>
            <a:r>
              <a:rPr lang="ru-RU" sz="1400" b="1" i="1" dirty="0" smtClean="0">
                <a:latin typeface="Times New Roman" pitchFamily="18" charset="0"/>
                <a:cs typeface="Times New Roman" pitchFamily="18" charset="0"/>
              </a:rPr>
              <a:t> с горючими добавками</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В качестве </a:t>
            </a:r>
            <a:r>
              <a:rPr lang="ru-RU" sz="1400" dirty="0" err="1" smtClean="0">
                <a:latin typeface="Times New Roman" pitchFamily="18" charset="0"/>
                <a:cs typeface="Times New Roman" pitchFamily="18" charset="0"/>
              </a:rPr>
              <a:t>нитросоединения</a:t>
            </a:r>
            <a:r>
              <a:rPr lang="ru-RU" sz="1400" dirty="0" smtClean="0">
                <a:latin typeface="Times New Roman" pitchFamily="18" charset="0"/>
                <a:cs typeface="Times New Roman" pitchFamily="18" charset="0"/>
              </a:rPr>
              <a:t> чаще всего применяется </a:t>
            </a:r>
            <a:r>
              <a:rPr lang="ru-RU" sz="1400" b="1" dirty="0" smtClean="0">
                <a:latin typeface="Times New Roman" pitchFamily="18" charset="0"/>
                <a:cs typeface="Times New Roman" pitchFamily="18" charset="0"/>
              </a:rPr>
              <a:t>тротил,</a:t>
            </a:r>
            <a:r>
              <a:rPr lang="ru-RU" sz="1400" dirty="0" smtClean="0">
                <a:latin typeface="Times New Roman" pitchFamily="18" charset="0"/>
                <a:cs typeface="Times New Roman" pitchFamily="18" charset="0"/>
              </a:rPr>
              <a:t> который в той или иной мере входит в большинство различных марок аммонитов. Аммониты повышенной мощности дополнительно могут содержать добавки </a:t>
            </a:r>
            <a:r>
              <a:rPr lang="ru-RU" sz="1400" dirty="0" err="1" smtClean="0">
                <a:latin typeface="Times New Roman" pitchFamily="18" charset="0"/>
                <a:cs typeface="Times New Roman" pitchFamily="18" charset="0"/>
              </a:rPr>
              <a:t>гексогена</a:t>
            </a:r>
            <a:r>
              <a:rPr lang="ru-RU" sz="1400" dirty="0" smtClean="0">
                <a:latin typeface="Times New Roman" pitchFamily="18" charset="0"/>
                <a:cs typeface="Times New Roman" pitchFamily="18" charset="0"/>
              </a:rPr>
              <a:t> или </a:t>
            </a:r>
            <a:r>
              <a:rPr lang="ru-RU" sz="1400" dirty="0" err="1" smtClean="0">
                <a:latin typeface="Times New Roman" pitchFamily="18" charset="0"/>
                <a:cs typeface="Times New Roman" pitchFamily="18" charset="0"/>
              </a:rPr>
              <a:t>тена</a:t>
            </a:r>
            <a:r>
              <a:rPr lang="ru-RU" sz="1400" dirty="0" smtClean="0">
                <a:latin typeface="Times New Roman" pitchFamily="18" charset="0"/>
                <a:cs typeface="Times New Roman" pitchFamily="18" charset="0"/>
              </a:rPr>
              <a:t>. В качестве горючих, но невзрывчатых добавок чаще всего применяется древесная мука. Свойства аммиачной селитры, как основного компонента аммонитов, во многом определяют и свойства последних. </a:t>
            </a:r>
          </a:p>
          <a:p>
            <a:r>
              <a:rPr lang="ru-RU" sz="1400" dirty="0" smtClean="0">
                <a:latin typeface="Times New Roman" pitchFamily="18" charset="0"/>
                <a:cs typeface="Times New Roman" pitchFamily="18" charset="0"/>
              </a:rPr>
              <a:t>        Большинство аммонитов рядовых марок обладают высокой гигроскопичностью, способностью к спеканию и слеживанию. Такие аммониты применять во взрывных работах нельзя, они могут давать отказы или неполный взрыв, переходящий в ряде случаев в простое горение. Количество ядовитых газов при недостаточности взрыва резко возрастает, что создает дополнительные трудности при производстве вентиляционных работ в условиях подземных выработок. Для уменьшения гигроскопичности аммонитов в состав марок вводят небольшие (до 1 %) </a:t>
            </a:r>
            <a:r>
              <a:rPr lang="ru-RU" sz="1400" b="1" dirty="0" smtClean="0">
                <a:latin typeface="Times New Roman" pitchFamily="18" charset="0"/>
                <a:cs typeface="Times New Roman" pitchFamily="18" charset="0"/>
              </a:rPr>
              <a:t>добавки парафина, жирных кислот, содей стеариновой кислоты и т</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д. </a:t>
            </a:r>
            <a:r>
              <a:rPr lang="ru-RU" sz="1400" dirty="0" smtClean="0">
                <a:latin typeface="Times New Roman" pitchFamily="18" charset="0"/>
                <a:cs typeface="Times New Roman" pitchFamily="18" charset="0"/>
              </a:rPr>
              <a:t>Кроме того, парафинируют тонким слоем, с </a:t>
            </a:r>
            <a:r>
              <a:rPr lang="ru-RU" sz="1400" dirty="0" err="1" smtClean="0">
                <a:latin typeface="Times New Roman" pitchFamily="18" charset="0"/>
                <a:cs typeface="Times New Roman" pitchFamily="18" charset="0"/>
              </a:rPr>
              <a:t>заворачиванием</a:t>
            </a:r>
            <a:r>
              <a:rPr lang="ru-RU" sz="1400" dirty="0" smtClean="0">
                <a:latin typeface="Times New Roman" pitchFamily="18" charset="0"/>
                <a:cs typeface="Times New Roman" pitchFamily="18" charset="0"/>
              </a:rPr>
              <a:t> в парафинированную или пергаментную бумагу, все патроны аммонита. </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Аммониты</a:t>
            </a:r>
            <a:r>
              <a:rPr lang="ru-RU" sz="1400" dirty="0" smtClean="0">
                <a:latin typeface="Times New Roman" pitchFamily="18" charset="0"/>
                <a:cs typeface="Times New Roman" pitchFamily="18" charset="0"/>
              </a:rPr>
              <a:t> выпускаются в прессованном, патронированном и рассыпном виде. Они отличаются невысокой стоимостью и безопасностью в обращении, так как мало чувствительны к огню, трению и удару. Взрывчатые свойства аммонитов зависят не только от их состава, но и от способа изготовления. </a:t>
            </a:r>
          </a:p>
          <a:p>
            <a:r>
              <a:rPr lang="ru-RU" sz="1400" dirty="0" smtClean="0">
                <a:latin typeface="Times New Roman" pitchFamily="18" charset="0"/>
                <a:cs typeface="Times New Roman" pitchFamily="18" charset="0"/>
              </a:rPr>
              <a:t>       Некоторые марки аммонитов по основным своим показателям работоспособность, бризантность, скорость детонации и т. д. не уступают динамитам, а по работоспособности превосходят и 62 % динамит.  </a:t>
            </a:r>
          </a:p>
          <a:p>
            <a:r>
              <a:rPr lang="ru-RU" sz="1400" dirty="0" smtClean="0">
                <a:latin typeface="Times New Roman" pitchFamily="18" charset="0"/>
                <a:cs typeface="Times New Roman" pitchFamily="18" charset="0"/>
              </a:rPr>
              <a:t>        Для уменьшения теплоты и температуры взрыва в состав аммонитов вводят добавки </a:t>
            </a:r>
            <a:r>
              <a:rPr lang="ru-RU" sz="1400" b="1" dirty="0" smtClean="0">
                <a:latin typeface="Times New Roman" pitchFamily="18" charset="0"/>
                <a:cs typeface="Times New Roman" pitchFamily="18" charset="0"/>
              </a:rPr>
              <a:t>поваренной соли и хлористого калия.</a:t>
            </a:r>
            <a:r>
              <a:rPr lang="ru-RU" sz="1400" dirty="0" smtClean="0">
                <a:latin typeface="Times New Roman" pitchFamily="18" charset="0"/>
                <a:cs typeface="Times New Roman" pitchFamily="18" charset="0"/>
              </a:rPr>
              <a:t> Такие аммониты называются предохранительными, что позволяет их использовать в выработках, опасных по газу, угольной и серной пыли или по парам нефти и бензина. </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Все это привело к тому, что в настоящее время </a:t>
            </a:r>
          </a:p>
          <a:p>
            <a:r>
              <a:rPr lang="ru-RU" sz="1400" b="1" dirty="0" smtClean="0">
                <a:latin typeface="Times New Roman" pitchFamily="18" charset="0"/>
                <a:cs typeface="Times New Roman" pitchFamily="18" charset="0"/>
              </a:rPr>
              <a:t>аммониты получили преимущественное </a:t>
            </a:r>
          </a:p>
          <a:p>
            <a:r>
              <a:rPr lang="ru-RU" sz="1400" b="1" dirty="0" smtClean="0">
                <a:latin typeface="Times New Roman" pitchFamily="18" charset="0"/>
                <a:cs typeface="Times New Roman" pitchFamily="18" charset="0"/>
              </a:rPr>
              <a:t>распространение при всех видах взрывных работ</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39938" name="Picture 2" descr="https://ua.all.biz/img/ua/catalog/6424806.jpg"/>
          <p:cNvPicPr>
            <a:picLocks noChangeAspect="1" noChangeArrowheads="1"/>
          </p:cNvPicPr>
          <p:nvPr/>
        </p:nvPicPr>
        <p:blipFill>
          <a:blip r:embed="rId2" cstate="print"/>
          <a:srcRect/>
          <a:stretch>
            <a:fillRect/>
          </a:stretch>
        </p:blipFill>
        <p:spPr bwMode="auto">
          <a:xfrm>
            <a:off x="5500694" y="5286388"/>
            <a:ext cx="3143272" cy="148273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fireman.club/wp-content/uploads/2017/01/Ammonit.jpg"/>
          <p:cNvPicPr>
            <a:picLocks noChangeAspect="1" noChangeArrowheads="1"/>
          </p:cNvPicPr>
          <p:nvPr/>
        </p:nvPicPr>
        <p:blipFill>
          <a:blip r:embed="rId2"/>
          <a:srcRect/>
          <a:stretch>
            <a:fillRect/>
          </a:stretch>
        </p:blipFill>
        <p:spPr bwMode="auto">
          <a:xfrm>
            <a:off x="142844" y="214290"/>
            <a:ext cx="5357850" cy="3929090"/>
          </a:xfrm>
          <a:prstGeom prst="rect">
            <a:avLst/>
          </a:prstGeom>
          <a:noFill/>
        </p:spPr>
      </p:pic>
      <p:pic>
        <p:nvPicPr>
          <p:cNvPr id="40964" name="Picture 4" descr="http://www.techtorg.ru/UserPersonalFolder/58755/2.JPG"/>
          <p:cNvPicPr>
            <a:picLocks noChangeAspect="1" noChangeArrowheads="1"/>
          </p:cNvPicPr>
          <p:nvPr/>
        </p:nvPicPr>
        <p:blipFill>
          <a:blip r:embed="rId3"/>
          <a:srcRect/>
          <a:stretch>
            <a:fillRect/>
          </a:stretch>
        </p:blipFill>
        <p:spPr bwMode="auto">
          <a:xfrm>
            <a:off x="5486400" y="214290"/>
            <a:ext cx="3657600" cy="3990976"/>
          </a:xfrm>
          <a:prstGeom prst="rect">
            <a:avLst/>
          </a:prstGeom>
          <a:noFill/>
        </p:spPr>
      </p:pic>
      <p:pic>
        <p:nvPicPr>
          <p:cNvPr id="40966" name="Picture 6" descr="https://mvddnr.ru/sites/default/files/news-teasers/2017/07/ammonit.jpg"/>
          <p:cNvPicPr>
            <a:picLocks noChangeAspect="1" noChangeArrowheads="1"/>
          </p:cNvPicPr>
          <p:nvPr/>
        </p:nvPicPr>
        <p:blipFill>
          <a:blip r:embed="rId4"/>
          <a:srcRect/>
          <a:stretch>
            <a:fillRect/>
          </a:stretch>
        </p:blipFill>
        <p:spPr bwMode="auto">
          <a:xfrm>
            <a:off x="142844" y="3857628"/>
            <a:ext cx="3810000" cy="2857500"/>
          </a:xfrm>
          <a:prstGeom prst="rect">
            <a:avLst/>
          </a:prstGeom>
          <a:noFill/>
        </p:spPr>
      </p:pic>
      <p:pic>
        <p:nvPicPr>
          <p:cNvPr id="40968" name="Picture 8" descr="http://www.myshared.ru/thumbs/9/956093/big_thumb.jpg"/>
          <p:cNvPicPr>
            <a:picLocks noChangeAspect="1" noChangeArrowheads="1"/>
          </p:cNvPicPr>
          <p:nvPr/>
        </p:nvPicPr>
        <p:blipFill>
          <a:blip r:embed="rId5"/>
          <a:srcRect/>
          <a:stretch>
            <a:fillRect/>
          </a:stretch>
        </p:blipFill>
        <p:spPr bwMode="auto">
          <a:xfrm>
            <a:off x="4143372" y="3638549"/>
            <a:ext cx="4286250" cy="32194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643998" cy="3539430"/>
          </a:xfrm>
          <a:prstGeom prst="rect">
            <a:avLst/>
          </a:prstGeom>
        </p:spPr>
        <p:txBody>
          <a:bodyPr wrap="square">
            <a:spAutoFit/>
          </a:bodyPr>
          <a:lstStyle/>
          <a:p>
            <a:r>
              <a:rPr lang="ru-RU" sz="1400" b="1" dirty="0" smtClean="0">
                <a:latin typeface="Times New Roman" pitchFamily="18" charset="0"/>
                <a:cs typeface="Times New Roman" pitchFamily="18" charset="0"/>
              </a:rPr>
              <a:t>       Аммоналы</a:t>
            </a:r>
            <a:r>
              <a:rPr lang="ru-RU" sz="1400" dirty="0" smtClean="0">
                <a:latin typeface="Times New Roman" pitchFamily="18" charset="0"/>
                <a:cs typeface="Times New Roman" pitchFamily="18" charset="0"/>
              </a:rPr>
              <a:t> – </a:t>
            </a:r>
            <a:r>
              <a:rPr lang="ru-RU" sz="1400" b="1" i="1" dirty="0" smtClean="0">
                <a:latin typeface="Times New Roman" pitchFamily="18" charset="0"/>
                <a:cs typeface="Times New Roman" pitchFamily="18" charset="0"/>
              </a:rPr>
              <a:t>состоят ив аммиачной селитры (до 70 %), взрывчатых </a:t>
            </a:r>
            <a:r>
              <a:rPr lang="ru-RU" sz="1400" b="1" i="1" dirty="0" err="1" smtClean="0">
                <a:latin typeface="Times New Roman" pitchFamily="18" charset="0"/>
                <a:cs typeface="Times New Roman" pitchFamily="18" charset="0"/>
              </a:rPr>
              <a:t>нитросоединений</a:t>
            </a:r>
            <a:r>
              <a:rPr lang="ru-RU" sz="1400" b="1" i="1" dirty="0" smtClean="0">
                <a:latin typeface="Times New Roman" pitchFamily="18" charset="0"/>
                <a:cs typeface="Times New Roman" pitchFamily="18" charset="0"/>
              </a:rPr>
              <a:t> и порошка алюминия или ферросилиция (до 16 %). </a:t>
            </a:r>
          </a:p>
          <a:p>
            <a:r>
              <a:rPr lang="ru-RU" sz="1400" b="1"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Отличаются они довольно высокой работоспособностью и </a:t>
            </a:r>
            <a:r>
              <a:rPr lang="ru-RU" sz="1400" dirty="0" err="1" smtClean="0">
                <a:latin typeface="Times New Roman" pitchFamily="18" charset="0"/>
                <a:cs typeface="Times New Roman" pitchFamily="18" charset="0"/>
              </a:rPr>
              <a:t>влагоустойчивостью</a:t>
            </a:r>
            <a:r>
              <a:rPr lang="ru-RU" sz="1400" dirty="0" smtClean="0">
                <a:latin typeface="Times New Roman" pitchFamily="18" charset="0"/>
                <a:cs typeface="Times New Roman" pitchFamily="18" charset="0"/>
              </a:rPr>
              <a:t>. Остальные свойства во многом напоминает свойства обычных аммонитов. </a:t>
            </a:r>
          </a:p>
          <a:p>
            <a:r>
              <a:rPr lang="ru-RU" sz="1400" b="1" dirty="0" smtClean="0">
                <a:latin typeface="Times New Roman" pitchFamily="18" charset="0"/>
                <a:cs typeface="Times New Roman" pitchFamily="18" charset="0"/>
              </a:rPr>
              <a:t>     </a:t>
            </a:r>
            <a:r>
              <a:rPr lang="ru-RU" sz="1400" b="1" dirty="0" err="1" smtClean="0">
                <a:latin typeface="Times New Roman" pitchFamily="18" charset="0"/>
                <a:cs typeface="Times New Roman" pitchFamily="18" charset="0"/>
              </a:rPr>
              <a:t>Динафталиты</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также аммиачно-селитровые ВВ, в состав которых входит </a:t>
            </a:r>
            <a:r>
              <a:rPr lang="ru-RU" sz="1400" b="1" dirty="0" err="1" smtClean="0">
                <a:latin typeface="Times New Roman" pitchFamily="18" charset="0"/>
                <a:cs typeface="Times New Roman" pitchFamily="18" charset="0"/>
              </a:rPr>
              <a:t>динитронафталин</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В отличие от аммонитов они негигроскопичны и не слеживаются, что является их весьма ценным свойством. Все аммиачно-селитровые ВВ имеют гарантийный срок хранения </a:t>
            </a:r>
            <a:r>
              <a:rPr lang="ru-RU" sz="1400" b="1" dirty="0" smtClean="0">
                <a:latin typeface="Times New Roman" pitchFamily="18" charset="0"/>
                <a:cs typeface="Times New Roman" pitchFamily="18" charset="0"/>
              </a:rPr>
              <a:t>не свыше 6 месяцев</a:t>
            </a:r>
            <a:r>
              <a:rPr lang="ru-RU" sz="1400" dirty="0" smtClean="0">
                <a:latin typeface="Times New Roman" pitchFamily="18" charset="0"/>
                <a:cs typeface="Times New Roman" pitchFamily="18" charset="0"/>
              </a:rPr>
              <a:t>. На исходе срока хранения, а также в случае возникновения сомнения в их доброкачественности аммиачно-селитровые ВВ должны подвергаться испытаниям на полноту взрыва, на передачу детонация и на влажность.</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Аммиачно-селитренные ВВ, пришедшие в негодность, должны уничтожаться</a:t>
            </a:r>
            <a:r>
              <a:rPr lang="ru-RU" sz="1400" dirty="0" smtClean="0">
                <a:latin typeface="Times New Roman" pitchFamily="18" charset="0"/>
                <a:cs typeface="Times New Roman" pitchFamily="18" charset="0"/>
              </a:rPr>
              <a:t>. </a:t>
            </a:r>
          </a:p>
          <a:p>
            <a:r>
              <a:rPr lang="ru-RU" sz="1400" i="1" dirty="0" smtClean="0">
                <a:latin typeface="Times New Roman" pitchFamily="18" charset="0"/>
                <a:cs typeface="Times New Roman" pitchFamily="18" charset="0"/>
              </a:rPr>
              <a:t>По характеру воздействия на окружающую среду ВВ делятся на две группы: бризантные (дробящие) и метательные (пороха). Среди бризантных ВВ в особую группу выделяют обладающие высокой чувствительностью инициирующие ВВ, которые применяют для изготовления средств инициирования – капсюля-детонатора (КД), </a:t>
            </a:r>
            <a:r>
              <a:rPr lang="ru-RU" sz="1400" i="1" dirty="0" err="1" smtClean="0">
                <a:latin typeface="Times New Roman" pitchFamily="18" charset="0"/>
                <a:cs typeface="Times New Roman" pitchFamily="18" charset="0"/>
              </a:rPr>
              <a:t>электродетонатора</a:t>
            </a:r>
            <a:r>
              <a:rPr lang="ru-RU" sz="1400" i="1" dirty="0" smtClean="0">
                <a:latin typeface="Times New Roman" pitchFamily="18" charset="0"/>
                <a:cs typeface="Times New Roman" pitchFamily="18" charset="0"/>
              </a:rPr>
              <a:t> (ЭД) и детонирующего шнура (ДШ). Для изготовления средств инициирования, 57 применяемых в горной промышленности, используют гремучую ртуть, азид свинца, </a:t>
            </a:r>
            <a:r>
              <a:rPr lang="ru-RU" sz="1400" i="1" dirty="0" err="1" smtClean="0">
                <a:latin typeface="Times New Roman" pitchFamily="18" charset="0"/>
                <a:cs typeface="Times New Roman" pitchFamily="18" charset="0"/>
              </a:rPr>
              <a:t>тенерес</a:t>
            </a:r>
            <a:r>
              <a:rPr lang="ru-RU" sz="1400" i="1" dirty="0" smtClean="0">
                <a:latin typeface="Times New Roman" pitchFamily="18" charset="0"/>
                <a:cs typeface="Times New Roman" pitchFamily="18" charset="0"/>
              </a:rPr>
              <a:t>, тетрил, </a:t>
            </a:r>
            <a:r>
              <a:rPr lang="ru-RU" sz="1400" i="1" dirty="0" err="1" smtClean="0">
                <a:latin typeface="Times New Roman" pitchFamily="18" charset="0"/>
                <a:cs typeface="Times New Roman" pitchFamily="18" charset="0"/>
              </a:rPr>
              <a:t>гексоген</a:t>
            </a:r>
            <a:r>
              <a:rPr lang="ru-RU" sz="1400" i="1" dirty="0" smtClean="0">
                <a:latin typeface="Times New Roman" pitchFamily="18" charset="0"/>
                <a:cs typeface="Times New Roman" pitchFamily="18" charset="0"/>
              </a:rPr>
              <a:t>, </a:t>
            </a:r>
            <a:r>
              <a:rPr lang="ru-RU" sz="1400" i="1" dirty="0" err="1" smtClean="0">
                <a:latin typeface="Times New Roman" pitchFamily="18" charset="0"/>
                <a:cs typeface="Times New Roman" pitchFamily="18" charset="0"/>
              </a:rPr>
              <a:t>тен</a:t>
            </a:r>
            <a:r>
              <a:rPr lang="ru-RU" sz="1400" i="1" dirty="0" smtClean="0">
                <a:latin typeface="Times New Roman" pitchFamily="18" charset="0"/>
                <a:cs typeface="Times New Roman" pitchFamily="18" charset="0"/>
              </a:rPr>
              <a:t>. </a:t>
            </a:r>
            <a:endParaRPr lang="ru-RU" sz="1400" i="1" dirty="0">
              <a:latin typeface="Times New Roman" pitchFamily="18" charset="0"/>
              <a:cs typeface="Times New Roman" pitchFamily="18" charset="0"/>
            </a:endParaRPr>
          </a:p>
        </p:txBody>
      </p:sp>
      <p:pic>
        <p:nvPicPr>
          <p:cNvPr id="43010" name="Picture 2" descr="http://900igr.net/up/datas/77468/010.jpg"/>
          <p:cNvPicPr>
            <a:picLocks noChangeAspect="1" noChangeArrowheads="1"/>
          </p:cNvPicPr>
          <p:nvPr/>
        </p:nvPicPr>
        <p:blipFill>
          <a:blip r:embed="rId2"/>
          <a:srcRect/>
          <a:stretch>
            <a:fillRect/>
          </a:stretch>
        </p:blipFill>
        <p:spPr bwMode="auto">
          <a:xfrm>
            <a:off x="285720" y="3857628"/>
            <a:ext cx="4500594" cy="2852757"/>
          </a:xfrm>
          <a:prstGeom prst="rect">
            <a:avLst/>
          </a:prstGeom>
          <a:noFill/>
        </p:spPr>
      </p:pic>
      <p:pic>
        <p:nvPicPr>
          <p:cNvPr id="43012" name="Picture 4" descr="https://ds04.infourok.ru/uploads/ex/004e/00004e6d-9f7eea01/img5.jpg"/>
          <p:cNvPicPr>
            <a:picLocks noChangeAspect="1" noChangeArrowheads="1"/>
          </p:cNvPicPr>
          <p:nvPr/>
        </p:nvPicPr>
        <p:blipFill>
          <a:blip r:embed="rId3"/>
          <a:srcRect/>
          <a:stretch>
            <a:fillRect/>
          </a:stretch>
        </p:blipFill>
        <p:spPr bwMode="auto">
          <a:xfrm>
            <a:off x="4929190" y="3714752"/>
            <a:ext cx="4000528" cy="300039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714356"/>
            <a:ext cx="8643998" cy="1815882"/>
          </a:xfrm>
          <a:prstGeom prst="rect">
            <a:avLst/>
          </a:prstGeom>
        </p:spPr>
        <p:txBody>
          <a:bodyPr wrap="square">
            <a:spAutoFit/>
          </a:bodyPr>
          <a:lstStyle/>
          <a:p>
            <a:r>
              <a:rPr lang="ru-RU" sz="1400" dirty="0" smtClean="0">
                <a:latin typeface="Times New Roman" pitchFamily="18" charset="0"/>
                <a:cs typeface="Times New Roman" pitchFamily="18" charset="0"/>
              </a:rPr>
              <a:t>В горном деле применяли большое число различных видов промышленных ВВ. Для правильной сравнительной оценки, при выборе и использовании ВВ делятся на отдельные группы по общим признакам: </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по </a:t>
            </a:r>
            <a:r>
              <a:rPr lang="ru-RU" sz="1400" dirty="0" smtClean="0">
                <a:latin typeface="Times New Roman" pitchFamily="18" charset="0"/>
                <a:cs typeface="Times New Roman" pitchFamily="18" charset="0"/>
              </a:rPr>
              <a:t>характеру воздействия на окружающую </a:t>
            </a:r>
            <a:r>
              <a:rPr lang="ru-RU" sz="1400" dirty="0" smtClean="0">
                <a:latin typeface="Times New Roman" pitchFamily="18" charset="0"/>
                <a:cs typeface="Times New Roman" pitchFamily="18" charset="0"/>
              </a:rPr>
              <a:t>среду;</a:t>
            </a:r>
          </a:p>
          <a:p>
            <a:pPr>
              <a:buFontTx/>
              <a:buChar char="-"/>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физическому </a:t>
            </a:r>
            <a:r>
              <a:rPr lang="ru-RU" sz="1400" dirty="0" smtClean="0">
                <a:latin typeface="Times New Roman" pitchFamily="18" charset="0"/>
                <a:cs typeface="Times New Roman" pitchFamily="18" charset="0"/>
              </a:rPr>
              <a:t>состоянию;</a:t>
            </a:r>
          </a:p>
          <a:p>
            <a:pPr>
              <a:buFontTx/>
              <a:buChar char="-"/>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химическому </a:t>
            </a:r>
            <a:r>
              <a:rPr lang="ru-RU" sz="1400" dirty="0" smtClean="0">
                <a:latin typeface="Times New Roman" pitchFamily="18" charset="0"/>
                <a:cs typeface="Times New Roman" pitchFamily="18" charset="0"/>
              </a:rPr>
              <a:t>составу;</a:t>
            </a:r>
          </a:p>
          <a:p>
            <a:pPr>
              <a:buFontTx/>
              <a:buChar char="-"/>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структурному </a:t>
            </a:r>
            <a:r>
              <a:rPr lang="ru-RU" sz="1400" dirty="0" smtClean="0">
                <a:latin typeface="Times New Roman" pitchFamily="18" charset="0"/>
                <a:cs typeface="Times New Roman" pitchFamily="18" charset="0"/>
              </a:rPr>
              <a:t>состоянию;</a:t>
            </a:r>
          </a:p>
          <a:p>
            <a:pPr>
              <a:buFontTx/>
              <a:buChar char="-"/>
            </a:pPr>
            <a:r>
              <a:rPr lang="ru-RU" sz="1400" dirty="0" smtClean="0">
                <a:latin typeface="Times New Roman" pitchFamily="18" charset="0"/>
                <a:cs typeface="Times New Roman" pitchFamily="18" charset="0"/>
              </a:rPr>
              <a:t> условиям </a:t>
            </a:r>
            <a:r>
              <a:rPr lang="ru-RU" sz="1400" dirty="0" smtClean="0">
                <a:latin typeface="Times New Roman" pitchFamily="18" charset="0"/>
                <a:cs typeface="Times New Roman" pitchFamily="18" charset="0"/>
              </a:rPr>
              <a:t>хранения и опасности </a:t>
            </a:r>
            <a:r>
              <a:rPr lang="ru-RU" sz="1400" dirty="0" smtClean="0">
                <a:latin typeface="Times New Roman" pitchFamily="18" charset="0"/>
                <a:cs typeface="Times New Roman" pitchFamily="18" charset="0"/>
              </a:rPr>
              <a:t>перевозки;</a:t>
            </a:r>
          </a:p>
          <a:p>
            <a:pPr>
              <a:buFontTx/>
              <a:buChar char="-"/>
            </a:pP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 условиям применения.</a:t>
            </a:r>
            <a:endParaRPr lang="ru-RU" sz="1400" dirty="0">
              <a:latin typeface="Times New Roman" pitchFamily="18" charset="0"/>
              <a:cs typeface="Times New Roman" pitchFamily="18" charset="0"/>
            </a:endParaRPr>
          </a:p>
        </p:txBody>
      </p:sp>
      <p:sp>
        <p:nvSpPr>
          <p:cNvPr id="3" name="Прямоугольник 2"/>
          <p:cNvSpPr/>
          <p:nvPr/>
        </p:nvSpPr>
        <p:spPr>
          <a:xfrm>
            <a:off x="1857356" y="285728"/>
            <a:ext cx="5786478" cy="307777"/>
          </a:xfrm>
          <a:prstGeom prst="rect">
            <a:avLst/>
          </a:prstGeom>
        </p:spPr>
        <p:txBody>
          <a:bodyPr wrap="square">
            <a:spAutoFit/>
          </a:bodyPr>
          <a:lstStyle/>
          <a:p>
            <a:r>
              <a:rPr lang="ru-RU" sz="1400" b="1" dirty="0" smtClean="0">
                <a:latin typeface="Times New Roman" pitchFamily="18" charset="0"/>
                <a:cs typeface="Times New Roman" pitchFamily="18" charset="0"/>
              </a:rPr>
              <a:t>2. Промышленные (рабочие) ВВ , их классификация и маркировка</a:t>
            </a:r>
            <a:endParaRPr lang="ru-RU" sz="1400" b="1" dirty="0">
              <a:latin typeface="Times New Roman" pitchFamily="18" charset="0"/>
              <a:cs typeface="Times New Roman" pitchFamily="18" charset="0"/>
            </a:endParaRPr>
          </a:p>
        </p:txBody>
      </p:sp>
      <p:sp>
        <p:nvSpPr>
          <p:cNvPr id="4" name="Прямоугольник 3"/>
          <p:cNvSpPr/>
          <p:nvPr/>
        </p:nvSpPr>
        <p:spPr>
          <a:xfrm>
            <a:off x="428596" y="2500306"/>
            <a:ext cx="8429684" cy="1384995"/>
          </a:xfrm>
          <a:prstGeom prst="rect">
            <a:avLst/>
          </a:prstGeom>
        </p:spPr>
        <p:txBody>
          <a:bodyPr wrap="square">
            <a:spAutoFit/>
          </a:bodyPr>
          <a:lstStyle/>
          <a:p>
            <a:r>
              <a:rPr lang="ru-RU" sz="1400" b="1" dirty="0" smtClean="0">
                <a:latin typeface="Times New Roman" pitchFamily="18" charset="0"/>
                <a:cs typeface="Times New Roman" pitchFamily="18" charset="0"/>
              </a:rPr>
              <a:t>По характеру воздействия на окружающую среду, </a:t>
            </a:r>
            <a:r>
              <a:rPr lang="ru-RU" sz="1400" dirty="0" smtClean="0">
                <a:latin typeface="Times New Roman" pitchFamily="18" charset="0"/>
                <a:cs typeface="Times New Roman" pitchFamily="18" charset="0"/>
              </a:rPr>
              <a:t>промышленные ВВ классифицируются следующим образом:</a:t>
            </a:r>
          </a:p>
          <a:p>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высокобризантные</a:t>
            </a:r>
            <a:r>
              <a:rPr lang="ru-RU" sz="1400" dirty="0" smtClean="0">
                <a:latin typeface="Times New Roman" pitchFamily="18" charset="0"/>
                <a:cs typeface="Times New Roman" pitchFamily="18" charset="0"/>
              </a:rPr>
              <a:t> ВВ, со скоростью детонации 4500-7000 м/с;</a:t>
            </a:r>
          </a:p>
          <a:p>
            <a:r>
              <a:rPr lang="ru-RU" sz="1400" dirty="0" smtClean="0">
                <a:latin typeface="Times New Roman" pitchFamily="18" charset="0"/>
                <a:cs typeface="Times New Roman" pitchFamily="18" charset="0"/>
              </a:rPr>
              <a:t>- бризантные ВВ, со скоростью детонации 3000-4500 м/с;</a:t>
            </a:r>
          </a:p>
          <a:p>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низкобризантные</a:t>
            </a:r>
            <a:r>
              <a:rPr lang="ru-RU" sz="1400" dirty="0" smtClean="0">
                <a:latin typeface="Times New Roman" pitchFamily="18" charset="0"/>
                <a:cs typeface="Times New Roman" pitchFamily="18" charset="0"/>
              </a:rPr>
              <a:t> ВВ, со скоростью детонации  2000-3000 м/с;</a:t>
            </a:r>
          </a:p>
          <a:p>
            <a:r>
              <a:rPr lang="ru-RU" sz="1400" dirty="0" smtClean="0">
                <a:latin typeface="Times New Roman" pitchFamily="18" charset="0"/>
                <a:cs typeface="Times New Roman" pitchFamily="18" charset="0"/>
              </a:rPr>
              <a:t>- метательные ВВ, со скоростью взрывного горения 100-400 м/с.</a:t>
            </a:r>
            <a:endParaRPr lang="ru-RU" sz="1400" dirty="0">
              <a:latin typeface="Times New Roman" pitchFamily="18" charset="0"/>
              <a:cs typeface="Times New Roman" pitchFamily="18" charset="0"/>
            </a:endParaRPr>
          </a:p>
        </p:txBody>
      </p:sp>
      <p:sp>
        <p:nvSpPr>
          <p:cNvPr id="5" name="Прямоугольник 4"/>
          <p:cNvSpPr/>
          <p:nvPr/>
        </p:nvSpPr>
        <p:spPr>
          <a:xfrm>
            <a:off x="428596" y="3857628"/>
            <a:ext cx="8286808" cy="1384995"/>
          </a:xfrm>
          <a:prstGeom prst="rect">
            <a:avLst/>
          </a:prstGeom>
        </p:spPr>
        <p:txBody>
          <a:bodyPr wrap="square">
            <a:spAutoFit/>
          </a:bodyPr>
          <a:lstStyle/>
          <a:p>
            <a:r>
              <a:rPr lang="ru-RU" sz="1400" b="1" dirty="0" smtClean="0">
                <a:latin typeface="Times New Roman" pitchFamily="18" charset="0"/>
                <a:cs typeface="Times New Roman" pitchFamily="18" charset="0"/>
              </a:rPr>
              <a:t>По физическому состоянию, </a:t>
            </a:r>
            <a:r>
              <a:rPr lang="ru-RU" sz="1400" dirty="0" smtClean="0">
                <a:latin typeface="Times New Roman" pitchFamily="18" charset="0"/>
                <a:cs typeface="Times New Roman" pitchFamily="18" charset="0"/>
              </a:rPr>
              <a:t>промышленные ВВ классифицируются следующим образом:</a:t>
            </a:r>
          </a:p>
          <a:p>
            <a:r>
              <a:rPr lang="ru-RU" sz="1400" dirty="0" smtClean="0">
                <a:latin typeface="Times New Roman" pitchFamily="18" charset="0"/>
                <a:cs typeface="Times New Roman" pitchFamily="18" charset="0"/>
              </a:rPr>
              <a:t>- порошкообразные;</a:t>
            </a:r>
          </a:p>
          <a:p>
            <a:r>
              <a:rPr lang="ru-RU" sz="1400" dirty="0" smtClean="0">
                <a:latin typeface="Times New Roman" pitchFamily="18" charset="0"/>
                <a:cs typeface="Times New Roman" pitchFamily="18" charset="0"/>
              </a:rPr>
              <a:t>- гранулированные;</a:t>
            </a:r>
          </a:p>
          <a:p>
            <a:r>
              <a:rPr lang="ru-RU" sz="1400" dirty="0" smtClean="0">
                <a:latin typeface="Times New Roman" pitchFamily="18" charset="0"/>
                <a:cs typeface="Times New Roman" pitchFamily="18" charset="0"/>
              </a:rPr>
              <a:t>- прессованные;</a:t>
            </a:r>
          </a:p>
          <a:p>
            <a:r>
              <a:rPr lang="ru-RU" sz="1400" dirty="0" smtClean="0">
                <a:latin typeface="Times New Roman" pitchFamily="18" charset="0"/>
                <a:cs typeface="Times New Roman" pitchFamily="18" charset="0"/>
              </a:rPr>
              <a:t>- литые;</a:t>
            </a:r>
          </a:p>
          <a:p>
            <a:r>
              <a:rPr lang="ru-RU" sz="1400" dirty="0" smtClean="0">
                <a:latin typeface="Times New Roman" pitchFamily="18" charset="0"/>
                <a:cs typeface="Times New Roman" pitchFamily="18" charset="0"/>
              </a:rPr>
              <a:t>- водонаполненные.</a:t>
            </a:r>
            <a:endParaRPr lang="ru-RU" sz="1400" dirty="0">
              <a:latin typeface="Times New Roman" pitchFamily="18" charset="0"/>
              <a:cs typeface="Times New Roman" pitchFamily="18" charset="0"/>
            </a:endParaRPr>
          </a:p>
        </p:txBody>
      </p:sp>
      <p:sp>
        <p:nvSpPr>
          <p:cNvPr id="6" name="Прямоугольник 5"/>
          <p:cNvSpPr/>
          <p:nvPr/>
        </p:nvSpPr>
        <p:spPr>
          <a:xfrm>
            <a:off x="428596" y="5214950"/>
            <a:ext cx="8358246" cy="1384995"/>
          </a:xfrm>
          <a:prstGeom prst="rect">
            <a:avLst/>
          </a:prstGeom>
        </p:spPr>
        <p:txBody>
          <a:bodyPr wrap="square">
            <a:spAutoFit/>
          </a:bodyPr>
          <a:lstStyle/>
          <a:p>
            <a:r>
              <a:rPr lang="ru-RU" sz="1400" b="1" dirty="0" smtClean="0">
                <a:latin typeface="Times New Roman" pitchFamily="18" charset="0"/>
                <a:cs typeface="Times New Roman" pitchFamily="18" charset="0"/>
              </a:rPr>
              <a:t>По химическому составу, </a:t>
            </a:r>
            <a:r>
              <a:rPr lang="ru-RU" sz="1400" dirty="0" smtClean="0">
                <a:latin typeface="Times New Roman" pitchFamily="18" charset="0"/>
                <a:cs typeface="Times New Roman" pitchFamily="18" charset="0"/>
              </a:rPr>
              <a:t>промышленные ВВ классифицируются следующим образом:</a:t>
            </a:r>
          </a:p>
          <a:p>
            <a:r>
              <a:rPr lang="ru-RU" sz="1400" dirty="0" smtClean="0">
                <a:latin typeface="Times New Roman" pitchFamily="18" charset="0"/>
                <a:cs typeface="Times New Roman" pitchFamily="18" charset="0"/>
              </a:rPr>
              <a:t>- аммиачно-селитренные;</a:t>
            </a:r>
          </a:p>
          <a:p>
            <a:r>
              <a:rPr lang="ru-RU" sz="1400" dirty="0" smtClean="0">
                <a:latin typeface="Times New Roman" pitchFamily="18" charset="0"/>
                <a:cs typeface="Times New Roman" pitchFamily="18" charset="0"/>
              </a:rPr>
              <a:t>- нитропроизводные и их сплавы;</a:t>
            </a:r>
          </a:p>
          <a:p>
            <a:r>
              <a:rPr lang="ru-RU" sz="1400" dirty="0" smtClean="0">
                <a:latin typeface="Times New Roman" pitchFamily="18" charset="0"/>
                <a:cs typeface="Times New Roman" pitchFamily="18" charset="0"/>
              </a:rPr>
              <a:t>- промышленные ВВ на основе жидких эфиров;</a:t>
            </a:r>
          </a:p>
          <a:p>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хлоратные</a:t>
            </a:r>
            <a:r>
              <a:rPr lang="ru-RU" sz="1400" dirty="0" smtClean="0">
                <a:latin typeface="Times New Roman" pitchFamily="18" charset="0"/>
                <a:cs typeface="Times New Roman" pitchFamily="18" charset="0"/>
              </a:rPr>
              <a:t> и </a:t>
            </a:r>
            <a:r>
              <a:rPr lang="ru-RU" sz="1400" dirty="0" err="1" smtClean="0">
                <a:latin typeface="Times New Roman" pitchFamily="18" charset="0"/>
                <a:cs typeface="Times New Roman" pitchFamily="18" charset="0"/>
              </a:rPr>
              <a:t>перхлоратиновые</a:t>
            </a:r>
            <a:r>
              <a:rPr lang="ru-RU" sz="1400" dirty="0" smtClean="0">
                <a:latin typeface="Times New Roman" pitchFamily="18" charset="0"/>
                <a:cs typeface="Times New Roman" pitchFamily="18" charset="0"/>
              </a:rPr>
              <a:t> промышленные ВВ;</a:t>
            </a:r>
          </a:p>
          <a:p>
            <a:r>
              <a:rPr lang="ru-RU" sz="1400" dirty="0" smtClean="0">
                <a:latin typeface="Times New Roman" pitchFamily="18" charset="0"/>
                <a:cs typeface="Times New Roman" pitchFamily="18" charset="0"/>
              </a:rPr>
              <a:t>- пороха.</a:t>
            </a:r>
            <a:endParaRPr lang="ru-RU" sz="1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715436" cy="4247317"/>
          </a:xfrm>
          <a:prstGeom prst="rect">
            <a:avLst/>
          </a:prstGeom>
        </p:spPr>
        <p:txBody>
          <a:bodyPr wrap="square">
            <a:spAutoFit/>
          </a:bodyPr>
          <a:lstStyle/>
          <a:p>
            <a:r>
              <a:rPr lang="ru-RU" sz="1400" b="1" dirty="0" smtClean="0">
                <a:latin typeface="Times New Roman" pitchFamily="18" charset="0"/>
                <a:cs typeface="Times New Roman" pitchFamily="18" charset="0"/>
              </a:rPr>
              <a:t>По структурному состоянию, </a:t>
            </a:r>
            <a:r>
              <a:rPr lang="ru-RU" sz="1400" dirty="0" smtClean="0">
                <a:latin typeface="Times New Roman" pitchFamily="18" charset="0"/>
                <a:cs typeface="Times New Roman" pitchFamily="18" charset="0"/>
              </a:rPr>
              <a:t>промышленные ВВ классифицируются следующим образом:</a:t>
            </a:r>
          </a:p>
          <a:p>
            <a:r>
              <a:rPr lang="ru-RU" sz="1400" dirty="0" smtClean="0">
                <a:latin typeface="Times New Roman" pitchFamily="18" charset="0"/>
                <a:cs typeface="Times New Roman" pitchFamily="18" charset="0"/>
              </a:rPr>
              <a:t>-  порошкообразные;</a:t>
            </a:r>
          </a:p>
          <a:p>
            <a:r>
              <a:rPr lang="ru-RU" sz="1400" dirty="0" smtClean="0">
                <a:latin typeface="Times New Roman" pitchFamily="18" charset="0"/>
                <a:cs typeface="Times New Roman" pitchFamily="18" charset="0"/>
              </a:rPr>
              <a:t>- крупнодисперсные;</a:t>
            </a:r>
          </a:p>
          <a:p>
            <a:r>
              <a:rPr lang="ru-RU" sz="1400" dirty="0" smtClean="0">
                <a:latin typeface="Times New Roman" pitchFamily="18" charset="0"/>
                <a:cs typeface="Times New Roman" pitchFamily="18" charset="0"/>
              </a:rPr>
              <a:t>- прессованные;</a:t>
            </a:r>
          </a:p>
          <a:p>
            <a:r>
              <a:rPr lang="ru-RU" sz="1400" dirty="0" smtClean="0">
                <a:latin typeface="Times New Roman" pitchFamily="18" charset="0"/>
                <a:cs typeface="Times New Roman" pitchFamily="18" charset="0"/>
              </a:rPr>
              <a:t>- пластичные;</a:t>
            </a:r>
          </a:p>
          <a:p>
            <a:pPr>
              <a:buFontTx/>
              <a:buChar char="-"/>
            </a:pPr>
            <a:r>
              <a:rPr lang="ru-RU" sz="1400" dirty="0" smtClean="0">
                <a:latin typeface="Times New Roman" pitchFamily="18" charset="0"/>
                <a:cs typeface="Times New Roman" pitchFamily="18" charset="0"/>
              </a:rPr>
              <a:t>водонаполненные.</a:t>
            </a:r>
          </a:p>
          <a:p>
            <a:r>
              <a:rPr lang="ru-RU" sz="1400" b="1" dirty="0" smtClean="0">
                <a:latin typeface="Times New Roman" pitchFamily="18" charset="0"/>
                <a:cs typeface="Times New Roman" pitchFamily="18" charset="0"/>
              </a:rPr>
              <a:t>По условиям хранения и опасности перевозки, </a:t>
            </a:r>
            <a:r>
              <a:rPr lang="ru-RU" sz="1400" dirty="0" smtClean="0">
                <a:latin typeface="Times New Roman" pitchFamily="18" charset="0"/>
                <a:cs typeface="Times New Roman" pitchFamily="18" charset="0"/>
              </a:rPr>
              <a:t>промышленные ВВ классифицируются на:</a:t>
            </a:r>
          </a:p>
          <a:p>
            <a:r>
              <a:rPr lang="ru-RU" sz="1400" b="1" dirty="0" smtClean="0">
                <a:latin typeface="Times New Roman" pitchFamily="18" charset="0"/>
                <a:cs typeface="Times New Roman" pitchFamily="18" charset="0"/>
              </a:rPr>
              <a:t>1 класс </a:t>
            </a:r>
            <a:r>
              <a:rPr lang="ru-RU" sz="1400" dirty="0" smtClean="0">
                <a:latin typeface="Times New Roman" pitchFamily="18" charset="0"/>
                <a:cs typeface="Times New Roman" pitchFamily="18" charset="0"/>
              </a:rPr>
              <a:t>– промышленные ВВ с содержанием жидких </a:t>
            </a:r>
            <a:r>
              <a:rPr lang="ru-RU" sz="1400" dirty="0" err="1" smtClean="0">
                <a:latin typeface="Times New Roman" pitchFamily="18" charset="0"/>
                <a:cs typeface="Times New Roman" pitchFamily="18" charset="0"/>
              </a:rPr>
              <a:t>нитроэфиров</a:t>
            </a:r>
            <a:r>
              <a:rPr lang="ru-RU" sz="1400" dirty="0" smtClean="0">
                <a:latin typeface="Times New Roman" pitchFamily="18" charset="0"/>
                <a:cs typeface="Times New Roman" pitchFamily="18" charset="0"/>
              </a:rPr>
              <a:t> составляют более 15</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К </a:t>
            </a:r>
            <a:r>
              <a:rPr lang="ru-RU" sz="1400" dirty="0" smtClean="0">
                <a:latin typeface="Times New Roman" pitchFamily="18" charset="0"/>
                <a:cs typeface="Times New Roman" pitchFamily="18" charset="0"/>
              </a:rPr>
              <a:t>ним относятся - </a:t>
            </a:r>
            <a:r>
              <a:rPr lang="ru-RU" sz="1400" b="1" i="1" dirty="0" err="1" smtClean="0">
                <a:latin typeface="Times New Roman" pitchFamily="18" charset="0"/>
                <a:cs typeface="Times New Roman" pitchFamily="18" charset="0"/>
              </a:rPr>
              <a:t>нефлегматизированый</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гексоген</a:t>
            </a:r>
            <a:r>
              <a:rPr lang="ru-RU" sz="1400" b="1" i="1" dirty="0" smtClean="0">
                <a:latin typeface="Times New Roman" pitchFamily="18" charset="0"/>
                <a:cs typeface="Times New Roman" pitchFamily="18" charset="0"/>
              </a:rPr>
              <a:t> и тетрил</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2 класс </a:t>
            </a:r>
            <a:r>
              <a:rPr lang="ru-RU" sz="1400" dirty="0" smtClean="0">
                <a:latin typeface="Times New Roman" pitchFamily="18" charset="0"/>
                <a:cs typeface="Times New Roman" pitchFamily="18" charset="0"/>
              </a:rPr>
              <a:t>– аммиачно-селитренные промышленные ВВ, </a:t>
            </a:r>
            <a:r>
              <a:rPr lang="ru-RU" sz="1400" b="1" i="1" dirty="0" smtClean="0">
                <a:latin typeface="Times New Roman" pitchFamily="18" charset="0"/>
                <a:cs typeface="Times New Roman" pitchFamily="18" charset="0"/>
              </a:rPr>
              <a:t>тротил и его сплавы с другими </a:t>
            </a:r>
            <a:r>
              <a:rPr lang="ru-RU" sz="1400" b="1" i="1" dirty="0" err="1" smtClean="0">
                <a:latin typeface="Times New Roman" pitchFamily="18" charset="0"/>
                <a:cs typeface="Times New Roman" pitchFamily="18" charset="0"/>
              </a:rPr>
              <a:t>нитросоединениями</a:t>
            </a:r>
            <a:r>
              <a:rPr lang="ru-RU" sz="1400" b="1" i="1" dirty="0" smtClean="0">
                <a:latin typeface="Times New Roman" pitchFamily="18" charset="0"/>
                <a:cs typeface="Times New Roman" pitchFamily="18" charset="0"/>
              </a:rPr>
              <a:t>, нитроглицериновые ВВ с содержанием жидких </a:t>
            </a:r>
            <a:r>
              <a:rPr lang="ru-RU" sz="1400" b="1" i="1" dirty="0" err="1" smtClean="0">
                <a:latin typeface="Times New Roman" pitchFamily="18" charset="0"/>
                <a:cs typeface="Times New Roman" pitchFamily="18" charset="0"/>
              </a:rPr>
              <a:t>нитроэфиров</a:t>
            </a:r>
            <a:r>
              <a:rPr lang="ru-RU" sz="1400" b="1" i="1" dirty="0" smtClean="0">
                <a:latin typeface="Times New Roman" pitchFamily="18" charset="0"/>
                <a:cs typeface="Times New Roman" pitchFamily="18" charset="0"/>
              </a:rPr>
              <a:t> до 15%. А также детонирующие шнуры и </a:t>
            </a:r>
            <a:r>
              <a:rPr lang="ru-RU" sz="1400" b="1" i="1" dirty="0" err="1" smtClean="0">
                <a:latin typeface="Times New Roman" pitchFamily="18" charset="0"/>
                <a:cs typeface="Times New Roman" pitchFamily="18" charset="0"/>
              </a:rPr>
              <a:t>флегматизированый</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гексоген</a:t>
            </a:r>
            <a:r>
              <a:rPr lang="ru-RU" sz="1400" b="1" i="1"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3 класс </a:t>
            </a:r>
            <a:r>
              <a:rPr lang="ru-RU" sz="1400"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пороха дымные и бездымные;</a:t>
            </a:r>
          </a:p>
          <a:p>
            <a:r>
              <a:rPr lang="ru-RU" sz="1400" b="1" dirty="0" smtClean="0">
                <a:latin typeface="Times New Roman" pitchFamily="18" charset="0"/>
                <a:cs typeface="Times New Roman" pitchFamily="18" charset="0"/>
              </a:rPr>
              <a:t>4 класс </a:t>
            </a:r>
            <a:r>
              <a:rPr lang="ru-RU" sz="1400"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электродетонаторы</a:t>
            </a:r>
            <a:r>
              <a:rPr lang="ru-RU" sz="1400" b="1" i="1" dirty="0" smtClean="0">
                <a:latin typeface="Times New Roman" pitchFamily="18" charset="0"/>
                <a:cs typeface="Times New Roman" pitchFamily="18" charset="0"/>
              </a:rPr>
              <a:t> (ЭД), </a:t>
            </a:r>
            <a:r>
              <a:rPr lang="ru-RU" sz="1400" b="1" i="1" dirty="0" err="1" smtClean="0">
                <a:latin typeface="Times New Roman" pitchFamily="18" charset="0"/>
                <a:cs typeface="Times New Roman" pitchFamily="18" charset="0"/>
              </a:rPr>
              <a:t>капсюль-детонаторы</a:t>
            </a:r>
            <a:r>
              <a:rPr lang="ru-RU" sz="1400" b="1" i="1" dirty="0" smtClean="0">
                <a:latin typeface="Times New Roman" pitchFamily="18" charset="0"/>
                <a:cs typeface="Times New Roman" pitchFamily="18" charset="0"/>
              </a:rPr>
              <a:t> (КД), пиротехнические замедлители</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5 класс </a:t>
            </a:r>
            <a:r>
              <a:rPr lang="ru-RU" sz="1400"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перфораторные снаряды с установленными в них взрывателями</a:t>
            </a:r>
            <a:r>
              <a:rPr lang="ru-RU" sz="1400"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По условиям применения, </a:t>
            </a:r>
            <a:r>
              <a:rPr lang="ru-RU" sz="1400" dirty="0" smtClean="0">
                <a:latin typeface="Times New Roman" pitchFamily="18" charset="0"/>
                <a:cs typeface="Times New Roman" pitchFamily="18" charset="0"/>
              </a:rPr>
              <a:t>промышленные ВВ подразделяются на два класса: </a:t>
            </a:r>
            <a:r>
              <a:rPr lang="ru-RU" sz="1400" b="1" dirty="0" smtClean="0">
                <a:latin typeface="Times New Roman" pitchFamily="18" charset="0"/>
                <a:cs typeface="Times New Roman" pitchFamily="18" charset="0"/>
              </a:rPr>
              <a:t>непредохранительные и предохранительные.</a:t>
            </a:r>
          </a:p>
          <a:p>
            <a:r>
              <a:rPr lang="ru-RU" sz="1400" b="1" dirty="0" smtClean="0"/>
              <a:t> </a:t>
            </a:r>
            <a:endParaRPr lang="ru-RU" sz="1400" dirty="0" smtClean="0"/>
          </a:p>
          <a:p>
            <a:endParaRPr lang="ru-RU" sz="14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357166"/>
            <a:ext cx="4413324" cy="338554"/>
          </a:xfrm>
          <a:prstGeom prst="rect">
            <a:avLst/>
          </a:prstGeom>
        </p:spPr>
        <p:txBody>
          <a:bodyPr wrap="none">
            <a:spAutoFit/>
          </a:bodyPr>
          <a:lstStyle/>
          <a:p>
            <a:r>
              <a:rPr lang="ru-RU" sz="1600" b="1" i="1" dirty="0" smtClean="0">
                <a:latin typeface="Times New Roman" pitchFamily="18" charset="0"/>
                <a:cs typeface="Times New Roman" pitchFamily="18" charset="0"/>
              </a:rPr>
              <a:t>1. Понятие о взрыве и взрывчатых веществах</a:t>
            </a:r>
            <a:endParaRPr lang="ru-RU" sz="1600" b="1" i="1" dirty="0">
              <a:latin typeface="Times New Roman" pitchFamily="18" charset="0"/>
              <a:cs typeface="Times New Roman" pitchFamily="18" charset="0"/>
            </a:endParaRPr>
          </a:p>
        </p:txBody>
      </p:sp>
      <p:pic>
        <p:nvPicPr>
          <p:cNvPr id="15362" name="Picture 2" descr="ÐÐ¾Ð¼Ð¾Ð½Ð¾ÑÐ¾Ð² ÐÐ¸ÑÐ°Ð¸Ð» ÐÐ°ÑÐ¸Ð»ÑÐµÐ²Ð¸Ñ"/>
          <p:cNvPicPr>
            <a:picLocks noChangeAspect="1" noChangeArrowheads="1"/>
          </p:cNvPicPr>
          <p:nvPr/>
        </p:nvPicPr>
        <p:blipFill>
          <a:blip r:embed="rId2"/>
          <a:srcRect/>
          <a:stretch>
            <a:fillRect/>
          </a:stretch>
        </p:blipFill>
        <p:spPr bwMode="auto">
          <a:xfrm>
            <a:off x="428596" y="1071546"/>
            <a:ext cx="3810000" cy="4572000"/>
          </a:xfrm>
          <a:prstGeom prst="rect">
            <a:avLst/>
          </a:prstGeom>
          <a:noFill/>
        </p:spPr>
      </p:pic>
      <p:sp>
        <p:nvSpPr>
          <p:cNvPr id="4" name="Прямоугольник 3"/>
          <p:cNvSpPr/>
          <p:nvPr/>
        </p:nvSpPr>
        <p:spPr>
          <a:xfrm>
            <a:off x="785786" y="5857892"/>
            <a:ext cx="2673232" cy="307777"/>
          </a:xfrm>
          <a:prstGeom prst="rect">
            <a:avLst/>
          </a:prstGeom>
        </p:spPr>
        <p:txBody>
          <a:bodyPr wrap="none">
            <a:spAutoFit/>
          </a:bodyPr>
          <a:lstStyle/>
          <a:p>
            <a:r>
              <a:rPr lang="ru-RU" sz="1400" b="1" i="1" u="sng" dirty="0">
                <a:latin typeface="Times New Roman" pitchFamily="18" charset="0"/>
                <a:cs typeface="Times New Roman" pitchFamily="18" charset="0"/>
                <a:hlinkClick r:id="rId3"/>
              </a:rPr>
              <a:t>Ломоносов Михаил Васильевич</a:t>
            </a:r>
            <a:endParaRPr lang="ru-RU" sz="1400" b="1" i="1" u="sng" dirty="0">
              <a:latin typeface="Times New Roman" pitchFamily="18" charset="0"/>
              <a:cs typeface="Times New Roman" pitchFamily="18" charset="0"/>
            </a:endParaRPr>
          </a:p>
        </p:txBody>
      </p:sp>
      <p:sp>
        <p:nvSpPr>
          <p:cNvPr id="5" name="Прямоугольник 4"/>
          <p:cNvSpPr/>
          <p:nvPr/>
        </p:nvSpPr>
        <p:spPr>
          <a:xfrm>
            <a:off x="4429124" y="3929066"/>
            <a:ext cx="4572000" cy="2800767"/>
          </a:xfrm>
          <a:prstGeom prst="rect">
            <a:avLst/>
          </a:prstGeom>
        </p:spPr>
        <p:txBody>
          <a:bodyPr wrap="square">
            <a:spAutoFit/>
          </a:bodyPr>
          <a:lstStyle/>
          <a:p>
            <a:r>
              <a:rPr lang="ru-RU" sz="1100" dirty="0">
                <a:latin typeface="Times New Roman" pitchFamily="18" charset="0"/>
                <a:cs typeface="Times New Roman" pitchFamily="18" charset="0"/>
              </a:rPr>
              <a:t>В 1749 г. </a:t>
            </a:r>
            <a:r>
              <a:rPr lang="ru-RU" sz="1100" b="1" dirty="0">
                <a:latin typeface="Times New Roman" pitchFamily="18" charset="0"/>
                <a:cs typeface="Times New Roman" pitchFamily="18" charset="0"/>
                <a:hlinkClick r:id="rId3"/>
              </a:rPr>
              <a:t>М. В. Ломоносов</a:t>
            </a:r>
            <a:r>
              <a:rPr lang="ru-RU" sz="1100" dirty="0">
                <a:latin typeface="Times New Roman" pitchFamily="18" charset="0"/>
                <a:cs typeface="Times New Roman" pitchFamily="18" charset="0"/>
              </a:rPr>
              <a:t> написал диссертацию «О рождении в природе селитры». </a:t>
            </a: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a:latin typeface="Times New Roman" pitchFamily="18" charset="0"/>
                <a:cs typeface="Times New Roman" pitchFamily="18" charset="0"/>
              </a:rPr>
              <a:t>Селитрой называли в прошлом нитрат калия. Она носила в России и другое название — «</a:t>
            </a:r>
            <a:r>
              <a:rPr lang="ru-RU" sz="1100" dirty="0" err="1">
                <a:latin typeface="Times New Roman" pitchFamily="18" charset="0"/>
                <a:cs typeface="Times New Roman" pitchFamily="18" charset="0"/>
              </a:rPr>
              <a:t>ямчуг</a:t>
            </a:r>
            <a:r>
              <a:rPr lang="ru-RU" sz="1100" dirty="0">
                <a:latin typeface="Times New Roman" pitchFamily="18" charset="0"/>
                <a:cs typeface="Times New Roman" pitchFamily="18" charset="0"/>
              </a:rPr>
              <a:t>», от слова «яма». В ямах заготавливали сырье для производства: навоз, мочу, строительный мусор, остатки растений и др. Селитра образовывалась через два-три года в результате естественных биохимических процессов. Землю, извлекаемую из ям по истечении указанного срока, называли «селитряной землей». Для извлечения селитры «селитряную землю» обрабатывали водой, добавляя карбонат калия, отфильтровывали и осторожно выпаривали досуха. Добавление К2С03 приводило к превращению нитрата кальция, содержащегося в «селитряной земле», в нитрат калия KN03, извлекаемый водой, что увеличивало выход селитры.</a:t>
            </a: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a:latin typeface="Times New Roman" pitchFamily="18" charset="0"/>
                <a:cs typeface="Times New Roman" pitchFamily="18" charset="0"/>
              </a:rPr>
              <a:t>Основными потребителями селитры в прошлые века были пороховые заводы и мастерские по производству азотной кислоты — «селитряной кислоты».</a:t>
            </a:r>
          </a:p>
        </p:txBody>
      </p:sp>
      <p:sp>
        <p:nvSpPr>
          <p:cNvPr id="6" name="Прямоугольник 5"/>
          <p:cNvSpPr/>
          <p:nvPr/>
        </p:nvSpPr>
        <p:spPr>
          <a:xfrm>
            <a:off x="4572000" y="714356"/>
            <a:ext cx="4572000" cy="3108543"/>
          </a:xfrm>
          <a:prstGeom prst="rect">
            <a:avLst/>
          </a:prstGeom>
        </p:spPr>
        <p:txBody>
          <a:bodyPr>
            <a:spAutoFit/>
          </a:bodyPr>
          <a:lstStyle/>
          <a:p>
            <a:r>
              <a:rPr lang="ru-RU" sz="1400" dirty="0" smtClean="0">
                <a:latin typeface="Times New Roman" pitchFamily="18" charset="0"/>
                <a:cs typeface="Times New Roman" pitchFamily="18" charset="0"/>
              </a:rPr>
              <a:t>Впервые задача физической сущности взрыва была поставлена М.В. Ломоносовым. В работе «О рождении и природе селитры», написанной в 1748 г., он дает определение взрыва, как очень быстрого выделения значительного количества энергии и большого объема газов. </a:t>
            </a:r>
            <a:r>
              <a:rPr lang="ru-RU" sz="1400" b="1" i="1" dirty="0" smtClean="0">
                <a:latin typeface="Times New Roman" pitchFamily="18" charset="0"/>
                <a:cs typeface="Times New Roman" pitchFamily="18" charset="0"/>
              </a:rPr>
              <a:t>В современной интерпретации взрывом называют процесс быстрого сверхзвукового физического или химического превращения вещества за счет прохождения по нему детонационной волны, сопровождающейся переходом потенциальной энергии этого вещества или продуктов его превращения в кинетическую</a:t>
            </a:r>
            <a:r>
              <a:rPr lang="ru-RU" sz="1400" dirty="0" smtClean="0">
                <a:latin typeface="Times New Roman" pitchFamily="18" charset="0"/>
                <a:cs typeface="Times New Roman" pitchFamily="18" charset="0"/>
              </a:rPr>
              <a:t>. Существуют три формы химических превращений ВВ: медленное химическое превращение, горение и детонация. </a:t>
            </a:r>
            <a:endParaRPr lang="ru-RU" sz="14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8992" y="285728"/>
            <a:ext cx="1748556" cy="307777"/>
          </a:xfrm>
          <a:prstGeom prst="rect">
            <a:avLst/>
          </a:prstGeom>
        </p:spPr>
        <p:txBody>
          <a:bodyPr wrap="none">
            <a:spAutoFit/>
          </a:bodyPr>
          <a:lstStyle/>
          <a:p>
            <a:r>
              <a:rPr lang="ru-RU" sz="1400" b="1" i="1" dirty="0" smtClean="0">
                <a:latin typeface="Times New Roman" pitchFamily="18" charset="0"/>
                <a:cs typeface="Times New Roman" pitchFamily="18" charset="0"/>
              </a:rPr>
              <a:t>2.1 Маркировка ВВ</a:t>
            </a:r>
            <a:r>
              <a:rPr lang="ru-RU" sz="1400" b="1" i="1" dirty="0" smtClean="0">
                <a:latin typeface="Times New Roman" pitchFamily="18" charset="0"/>
                <a:cs typeface="Times New Roman" pitchFamily="18" charset="0"/>
              </a:rPr>
              <a:t> </a:t>
            </a:r>
            <a:endParaRPr lang="ru-RU" sz="1400" i="1" dirty="0">
              <a:latin typeface="Times New Roman" pitchFamily="18" charset="0"/>
              <a:cs typeface="Times New Roman" pitchFamily="18" charset="0"/>
            </a:endParaRPr>
          </a:p>
        </p:txBody>
      </p:sp>
      <p:sp>
        <p:nvSpPr>
          <p:cNvPr id="3" name="Прямоугольник 2"/>
          <p:cNvSpPr/>
          <p:nvPr/>
        </p:nvSpPr>
        <p:spPr>
          <a:xfrm>
            <a:off x="3500430" y="642918"/>
            <a:ext cx="1751698" cy="307777"/>
          </a:xfrm>
          <a:prstGeom prst="rect">
            <a:avLst/>
          </a:prstGeom>
        </p:spPr>
        <p:txBody>
          <a:bodyPr wrap="none">
            <a:spAutoFit/>
          </a:bodyPr>
          <a:lstStyle/>
          <a:p>
            <a:r>
              <a:rPr lang="ru-RU" sz="1400" b="1" cap="all" dirty="0" smtClean="0">
                <a:latin typeface="Times New Roman" pitchFamily="18" charset="0"/>
                <a:cs typeface="Times New Roman" pitchFamily="18" charset="0"/>
              </a:rPr>
              <a:t>ГОСТ Р 51615-2000</a:t>
            </a:r>
            <a:endParaRPr lang="ru-RU" sz="1400" dirty="0">
              <a:latin typeface="Times New Roman" pitchFamily="18" charset="0"/>
              <a:cs typeface="Times New Roman" pitchFamily="18" charset="0"/>
            </a:endParaRPr>
          </a:p>
        </p:txBody>
      </p:sp>
      <p:sp>
        <p:nvSpPr>
          <p:cNvPr id="4" name="Прямоугольник 3"/>
          <p:cNvSpPr/>
          <p:nvPr/>
        </p:nvSpPr>
        <p:spPr>
          <a:xfrm>
            <a:off x="357158" y="1000108"/>
            <a:ext cx="8429684" cy="2893100"/>
          </a:xfrm>
          <a:prstGeom prst="rect">
            <a:avLst/>
          </a:prstGeom>
        </p:spPr>
        <p:txBody>
          <a:bodyPr wrap="square">
            <a:spAutoFit/>
          </a:bodyPr>
          <a:lstStyle/>
          <a:p>
            <a:r>
              <a:rPr lang="ru-RU" sz="1400" b="1" dirty="0" smtClean="0">
                <a:latin typeface="Times New Roman" pitchFamily="18" charset="0"/>
                <a:cs typeface="Times New Roman" pitchFamily="18" charset="0"/>
              </a:rPr>
              <a:t>I класс - непредохранительные </a:t>
            </a:r>
            <a:r>
              <a:rPr lang="ru-RU" sz="1400" dirty="0" smtClean="0">
                <a:latin typeface="Times New Roman" pitchFamily="18" charset="0"/>
                <a:cs typeface="Times New Roman" pitchFamily="18" charset="0"/>
              </a:rPr>
              <a:t>промышленные ВВ, используются для ведения взрывных работ, только на открытых горных работах. </a:t>
            </a:r>
            <a:r>
              <a:rPr lang="ru-RU" sz="1400" b="1" dirty="0" smtClean="0">
                <a:latin typeface="Times New Roman" pitchFamily="18" charset="0"/>
                <a:cs typeface="Times New Roman" pitchFamily="18" charset="0"/>
              </a:rPr>
              <a:t>Отличительная полоса – белого цвета</a:t>
            </a:r>
            <a:r>
              <a:rPr lang="ru-RU" sz="1400" dirty="0" smtClean="0">
                <a:latin typeface="Times New Roman" pitchFamily="18" charset="0"/>
                <a:cs typeface="Times New Roman" pitchFamily="18" charset="0"/>
              </a:rPr>
              <a:t>. I класс подразделяется на следующие группы:</a:t>
            </a:r>
          </a:p>
          <a:p>
            <a:r>
              <a:rPr lang="ru-RU" sz="1400" b="1" dirty="0" smtClean="0">
                <a:latin typeface="Times New Roman" pitchFamily="18" charset="0"/>
                <a:cs typeface="Times New Roman" pitchFamily="18" charset="0"/>
              </a:rPr>
              <a:t>1 группа </a:t>
            </a:r>
            <a:r>
              <a:rPr lang="ru-RU" sz="1400" dirty="0" smtClean="0">
                <a:latin typeface="Times New Roman" pitchFamily="18" charset="0"/>
                <a:cs typeface="Times New Roman" pitchFamily="18" charset="0"/>
              </a:rPr>
              <a:t>– гранулированные водоустойчивые ВВ для производства взрывов в крепких и весьма крепких обводненных горных породах. К ним относятся – </a:t>
            </a:r>
            <a:r>
              <a:rPr lang="ru-RU" sz="1400" dirty="0" err="1" smtClean="0">
                <a:latin typeface="Times New Roman" pitchFamily="18" charset="0"/>
                <a:cs typeface="Times New Roman" pitchFamily="18" charset="0"/>
              </a:rPr>
              <a:t>Алюмотол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Гранулотол</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Грамманиты</a:t>
            </a:r>
            <a:r>
              <a:rPr lang="ru-RU" sz="1400" dirty="0" smtClean="0">
                <a:latin typeface="Times New Roman" pitchFamily="18" charset="0"/>
                <a:cs typeface="Times New Roman" pitchFamily="18" charset="0"/>
              </a:rPr>
              <a:t> 50/50-В, 30/70-В.</a:t>
            </a:r>
          </a:p>
          <a:p>
            <a:r>
              <a:rPr lang="ru-RU" sz="1400" b="1" dirty="0" smtClean="0">
                <a:latin typeface="Times New Roman" pitchFamily="18" charset="0"/>
                <a:cs typeface="Times New Roman" pitchFamily="18" charset="0"/>
              </a:rPr>
              <a:t>2 группа </a:t>
            </a:r>
            <a:r>
              <a:rPr lang="ru-RU" sz="1400" dirty="0" smtClean="0">
                <a:latin typeface="Times New Roman" pitchFamily="18" charset="0"/>
                <a:cs typeface="Times New Roman" pitchFamily="18" charset="0"/>
              </a:rPr>
              <a:t>– водонаполненные ВВ для производства взрывов в крепких, весьма крепких, сухих и обводненных горных породах. </a:t>
            </a:r>
            <a:r>
              <a:rPr lang="ru-RU" sz="1400" b="1" i="1" dirty="0" smtClean="0">
                <a:latin typeface="Times New Roman" pitchFamily="18" charset="0"/>
                <a:cs typeface="Times New Roman" pitchFamily="18" charset="0"/>
              </a:rPr>
              <a:t>К ним относятся – </a:t>
            </a:r>
            <a:r>
              <a:rPr lang="ru-RU" sz="1400" b="1" i="1" dirty="0" err="1" smtClean="0">
                <a:latin typeface="Times New Roman" pitchFamily="18" charset="0"/>
                <a:cs typeface="Times New Roman" pitchFamily="18" charset="0"/>
              </a:rPr>
              <a:t>Акватолы</a:t>
            </a:r>
            <a:r>
              <a:rPr lang="ru-RU" sz="1400" b="1" i="1" dirty="0" smtClean="0">
                <a:latin typeface="Times New Roman" pitchFamily="18" charset="0"/>
                <a:cs typeface="Times New Roman" pitchFamily="18" charset="0"/>
              </a:rPr>
              <a:t> 65/35 С, М-15, АВ, АВМ, МГ; </a:t>
            </a:r>
            <a:r>
              <a:rPr lang="ru-RU" sz="1400" b="1" i="1" dirty="0" err="1" smtClean="0">
                <a:latin typeface="Times New Roman" pitchFamily="18" charset="0"/>
                <a:cs typeface="Times New Roman" pitchFamily="18" charset="0"/>
              </a:rPr>
              <a:t>Ифзаниты</a:t>
            </a:r>
            <a:r>
              <a:rPr lang="ru-RU" sz="1400" b="1" i="1" dirty="0" smtClean="0">
                <a:latin typeface="Times New Roman" pitchFamily="18" charset="0"/>
                <a:cs typeface="Times New Roman" pitchFamily="18" charset="0"/>
              </a:rPr>
              <a:t> Т-20, Т-60, Т-80; </a:t>
            </a:r>
            <a:r>
              <a:rPr lang="ru-RU" sz="1400" b="1" i="1" dirty="0" err="1" smtClean="0">
                <a:latin typeface="Times New Roman" pitchFamily="18" charset="0"/>
                <a:cs typeface="Times New Roman" pitchFamily="18" charset="0"/>
              </a:rPr>
              <a:t>Карбатолы</a:t>
            </a:r>
            <a:r>
              <a:rPr lang="ru-RU" sz="1400" b="1" i="1" dirty="0" smtClean="0">
                <a:latin typeface="Times New Roman" pitchFamily="18" charset="0"/>
                <a:cs typeface="Times New Roman" pitchFamily="18" charset="0"/>
              </a:rPr>
              <a:t> Т-15, ГЛ-10В; Эмульсионные ВВ </a:t>
            </a:r>
            <a:r>
              <a:rPr lang="ru-RU" sz="1400" b="1" i="1" dirty="0" err="1" smtClean="0">
                <a:latin typeface="Times New Roman" pitchFamily="18" charset="0"/>
                <a:cs typeface="Times New Roman" pitchFamily="18" charset="0"/>
              </a:rPr>
              <a:t>Нобелит</a:t>
            </a:r>
            <a:r>
              <a:rPr lang="ru-RU" sz="1400" b="1" i="1" dirty="0" smtClean="0">
                <a:latin typeface="Times New Roman" pitchFamily="18" charset="0"/>
                <a:cs typeface="Times New Roman" pitchFamily="18" charset="0"/>
              </a:rPr>
              <a:t> 30/70, </a:t>
            </a:r>
            <a:r>
              <a:rPr lang="ru-RU" sz="1400" b="1" i="1" dirty="0" err="1" smtClean="0">
                <a:latin typeface="Times New Roman" pitchFamily="18" charset="0"/>
                <a:cs typeface="Times New Roman" pitchFamily="18" charset="0"/>
              </a:rPr>
              <a:t>Нобелан</a:t>
            </a:r>
            <a:r>
              <a:rPr lang="ru-RU" sz="1400" b="1" i="1" dirty="0" smtClean="0">
                <a:latin typeface="Times New Roman" pitchFamily="18" charset="0"/>
                <a:cs typeface="Times New Roman" pitchFamily="18" charset="0"/>
              </a:rPr>
              <a:t> 20/70, </a:t>
            </a:r>
            <a:r>
              <a:rPr lang="ru-RU" sz="1400" b="1" i="1" dirty="0" err="1" smtClean="0">
                <a:latin typeface="Times New Roman" pitchFamily="18" charset="0"/>
                <a:cs typeface="Times New Roman" pitchFamily="18" charset="0"/>
              </a:rPr>
              <a:t>Гранэмиты</a:t>
            </a:r>
            <a:r>
              <a:rPr lang="ru-RU" sz="1400" b="1" i="1" dirty="0" smtClean="0">
                <a:latin typeface="Times New Roman" pitchFamily="18" charset="0"/>
                <a:cs typeface="Times New Roman" pitchFamily="18" charset="0"/>
              </a:rPr>
              <a:t> 30/70, 70/30, 50/50, </a:t>
            </a:r>
            <a:r>
              <a:rPr lang="ru-RU" sz="1400" b="1" i="1" dirty="0" err="1" smtClean="0">
                <a:latin typeface="Times New Roman" pitchFamily="18" charset="0"/>
                <a:cs typeface="Times New Roman" pitchFamily="18" charset="0"/>
              </a:rPr>
              <a:t>Эмулиты</a:t>
            </a:r>
            <a:r>
              <a:rPr lang="ru-RU" sz="1400" b="1" i="1" dirty="0" smtClean="0">
                <a:latin typeface="Times New Roman" pitchFamily="18" charset="0"/>
                <a:cs typeface="Times New Roman" pitchFamily="18" charset="0"/>
              </a:rPr>
              <a:t> 80/20, 75/25, </a:t>
            </a:r>
            <a:r>
              <a:rPr lang="ru-RU" sz="1400" b="1" i="1" dirty="0" err="1" smtClean="0">
                <a:latin typeface="Times New Roman" pitchFamily="18" charset="0"/>
                <a:cs typeface="Times New Roman" pitchFamily="18" charset="0"/>
              </a:rPr>
              <a:t>Порэмит</a:t>
            </a:r>
            <a:r>
              <a:rPr lang="ru-RU" sz="1400" b="1" i="1" dirty="0" smtClean="0">
                <a:latin typeface="Times New Roman" pitchFamily="18" charset="0"/>
                <a:cs typeface="Times New Roman" pitchFamily="18" charset="0"/>
              </a:rPr>
              <a:t>.</a:t>
            </a:r>
          </a:p>
          <a:p>
            <a:r>
              <a:rPr lang="ru-RU" sz="1400" b="1" dirty="0" smtClean="0">
                <a:latin typeface="Times New Roman" pitchFamily="18" charset="0"/>
                <a:cs typeface="Times New Roman" pitchFamily="18" charset="0"/>
              </a:rPr>
              <a:t>3 группа </a:t>
            </a:r>
            <a:r>
              <a:rPr lang="ru-RU" sz="1400" dirty="0" smtClean="0">
                <a:latin typeface="Times New Roman" pitchFamily="18" charset="0"/>
                <a:cs typeface="Times New Roman" pitchFamily="18" charset="0"/>
              </a:rPr>
              <a:t>– кумулятивные наружные заряды для вторичного дробления негабарита в карьерах. </a:t>
            </a:r>
            <a:r>
              <a:rPr lang="ru-RU" sz="1400" b="1" i="1" dirty="0" smtClean="0">
                <a:latin typeface="Times New Roman" pitchFamily="18" charset="0"/>
                <a:cs typeface="Times New Roman" pitchFamily="18" charset="0"/>
              </a:rPr>
              <a:t>К ним относятся заряды – ЗКП и ЗКН.</a:t>
            </a:r>
          </a:p>
          <a:p>
            <a:r>
              <a:rPr lang="ru-RU" sz="1400" b="1" i="1" dirty="0" smtClean="0">
                <a:latin typeface="Times New Roman" pitchFamily="18" charset="0"/>
                <a:cs typeface="Times New Roman" pitchFamily="18" charset="0"/>
              </a:rPr>
              <a:t>4 группа </a:t>
            </a:r>
            <a:r>
              <a:rPr lang="ru-RU" sz="1400" dirty="0" smtClean="0">
                <a:latin typeface="Times New Roman" pitchFamily="18" charset="0"/>
                <a:cs typeface="Times New Roman" pitchFamily="18" charset="0"/>
              </a:rPr>
              <a:t>– промежуточные детонаторы для инициирования зарядов малочувствительных ВВ.  </a:t>
            </a:r>
            <a:r>
              <a:rPr lang="ru-RU" sz="1400" b="1" i="1" dirty="0" smtClean="0">
                <a:latin typeface="Times New Roman" pitchFamily="18" charset="0"/>
                <a:cs typeface="Times New Roman" pitchFamily="18" charset="0"/>
              </a:rPr>
              <a:t>К ним относятся шашки – Т-400, Ш-400, ТГ-500.</a:t>
            </a:r>
            <a:endParaRPr lang="ru-RU" sz="1400" b="1" i="1" dirty="0">
              <a:latin typeface="Times New Roman" pitchFamily="18" charset="0"/>
              <a:cs typeface="Times New Roman" pitchFamily="18" charset="0"/>
            </a:endParaRPr>
          </a:p>
        </p:txBody>
      </p:sp>
      <p:pic>
        <p:nvPicPr>
          <p:cNvPr id="4098" name="Picture 2" descr="http://prv3.lori-images.net/markirovka-vzryvchatyh-veschestv-i-izdelii-pri-transportirovke-0022950015-preview.jpg"/>
          <p:cNvPicPr>
            <a:picLocks noChangeAspect="1" noChangeArrowheads="1"/>
          </p:cNvPicPr>
          <p:nvPr/>
        </p:nvPicPr>
        <p:blipFill>
          <a:blip r:embed="rId2"/>
          <a:srcRect/>
          <a:stretch>
            <a:fillRect/>
          </a:stretch>
        </p:blipFill>
        <p:spPr bwMode="auto">
          <a:xfrm>
            <a:off x="357158" y="3929066"/>
            <a:ext cx="2714644" cy="2786082"/>
          </a:xfrm>
          <a:prstGeom prst="rect">
            <a:avLst/>
          </a:prstGeom>
          <a:noFill/>
        </p:spPr>
      </p:pic>
      <p:pic>
        <p:nvPicPr>
          <p:cNvPr id="4100" name="Picture 4" descr="http://electro-rating.ru/images/books/big_124088.jpg"/>
          <p:cNvPicPr>
            <a:picLocks noChangeAspect="1" noChangeArrowheads="1"/>
          </p:cNvPicPr>
          <p:nvPr/>
        </p:nvPicPr>
        <p:blipFill>
          <a:blip r:embed="rId3"/>
          <a:srcRect/>
          <a:stretch>
            <a:fillRect/>
          </a:stretch>
        </p:blipFill>
        <p:spPr bwMode="auto">
          <a:xfrm>
            <a:off x="6286480" y="3929066"/>
            <a:ext cx="2857520" cy="2786082"/>
          </a:xfrm>
          <a:prstGeom prst="rect">
            <a:avLst/>
          </a:prstGeom>
          <a:noFill/>
        </p:spPr>
      </p:pic>
      <p:pic>
        <p:nvPicPr>
          <p:cNvPr id="4104" name="Picture 8" descr="https://prv3.lori-images.net/markirovka-opasnyh-gruzov-vzryvchatyh-veschestv-i-0022938155-preview.jpg"/>
          <p:cNvPicPr>
            <a:picLocks noChangeAspect="1" noChangeArrowheads="1"/>
          </p:cNvPicPr>
          <p:nvPr/>
        </p:nvPicPr>
        <p:blipFill>
          <a:blip r:embed="rId4"/>
          <a:srcRect/>
          <a:stretch>
            <a:fillRect/>
          </a:stretch>
        </p:blipFill>
        <p:spPr bwMode="auto">
          <a:xfrm>
            <a:off x="3143240" y="3929066"/>
            <a:ext cx="3071834" cy="235743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501122" cy="6186309"/>
          </a:xfrm>
          <a:prstGeom prst="rect">
            <a:avLst/>
          </a:prstGeom>
        </p:spPr>
        <p:txBody>
          <a:bodyPr wrap="square">
            <a:spAutoFit/>
          </a:bodyPr>
          <a:lstStyle/>
          <a:p>
            <a:r>
              <a:rPr lang="en-US" sz="1400" b="1" dirty="0" smtClean="0">
                <a:latin typeface="Times New Roman" pitchFamily="18" charset="0"/>
                <a:cs typeface="Times New Roman" pitchFamily="18" charset="0"/>
              </a:rPr>
              <a:t>II</a:t>
            </a:r>
            <a:r>
              <a:rPr lang="en-US"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класс </a:t>
            </a:r>
            <a:r>
              <a:rPr lang="ru-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непредохранительные</a:t>
            </a:r>
            <a:r>
              <a:rPr lang="ru-RU" sz="1400" dirty="0" smtClean="0">
                <a:latin typeface="Times New Roman" pitchFamily="18" charset="0"/>
                <a:cs typeface="Times New Roman" pitchFamily="18" charset="0"/>
              </a:rPr>
              <a:t> промышленные ВВ, используются для ведения взрывных работ только на открытых и подземных горных работах, кроме шахт, опасных по газу и пыли. </a:t>
            </a:r>
            <a:r>
              <a:rPr lang="ru-RU" sz="1400" b="1" dirty="0" smtClean="0">
                <a:latin typeface="Times New Roman" pitchFamily="18" charset="0"/>
                <a:cs typeface="Times New Roman" pitchFamily="18" charset="0"/>
              </a:rPr>
              <a:t>Отличительная полоса – красного цвета. </a:t>
            </a:r>
            <a:r>
              <a:rPr lang="ru-RU" sz="1400" dirty="0" smtClean="0">
                <a:latin typeface="Times New Roman" pitchFamily="18" charset="0"/>
                <a:cs typeface="Times New Roman" pitchFamily="18" charset="0"/>
              </a:rPr>
              <a:t>II класс подразделяется на следующие группы:</a:t>
            </a:r>
          </a:p>
          <a:p>
            <a:r>
              <a:rPr lang="ru-RU" sz="1400" b="1" dirty="0" smtClean="0">
                <a:latin typeface="Times New Roman" pitchFamily="18" charset="0"/>
                <a:cs typeface="Times New Roman" pitchFamily="18" charset="0"/>
              </a:rPr>
              <a:t>1 группа </a:t>
            </a:r>
            <a:r>
              <a:rPr lang="ru-RU" sz="1400" dirty="0" smtClean="0">
                <a:latin typeface="Times New Roman" pitchFamily="18" charset="0"/>
                <a:cs typeface="Times New Roman" pitchFamily="18" charset="0"/>
              </a:rPr>
              <a:t>– гранулированные ВВ, которые подразделяются на следующие подгруппы:</a:t>
            </a:r>
          </a:p>
          <a:p>
            <a:r>
              <a:rPr lang="ru-RU" sz="1400" b="1" i="1" dirty="0" smtClean="0">
                <a:latin typeface="Times New Roman" pitchFamily="18" charset="0"/>
                <a:cs typeface="Times New Roman" pitchFamily="18" charset="0"/>
              </a:rPr>
              <a:t>а) водоустойчивые </a:t>
            </a:r>
            <a:r>
              <a:rPr lang="ru-RU" sz="1400" dirty="0" smtClean="0">
                <a:latin typeface="Times New Roman" pitchFamily="18" charset="0"/>
                <a:cs typeface="Times New Roman" pitchFamily="18" charset="0"/>
              </a:rPr>
              <a:t>ВВ для производства взрывов в породах средней крепости и крепких в обводненных условиях. </a:t>
            </a: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 </a:t>
            </a:r>
            <a:r>
              <a:rPr lang="ru-RU" sz="1400" b="1" dirty="0" err="1" smtClean="0">
                <a:latin typeface="Times New Roman" pitchFamily="18" charset="0"/>
                <a:cs typeface="Times New Roman" pitchFamily="18" charset="0"/>
              </a:rPr>
              <a:t>Гранулиты</a:t>
            </a:r>
            <a:r>
              <a:rPr lang="ru-RU" sz="1400" b="1" dirty="0" smtClean="0">
                <a:latin typeface="Times New Roman" pitchFamily="18" charset="0"/>
                <a:cs typeface="Times New Roman" pitchFamily="18" charset="0"/>
              </a:rPr>
              <a:t> АС-4В, АС-8В;</a:t>
            </a:r>
          </a:p>
          <a:p>
            <a:r>
              <a:rPr lang="ru-RU" sz="1400" b="1" i="1" dirty="0" smtClean="0">
                <a:latin typeface="Times New Roman" pitchFamily="18" charset="0"/>
                <a:cs typeface="Times New Roman" pitchFamily="18" charset="0"/>
              </a:rPr>
              <a:t>б) неводоустойчивые </a:t>
            </a:r>
            <a:r>
              <a:rPr lang="ru-RU" sz="1400" dirty="0" smtClean="0">
                <a:latin typeface="Times New Roman" pitchFamily="18" charset="0"/>
                <a:cs typeface="Times New Roman" pitchFamily="18" charset="0"/>
              </a:rPr>
              <a:t>ВВ,  для производства взрывов в породах средней крепости и крепких в сухих и влажных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 </a:t>
            </a:r>
            <a:r>
              <a:rPr lang="ru-RU" sz="1400" b="1" dirty="0" err="1" smtClean="0">
                <a:latin typeface="Times New Roman" pitchFamily="18" charset="0"/>
                <a:cs typeface="Times New Roman" pitchFamily="18" charset="0"/>
              </a:rPr>
              <a:t>Гранулиты</a:t>
            </a:r>
            <a:r>
              <a:rPr lang="ru-RU" sz="1400" b="1" dirty="0" smtClean="0">
                <a:latin typeface="Times New Roman" pitchFamily="18" charset="0"/>
                <a:cs typeface="Times New Roman" pitchFamily="18" charset="0"/>
              </a:rPr>
              <a:t> АС-4, АС-8, С-2, М; </a:t>
            </a:r>
            <a:r>
              <a:rPr lang="ru-RU" sz="1400" b="1" dirty="0" err="1" smtClean="0">
                <a:latin typeface="Times New Roman" pitchFamily="18" charset="0"/>
                <a:cs typeface="Times New Roman" pitchFamily="18" charset="0"/>
              </a:rPr>
              <a:t>Грамманиты</a:t>
            </a:r>
            <a:r>
              <a:rPr lang="ru-RU" sz="1400" b="1" dirty="0" smtClean="0">
                <a:latin typeface="Times New Roman" pitchFamily="18" charset="0"/>
                <a:cs typeface="Times New Roman" pitchFamily="18" charset="0"/>
              </a:rPr>
              <a:t> 79/21, 80/20, 82/18; </a:t>
            </a:r>
            <a:r>
              <a:rPr lang="ru-RU" sz="1400" b="1" dirty="0" err="1" smtClean="0">
                <a:latin typeface="Times New Roman" pitchFamily="18" charset="0"/>
                <a:cs typeface="Times New Roman" pitchFamily="18" charset="0"/>
              </a:rPr>
              <a:t>Игдонит</a:t>
            </a:r>
            <a:r>
              <a:rPr lang="ru-RU" sz="1400" b="1" dirty="0" smtClean="0">
                <a:latin typeface="Times New Roman" pitchFamily="18" charset="0"/>
                <a:cs typeface="Times New Roman" pitchFamily="18" charset="0"/>
              </a:rPr>
              <a:t> А-6; МАНФО-4, МАНФО-8.</a:t>
            </a:r>
          </a:p>
          <a:p>
            <a:r>
              <a:rPr lang="ru-RU" sz="1400" b="1" dirty="0" smtClean="0">
                <a:latin typeface="Times New Roman" pitchFamily="18" charset="0"/>
                <a:cs typeface="Times New Roman" pitchFamily="18" charset="0"/>
              </a:rPr>
              <a:t>2 группа </a:t>
            </a:r>
            <a:r>
              <a:rPr lang="ru-RU" sz="1400" dirty="0" smtClean="0">
                <a:latin typeface="Times New Roman" pitchFamily="18" charset="0"/>
                <a:cs typeface="Times New Roman" pitchFamily="18" charset="0"/>
              </a:rPr>
              <a:t>– прессованные </a:t>
            </a:r>
            <a:r>
              <a:rPr lang="ru-RU" sz="1400" dirty="0" err="1" smtClean="0">
                <a:latin typeface="Times New Roman" pitchFamily="18" charset="0"/>
                <a:cs typeface="Times New Roman" pitchFamily="18" charset="0"/>
              </a:rPr>
              <a:t>высокомощные</a:t>
            </a:r>
            <a:r>
              <a:rPr lang="ru-RU" sz="1400" dirty="0" smtClean="0">
                <a:latin typeface="Times New Roman" pitchFamily="18" charset="0"/>
                <a:cs typeface="Times New Roman" pitchFamily="18" charset="0"/>
              </a:rPr>
              <a:t> водоустойчивые ВВ в патронах,  для производства взрывов сухих и обводненных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относится Аммонит скальный № 1.</a:t>
            </a:r>
          </a:p>
          <a:p>
            <a:r>
              <a:rPr lang="ru-RU" sz="1400" b="1" dirty="0" smtClean="0">
                <a:latin typeface="Times New Roman" pitchFamily="18" charset="0"/>
                <a:cs typeface="Times New Roman" pitchFamily="18" charset="0"/>
              </a:rPr>
              <a:t>3 группа </a:t>
            </a:r>
            <a:r>
              <a:rPr lang="ru-RU" sz="1400" dirty="0" smtClean="0">
                <a:latin typeface="Times New Roman" pitchFamily="18" charset="0"/>
                <a:cs typeface="Times New Roman" pitchFamily="18" charset="0"/>
              </a:rPr>
              <a:t>– водоустойчивые порошкообразные ВВ, которые подразделяются на следующие подгруппы:</a:t>
            </a:r>
          </a:p>
          <a:p>
            <a:r>
              <a:rPr lang="ru-RU" sz="1400" b="1" i="1" dirty="0" smtClean="0">
                <a:latin typeface="Times New Roman" pitchFamily="18" charset="0"/>
                <a:cs typeface="Times New Roman" pitchFamily="18" charset="0"/>
              </a:rPr>
              <a:t>а) водоустойчивые ВВ повышенной мощности </a:t>
            </a:r>
            <a:r>
              <a:rPr lang="ru-RU" sz="1400" dirty="0" smtClean="0">
                <a:latin typeface="Times New Roman" pitchFamily="18" charset="0"/>
                <a:cs typeface="Times New Roman" pitchFamily="18" charset="0"/>
              </a:rPr>
              <a:t>в патронах стандартных диаметров, предназначены для производства взрывов в крепких породах, сухих и обводненных условиях</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ним относятся Аммонал скальный № 3;</a:t>
            </a:r>
          </a:p>
          <a:p>
            <a:r>
              <a:rPr lang="ru-RU" sz="1400" b="1" i="1" dirty="0" smtClean="0">
                <a:latin typeface="Times New Roman" pitchFamily="18" charset="0"/>
                <a:cs typeface="Times New Roman" pitchFamily="18" charset="0"/>
              </a:rPr>
              <a:t>б) водоустойчивые ВВ средней мощности </a:t>
            </a:r>
            <a:r>
              <a:rPr lang="ru-RU" sz="1400" dirty="0" smtClean="0">
                <a:latin typeface="Times New Roman" pitchFamily="18" charset="0"/>
                <a:cs typeface="Times New Roman" pitchFamily="18" charset="0"/>
              </a:rPr>
              <a:t>в патронах стандартных диаметров и россыпью, предназначены для производства взрывов в породах средней крепости, при сухих и обводненных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Аммонит № 6ЖВ, </a:t>
            </a:r>
            <a:r>
              <a:rPr lang="ru-RU" sz="1400" b="1" dirty="0" err="1" smtClean="0">
                <a:latin typeface="Times New Roman" pitchFamily="18" charset="0"/>
                <a:cs typeface="Times New Roman" pitchFamily="18" charset="0"/>
              </a:rPr>
              <a:t>Динафталит</a:t>
            </a:r>
            <a:r>
              <a:rPr lang="ru-RU" sz="1400" b="1" dirty="0" smtClean="0">
                <a:latin typeface="Times New Roman" pitchFamily="18" charset="0"/>
                <a:cs typeface="Times New Roman" pitchFamily="18" charset="0"/>
              </a:rPr>
              <a:t>;</a:t>
            </a:r>
          </a:p>
          <a:p>
            <a:r>
              <a:rPr lang="ru-RU" sz="1400" b="1" i="1" dirty="0" smtClean="0">
                <a:latin typeface="Times New Roman" pitchFamily="18" charset="0"/>
                <a:cs typeface="Times New Roman" pitchFamily="18" charset="0"/>
              </a:rPr>
              <a:t>в) нитроглицериновые водоустойчивые мощные </a:t>
            </a:r>
            <a:r>
              <a:rPr lang="ru-RU" sz="1400" dirty="0" smtClean="0">
                <a:latin typeface="Times New Roman" pitchFamily="18" charset="0"/>
                <a:cs typeface="Times New Roman" pitchFamily="18" charset="0"/>
              </a:rPr>
              <a:t>ВВ патронов стандартного и малых диаметров, предназначены для производства взрывов крепких пород при сухих и обводненных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a:t>
            </a:r>
            <a:r>
              <a:rPr lang="ru-RU" sz="1400" b="1" dirty="0" err="1" smtClean="0">
                <a:latin typeface="Times New Roman" pitchFamily="18" charset="0"/>
                <a:cs typeface="Times New Roman" pitchFamily="18" charset="0"/>
              </a:rPr>
              <a:t>Дентониты</a:t>
            </a:r>
            <a:r>
              <a:rPr lang="ru-RU" sz="1400" b="1" dirty="0" smtClean="0">
                <a:latin typeface="Times New Roman" pitchFamily="18" charset="0"/>
                <a:cs typeface="Times New Roman" pitchFamily="18" charset="0"/>
              </a:rPr>
              <a:t> М и 10А</a:t>
            </a:r>
            <a:r>
              <a:rPr lang="ru-RU" sz="1400" dirty="0" smtClean="0">
                <a:latin typeface="Times New Roman" pitchFamily="18" charset="0"/>
                <a:cs typeface="Times New Roman" pitchFamily="18" charset="0"/>
              </a:rPr>
              <a:t>.</a:t>
            </a:r>
          </a:p>
          <a:p>
            <a:r>
              <a:rPr lang="ru-RU" sz="1400" b="1" i="1" dirty="0" smtClean="0">
                <a:latin typeface="Times New Roman" pitchFamily="18" charset="0"/>
                <a:cs typeface="Times New Roman" pitchFamily="18" charset="0"/>
              </a:rPr>
              <a:t>4 группа – водонаполненные пластинчатые </a:t>
            </a:r>
            <a:r>
              <a:rPr lang="ru-RU" sz="1400" dirty="0" smtClean="0">
                <a:latin typeface="Times New Roman" pitchFamily="18" charset="0"/>
                <a:cs typeface="Times New Roman" pitchFamily="18" charset="0"/>
              </a:rPr>
              <a:t>ВВ, предназначены для производства взрывов в крепких горных породах, в сухих и обводненных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a:t>
            </a:r>
            <a:r>
              <a:rPr lang="ru-RU" sz="1400" b="1" dirty="0" err="1" smtClean="0">
                <a:latin typeface="Times New Roman" pitchFamily="18" charset="0"/>
                <a:cs typeface="Times New Roman" pitchFamily="18" charset="0"/>
              </a:rPr>
              <a:t>Акваниты</a:t>
            </a:r>
            <a:r>
              <a:rPr lang="ru-RU" sz="1400" b="1" dirty="0" smtClean="0">
                <a:latin typeface="Times New Roman" pitchFamily="18" charset="0"/>
                <a:cs typeface="Times New Roman" pitchFamily="18" charset="0"/>
              </a:rPr>
              <a:t> ЗЛ, № 16, АРЗ, </a:t>
            </a:r>
            <a:r>
              <a:rPr lang="ru-RU" sz="1400" b="1" dirty="0" err="1" smtClean="0">
                <a:latin typeface="Times New Roman" pitchFamily="18" charset="0"/>
                <a:cs typeface="Times New Roman" pitchFamily="18" charset="0"/>
              </a:rPr>
              <a:t>Акванал</a:t>
            </a:r>
            <a:r>
              <a:rPr lang="ru-RU" sz="1400" b="1" dirty="0" smtClean="0">
                <a:latin typeface="Times New Roman" pitchFamily="18" charset="0"/>
                <a:cs typeface="Times New Roman" pitchFamily="18" charset="0"/>
              </a:rPr>
              <a:t> № 1.</a:t>
            </a:r>
          </a:p>
          <a:p>
            <a:r>
              <a:rPr lang="ru-RU" b="1" dirty="0" smtClean="0"/>
              <a:t> </a:t>
            </a:r>
            <a:endParaRPr lang="ru-RU"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6"/>
            <a:ext cx="8643998" cy="5909310"/>
          </a:xfrm>
          <a:prstGeom prst="rect">
            <a:avLst/>
          </a:prstGeom>
        </p:spPr>
        <p:txBody>
          <a:bodyPr wrap="square">
            <a:spAutoFit/>
          </a:bodyPr>
          <a:lstStyle/>
          <a:p>
            <a:r>
              <a:rPr lang="ru-RU" sz="1400" b="1" dirty="0" smtClean="0">
                <a:latin typeface="Times New Roman" pitchFamily="18" charset="0"/>
                <a:cs typeface="Times New Roman" pitchFamily="18" charset="0"/>
              </a:rPr>
              <a:t>III класс - предохранительные </a:t>
            </a:r>
            <a:r>
              <a:rPr lang="ru-RU" sz="1400" dirty="0" smtClean="0">
                <a:latin typeface="Times New Roman" pitchFamily="18" charset="0"/>
                <a:cs typeface="Times New Roman" pitchFamily="18" charset="0"/>
              </a:rPr>
              <a:t>промышленные ВВ, используются для ведения взрывных работ по породе в забоях, подземных условиях, шахтах, опасных по газу и пыли, а также специального назначения. III класс подразделяется на следующие группы:</a:t>
            </a:r>
          </a:p>
          <a:p>
            <a:r>
              <a:rPr lang="ru-RU" sz="1400" b="1" dirty="0" smtClean="0">
                <a:latin typeface="Times New Roman" pitchFamily="18" charset="0"/>
                <a:cs typeface="Times New Roman" pitchFamily="18" charset="0"/>
              </a:rPr>
              <a:t>1 группа – водоустойчивые промышленные ВВ</a:t>
            </a:r>
            <a:r>
              <a:rPr lang="ru-RU" sz="1400" dirty="0" smtClean="0">
                <a:latin typeface="Times New Roman" pitchFamily="18" charset="0"/>
                <a:cs typeface="Times New Roman" pitchFamily="18" charset="0"/>
              </a:rPr>
              <a:t>, используются для производства взрывов чистопородных забоев в подземных условиях.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Аммонит АП-5ЖВ, Победит ВП-4;</a:t>
            </a:r>
          </a:p>
          <a:p>
            <a:r>
              <a:rPr lang="ru-RU" sz="1400" b="1" dirty="0" smtClean="0">
                <a:latin typeface="Times New Roman" pitchFamily="18" charset="0"/>
                <a:cs typeface="Times New Roman" pitchFamily="18" charset="0"/>
              </a:rPr>
              <a:t>2 группа – промышленные ВВ</a:t>
            </a:r>
            <a:r>
              <a:rPr lang="ru-RU" sz="1400" dirty="0" smtClean="0">
                <a:latin typeface="Times New Roman" pitchFamily="18" charset="0"/>
                <a:cs typeface="Times New Roman" pitchFamily="18" charset="0"/>
              </a:rPr>
              <a:t>, используются для производства взрывов в серных шахтах подземных условиях</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ним относятся Серный аммонит № 1ЖВ;</a:t>
            </a:r>
          </a:p>
          <a:p>
            <a:r>
              <a:rPr lang="ru-RU" sz="1400" b="1" dirty="0" smtClean="0">
                <a:latin typeface="Times New Roman" pitchFamily="18" charset="0"/>
                <a:cs typeface="Times New Roman" pitchFamily="18" charset="0"/>
              </a:rPr>
              <a:t>3 группа – промышленные ВВ, </a:t>
            </a:r>
            <a:r>
              <a:rPr lang="ru-RU" sz="1400" dirty="0" smtClean="0">
                <a:latin typeface="Times New Roman" pitchFamily="18" charset="0"/>
                <a:cs typeface="Times New Roman" pitchFamily="18" charset="0"/>
              </a:rPr>
              <a:t>используются для производства взрывов в подземных условиях, шахтах, опасных по тяжелым углеводородам.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относится - Нефтяной аммонит №3ЖВ.</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IV класс - предохранительные </a:t>
            </a:r>
            <a:r>
              <a:rPr lang="ru-RU" sz="1400" dirty="0" smtClean="0">
                <a:latin typeface="Times New Roman" pitchFamily="18" charset="0"/>
                <a:cs typeface="Times New Roman" pitchFamily="18" charset="0"/>
              </a:rPr>
              <a:t>промышленные ВВ, используются для ведения взрывных работ в подземных условиях: по углю и породе или горючим сланцем, опасных по взрыву угольной или сланцевой пыли при отсутствии метана; или углю и породе в забоях, проводимых по угольному пласту, в которых имеются выделения метана, кроме забоев, отнесенных к особо опасным по метану при взрывных работах, или для сотрясательного взрывания в забоях подземных выработок.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Аммонит ПЖВ-20, Аммонит Т-19.</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V класс - предохранительные </a:t>
            </a:r>
            <a:r>
              <a:rPr lang="ru-RU" sz="1400" dirty="0" smtClean="0">
                <a:latin typeface="Times New Roman" pitchFamily="18" charset="0"/>
                <a:cs typeface="Times New Roman" pitchFamily="18" charset="0"/>
              </a:rPr>
              <a:t>промышленные ВВ, используются для ведения взрывных работ в подземных условиях по углю и по породе, в особо опасных местах по метану,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по угольному пласту, когда исключен контакт боковой поверхности шпурового заряда с </a:t>
            </a:r>
            <a:r>
              <a:rPr lang="ru-RU" sz="1400" dirty="0" err="1" smtClean="0">
                <a:latin typeface="Times New Roman" pitchFamily="18" charset="0"/>
                <a:cs typeface="Times New Roman" pitchFamily="18" charset="0"/>
              </a:rPr>
              <a:t>метановоздушной</a:t>
            </a:r>
            <a:r>
              <a:rPr lang="ru-RU" sz="1400" dirty="0" smtClean="0">
                <a:latin typeface="Times New Roman" pitchFamily="18" charset="0"/>
                <a:cs typeface="Times New Roman" pitchFamily="18" charset="0"/>
              </a:rPr>
              <a:t> смесью, находящийся либо в пересекающих шпур трещинах горного массива</a:t>
            </a:r>
            <a:r>
              <a:rPr lang="ru-RU" sz="1400" dirty="0" smtClean="0">
                <a:latin typeface="Times New Roman" pitchFamily="18" charset="0"/>
                <a:cs typeface="Times New Roman" pitchFamily="18" charset="0"/>
              </a:rPr>
              <a:t>.</a:t>
            </a:r>
          </a:p>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К ним относятся Нитроглицериновые ВВ (</a:t>
            </a:r>
            <a:r>
              <a:rPr lang="ru-RU" sz="1400" b="1" dirty="0" err="1" smtClean="0">
                <a:latin typeface="Times New Roman" pitchFamily="18" charset="0"/>
                <a:cs typeface="Times New Roman" pitchFamily="18" charset="0"/>
              </a:rPr>
              <a:t>Углинит</a:t>
            </a:r>
            <a:r>
              <a:rPr lang="ru-RU" sz="1400" b="1" dirty="0" smtClean="0">
                <a:latin typeface="Times New Roman" pitchFamily="18" charset="0"/>
                <a:cs typeface="Times New Roman" pitchFamily="18" charset="0"/>
              </a:rPr>
              <a:t> Э-6, </a:t>
            </a:r>
            <a:r>
              <a:rPr lang="ru-RU" sz="1400" b="1" dirty="0" err="1" smtClean="0">
                <a:latin typeface="Times New Roman" pitchFamily="18" charset="0"/>
                <a:cs typeface="Times New Roman" pitchFamily="18" charset="0"/>
              </a:rPr>
              <a:t>угленит</a:t>
            </a:r>
            <a:r>
              <a:rPr lang="ru-RU" sz="1400" b="1" dirty="0" smtClean="0">
                <a:latin typeface="Times New Roman" pitchFamily="18" charset="0"/>
                <a:cs typeface="Times New Roman" pitchFamily="18" charset="0"/>
              </a:rPr>
              <a:t> № 5) и ВВ в растворах, наполненных полиэтиленовых оболочках (Патроны ПВП-1-У, ПВП-1-А).</a:t>
            </a:r>
          </a:p>
          <a:p>
            <a:r>
              <a:rPr lang="ru-RU" sz="1400" dirty="0" smtClean="0"/>
              <a:t> </a:t>
            </a:r>
            <a:endParaRPr lang="ru-RU" sz="1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85728"/>
            <a:ext cx="8643998" cy="3323987"/>
          </a:xfrm>
          <a:prstGeom prst="rect">
            <a:avLst/>
          </a:prstGeom>
        </p:spPr>
        <p:txBody>
          <a:bodyPr wrap="square">
            <a:spAutoFit/>
          </a:bodyPr>
          <a:lstStyle/>
          <a:p>
            <a:r>
              <a:rPr lang="ru-RU" sz="1400" b="1" dirty="0" smtClean="0">
                <a:latin typeface="Times New Roman" pitchFamily="18" charset="0"/>
                <a:cs typeface="Times New Roman" pitchFamily="18" charset="0"/>
              </a:rPr>
              <a:t>VI класс - предохранительные </a:t>
            </a:r>
            <a:r>
              <a:rPr lang="ru-RU" sz="1400" dirty="0" smtClean="0">
                <a:latin typeface="Times New Roman" pitchFamily="18" charset="0"/>
                <a:cs typeface="Times New Roman" pitchFamily="18" charset="0"/>
              </a:rPr>
              <a:t>промышленные ВВ, используются для ведения взрывных работ в подземных условиях: по углю и породе в особо опасных местах по метану, в забоях подземных выработок, проводимых в условиях, когда возможен контакт боковой поверхности шпурового заряда с </a:t>
            </a:r>
            <a:r>
              <a:rPr lang="ru-RU" sz="1400" dirty="0" err="1" smtClean="0">
                <a:latin typeface="Times New Roman" pitchFamily="18" charset="0"/>
                <a:cs typeface="Times New Roman" pitchFamily="18" charset="0"/>
              </a:rPr>
              <a:t>метановоздушной</a:t>
            </a:r>
            <a:r>
              <a:rPr lang="ru-RU" sz="1400" dirty="0" smtClean="0">
                <a:latin typeface="Times New Roman" pitchFamily="18" charset="0"/>
                <a:cs typeface="Times New Roman" pitchFamily="18" charset="0"/>
              </a:rPr>
              <a:t>   смесью, находящийся либо в пересекающих шпуры трещинах горного массива, либо в выработке: или в угольных и смешанных забоях восстающих выработок с углом более 10º, в которых выделяется метан, при длине выработок более 20 м и проведении без предварительно пробуренных скважин, обеспечивающих проветривание за счет </a:t>
            </a:r>
            <a:r>
              <a:rPr lang="ru-RU" sz="1400" dirty="0" err="1" smtClean="0">
                <a:latin typeface="Times New Roman" pitchFamily="18" charset="0"/>
                <a:cs typeface="Times New Roman" pitchFamily="18" charset="0"/>
              </a:rPr>
              <a:t>общешахтной</a:t>
            </a:r>
            <a:r>
              <a:rPr lang="ru-RU" sz="1400" dirty="0" smtClean="0">
                <a:latin typeface="Times New Roman" pitchFamily="18" charset="0"/>
                <a:cs typeface="Times New Roman" pitchFamily="18" charset="0"/>
              </a:rPr>
              <a:t> депрессии.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К </a:t>
            </a:r>
            <a:r>
              <a:rPr lang="ru-RU" sz="1400" b="1" dirty="0" smtClean="0">
                <a:latin typeface="Times New Roman" pitchFamily="18" charset="0"/>
                <a:cs typeface="Times New Roman" pitchFamily="18" charset="0"/>
              </a:rPr>
              <a:t>ним относятся ВВ в </a:t>
            </a:r>
            <a:r>
              <a:rPr lang="ru-RU" sz="1400" b="1" dirty="0" err="1" smtClean="0">
                <a:latin typeface="Times New Roman" pitchFamily="18" charset="0"/>
                <a:cs typeface="Times New Roman" pitchFamily="18" charset="0"/>
              </a:rPr>
              <a:t>растворонаполненных</a:t>
            </a:r>
            <a:r>
              <a:rPr lang="ru-RU" sz="1400" b="1" dirty="0" smtClean="0">
                <a:latin typeface="Times New Roman" pitchFamily="18" charset="0"/>
                <a:cs typeface="Times New Roman" pitchFamily="18" charset="0"/>
              </a:rPr>
              <a:t> полиэтиленовых оболочках (патроны СП-1).</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VII класс - предохранительные </a:t>
            </a:r>
            <a:r>
              <a:rPr lang="ru-RU" sz="1400" dirty="0" smtClean="0">
                <a:latin typeface="Times New Roman" pitchFamily="18" charset="0"/>
                <a:cs typeface="Times New Roman" pitchFamily="18" charset="0"/>
              </a:rPr>
              <a:t>промышленные ВВ IV-VII классов для ведения специальных взрывных работ в подземных условиях, в которых можно образование взрывообразной концентрации метана и угольной пыли.</a:t>
            </a:r>
          </a:p>
          <a:p>
            <a:r>
              <a:rPr lang="ru-RU" sz="1400" b="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VIII класс</a:t>
            </a:r>
            <a:r>
              <a:rPr lang="ru-RU" sz="1400" dirty="0" smtClean="0">
                <a:latin typeface="Times New Roman" pitchFamily="18" charset="0"/>
                <a:cs typeface="Times New Roman" pitchFamily="18" charset="0"/>
              </a:rPr>
              <a:t> - </a:t>
            </a:r>
            <a:r>
              <a:rPr lang="ru-RU" sz="1400" b="1" dirty="0" smtClean="0">
                <a:latin typeface="Times New Roman" pitchFamily="18" charset="0"/>
                <a:cs typeface="Times New Roman" pitchFamily="18" charset="0"/>
              </a:rPr>
              <a:t>непредохранительные и предохранительные </a:t>
            </a:r>
            <a:r>
              <a:rPr lang="ru-RU" sz="1400" dirty="0" smtClean="0">
                <a:latin typeface="Times New Roman" pitchFamily="18" charset="0"/>
                <a:cs typeface="Times New Roman" pitchFamily="18" charset="0"/>
              </a:rPr>
              <a:t>промышленные ВВ, предназначенные для специальных взрывных работ, кроме забоев подземных выработок, в которых можно образование взрывоопасной концентрации метана и угольной пыли. </a:t>
            </a:r>
            <a:endParaRPr lang="ru-RU" sz="1400" dirty="0">
              <a:latin typeface="Times New Roman" pitchFamily="18" charset="0"/>
              <a:cs typeface="Times New Roman" pitchFamily="18" charset="0"/>
            </a:endParaRPr>
          </a:p>
        </p:txBody>
      </p:sp>
      <p:pic>
        <p:nvPicPr>
          <p:cNvPr id="1028" name="Picture 4" descr="http://naurok.com.ua/uploads/files/8617/7366/7446_images/13.jpg"/>
          <p:cNvPicPr>
            <a:picLocks noChangeAspect="1" noChangeArrowheads="1"/>
          </p:cNvPicPr>
          <p:nvPr/>
        </p:nvPicPr>
        <p:blipFill>
          <a:blip r:embed="rId2"/>
          <a:srcRect/>
          <a:stretch>
            <a:fillRect/>
          </a:stretch>
        </p:blipFill>
        <p:spPr bwMode="auto">
          <a:xfrm>
            <a:off x="4500562" y="3643314"/>
            <a:ext cx="4429156" cy="3000396"/>
          </a:xfrm>
          <a:prstGeom prst="rect">
            <a:avLst/>
          </a:prstGeom>
          <a:noFill/>
        </p:spPr>
      </p:pic>
      <p:pic>
        <p:nvPicPr>
          <p:cNvPr id="1030" name="Picture 6" descr="https://kz.all.biz/img/kz/catalog/113210.jpeg"/>
          <p:cNvPicPr>
            <a:picLocks noChangeAspect="1" noChangeArrowheads="1"/>
          </p:cNvPicPr>
          <p:nvPr/>
        </p:nvPicPr>
        <p:blipFill>
          <a:blip r:embed="rId3"/>
          <a:srcRect/>
          <a:stretch>
            <a:fillRect/>
          </a:stretch>
        </p:blipFill>
        <p:spPr bwMode="auto">
          <a:xfrm>
            <a:off x="571472" y="3714752"/>
            <a:ext cx="2857500" cy="302418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http://www.zavod-plastmass.ru/promvv/patron90-3.jpg"/>
          <p:cNvPicPr>
            <a:picLocks noChangeAspect="1" noChangeArrowheads="1"/>
          </p:cNvPicPr>
          <p:nvPr/>
        </p:nvPicPr>
        <p:blipFill>
          <a:blip r:embed="rId2"/>
          <a:srcRect/>
          <a:stretch>
            <a:fillRect/>
          </a:stretch>
        </p:blipFill>
        <p:spPr bwMode="auto">
          <a:xfrm>
            <a:off x="214282" y="285728"/>
            <a:ext cx="2928958" cy="2714644"/>
          </a:xfrm>
          <a:prstGeom prst="rect">
            <a:avLst/>
          </a:prstGeom>
          <a:noFill/>
        </p:spPr>
      </p:pic>
      <p:sp>
        <p:nvSpPr>
          <p:cNvPr id="4" name="Прямоугольник 3"/>
          <p:cNvSpPr/>
          <p:nvPr/>
        </p:nvSpPr>
        <p:spPr>
          <a:xfrm>
            <a:off x="357158" y="2786058"/>
            <a:ext cx="2714612" cy="461665"/>
          </a:xfrm>
          <a:prstGeom prst="rect">
            <a:avLst/>
          </a:prstGeom>
        </p:spPr>
        <p:txBody>
          <a:bodyPr wrap="square">
            <a:spAutoFit/>
          </a:bodyPr>
          <a:lstStyle/>
          <a:p>
            <a:pPr algn="ctr"/>
            <a:r>
              <a:rPr lang="ru-RU" sz="1200" b="1" dirty="0" smtClean="0">
                <a:latin typeface="Times New Roman" pitchFamily="18" charset="0"/>
                <a:cs typeface="Times New Roman" pitchFamily="18" charset="0"/>
              </a:rPr>
              <a:t>Патрон-АДНН-90</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(ТУ 7276-006-07510709-98)</a:t>
            </a:r>
            <a:endParaRPr lang="ru-RU" sz="1200" dirty="0">
              <a:latin typeface="Times New Roman" pitchFamily="18" charset="0"/>
              <a:cs typeface="Times New Roman" pitchFamily="18" charset="0"/>
            </a:endParaRPr>
          </a:p>
        </p:txBody>
      </p:sp>
      <p:pic>
        <p:nvPicPr>
          <p:cNvPr id="49158" name="Picture 6" descr="http://www.zavod-plastmass.ru/promvv/shashka1.jpg"/>
          <p:cNvPicPr>
            <a:picLocks noChangeAspect="1" noChangeArrowheads="1"/>
          </p:cNvPicPr>
          <p:nvPr/>
        </p:nvPicPr>
        <p:blipFill>
          <a:blip r:embed="rId3"/>
          <a:srcRect/>
          <a:stretch>
            <a:fillRect/>
          </a:stretch>
        </p:blipFill>
        <p:spPr bwMode="auto">
          <a:xfrm>
            <a:off x="3286116" y="214290"/>
            <a:ext cx="3000396" cy="2928958"/>
          </a:xfrm>
          <a:prstGeom prst="rect">
            <a:avLst/>
          </a:prstGeom>
          <a:noFill/>
        </p:spPr>
      </p:pic>
      <p:sp>
        <p:nvSpPr>
          <p:cNvPr id="6" name="Прямоугольник 5"/>
          <p:cNvSpPr/>
          <p:nvPr/>
        </p:nvSpPr>
        <p:spPr>
          <a:xfrm>
            <a:off x="3428992" y="3143248"/>
            <a:ext cx="3143272" cy="285752"/>
          </a:xfrm>
          <a:prstGeom prst="rect">
            <a:avLst/>
          </a:prstGeom>
        </p:spPr>
        <p:txBody>
          <a:bodyPr wrap="square">
            <a:spAutoFit/>
          </a:bodyPr>
          <a:lstStyle/>
          <a:p>
            <a:r>
              <a:rPr lang="ru-RU" sz="1200" b="1" dirty="0" smtClean="0">
                <a:latin typeface="Times New Roman" pitchFamily="18" charset="0"/>
                <a:cs typeface="Times New Roman" pitchFamily="18" charset="0"/>
              </a:rPr>
              <a:t>Шашка-детонатор Т-400 (ГОСТ 84-411-80)</a:t>
            </a:r>
            <a:endParaRPr lang="ru-RU" sz="1200" dirty="0">
              <a:latin typeface="Times New Roman" pitchFamily="18" charset="0"/>
              <a:cs typeface="Times New Roman" pitchFamily="18" charset="0"/>
            </a:endParaRPr>
          </a:p>
        </p:txBody>
      </p:sp>
      <p:pic>
        <p:nvPicPr>
          <p:cNvPr id="49160" name="Picture 8" descr="http://www.zavod-plastmass.ru/promvv/zaryad1000.jpg"/>
          <p:cNvPicPr>
            <a:picLocks noChangeAspect="1" noChangeArrowheads="1"/>
          </p:cNvPicPr>
          <p:nvPr/>
        </p:nvPicPr>
        <p:blipFill>
          <a:blip r:embed="rId4"/>
          <a:srcRect/>
          <a:stretch>
            <a:fillRect/>
          </a:stretch>
        </p:blipFill>
        <p:spPr bwMode="auto">
          <a:xfrm>
            <a:off x="6429388" y="214290"/>
            <a:ext cx="2500298" cy="2428868"/>
          </a:xfrm>
          <a:prstGeom prst="rect">
            <a:avLst/>
          </a:prstGeom>
          <a:noFill/>
        </p:spPr>
      </p:pic>
      <p:sp>
        <p:nvSpPr>
          <p:cNvPr id="8" name="Прямоугольник 7"/>
          <p:cNvSpPr/>
          <p:nvPr/>
        </p:nvSpPr>
        <p:spPr>
          <a:xfrm>
            <a:off x="6643702" y="2643182"/>
            <a:ext cx="2357454" cy="738664"/>
          </a:xfrm>
          <a:prstGeom prst="rect">
            <a:avLst/>
          </a:prstGeom>
        </p:spPr>
        <p:txBody>
          <a:bodyPr wrap="square">
            <a:spAutoFit/>
          </a:bodyPr>
          <a:lstStyle/>
          <a:p>
            <a:r>
              <a:rPr lang="ru-RU" sz="1200" b="1" dirty="0" smtClean="0">
                <a:latin typeface="Times New Roman" pitchFamily="18" charset="0"/>
                <a:cs typeface="Times New Roman" pitchFamily="18" charset="0"/>
              </a:rPr>
              <a:t>Заряд дробящий прессованный </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ЗДП 1000 (ТУ </a:t>
            </a:r>
            <a:r>
              <a:rPr lang="ru-RU" sz="1200" b="1" dirty="0" smtClean="0">
                <a:latin typeface="Times New Roman" pitchFamily="18" charset="0"/>
                <a:cs typeface="Times New Roman" pitchFamily="18" charset="0"/>
              </a:rPr>
              <a:t>41-12-101-93)</a:t>
            </a:r>
            <a:endParaRPr lang="ru-RU" sz="1200" dirty="0" smtClean="0">
              <a:latin typeface="Times New Roman" pitchFamily="18" charset="0"/>
              <a:cs typeface="Times New Roman" pitchFamily="18" charset="0"/>
            </a:endParaRPr>
          </a:p>
          <a:p>
            <a:r>
              <a:rPr lang="ru-RU" dirty="0" smtClean="0"/>
              <a:t> </a:t>
            </a:r>
            <a:endParaRPr lang="ru-RU" dirty="0"/>
          </a:p>
        </p:txBody>
      </p:sp>
      <p:pic>
        <p:nvPicPr>
          <p:cNvPr id="49162" name="Picture 10" descr="https://alau.kz/wp-content/uploads/2018/06/Goods-image-14-0.jpg"/>
          <p:cNvPicPr>
            <a:picLocks noChangeAspect="1" noChangeArrowheads="1"/>
          </p:cNvPicPr>
          <p:nvPr/>
        </p:nvPicPr>
        <p:blipFill>
          <a:blip r:embed="rId5"/>
          <a:srcRect/>
          <a:stretch>
            <a:fillRect/>
          </a:stretch>
        </p:blipFill>
        <p:spPr bwMode="auto">
          <a:xfrm>
            <a:off x="285720" y="3929066"/>
            <a:ext cx="4143404" cy="2781295"/>
          </a:xfrm>
          <a:prstGeom prst="rect">
            <a:avLst/>
          </a:prstGeom>
          <a:noFill/>
        </p:spPr>
      </p:pic>
      <p:pic>
        <p:nvPicPr>
          <p:cNvPr id="49164" name="Picture 12" descr="http://xn--80aaueual6a1a8a.xn--p1ai/upload/iblock/3dc/3dc30cf524ba1fb4a655b66280886345.jpg"/>
          <p:cNvPicPr>
            <a:picLocks noChangeAspect="1" noChangeArrowheads="1"/>
          </p:cNvPicPr>
          <p:nvPr/>
        </p:nvPicPr>
        <p:blipFill>
          <a:blip r:embed="rId6"/>
          <a:srcRect/>
          <a:stretch>
            <a:fillRect/>
          </a:stretch>
        </p:blipFill>
        <p:spPr bwMode="auto">
          <a:xfrm>
            <a:off x="5286380" y="3738579"/>
            <a:ext cx="2857520" cy="311942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konspekta.net/lektsianew/baza17/291739220805.files/image004.gif"/>
          <p:cNvPicPr>
            <a:picLocks noChangeAspect="1" noChangeArrowheads="1"/>
          </p:cNvPicPr>
          <p:nvPr/>
        </p:nvPicPr>
        <p:blipFill>
          <a:blip r:embed="rId2"/>
          <a:srcRect/>
          <a:stretch>
            <a:fillRect/>
          </a:stretch>
        </p:blipFill>
        <p:spPr bwMode="auto">
          <a:xfrm>
            <a:off x="1000100" y="928670"/>
            <a:ext cx="5429280" cy="1485900"/>
          </a:xfrm>
          <a:prstGeom prst="rect">
            <a:avLst/>
          </a:prstGeom>
          <a:noFill/>
        </p:spPr>
      </p:pic>
      <p:sp>
        <p:nvSpPr>
          <p:cNvPr id="3" name="Прямоугольник 2"/>
          <p:cNvSpPr/>
          <p:nvPr/>
        </p:nvSpPr>
        <p:spPr>
          <a:xfrm>
            <a:off x="1428728" y="2214554"/>
            <a:ext cx="5643602" cy="523220"/>
          </a:xfrm>
          <a:prstGeom prst="rect">
            <a:avLst/>
          </a:prstGeom>
        </p:spPr>
        <p:txBody>
          <a:bodyPr wrap="square">
            <a:spAutoFit/>
          </a:bodyPr>
          <a:lstStyle/>
          <a:p>
            <a:r>
              <a:rPr lang="ru-RU" sz="1400" b="1" i="1" dirty="0" smtClean="0">
                <a:latin typeface="Times New Roman" pitchFamily="18" charset="0"/>
                <a:cs typeface="Times New Roman" pitchFamily="18" charset="0"/>
              </a:rPr>
              <a:t>1 – Капсюль-детонатор: 1 – ОШ или УВТ, 2 – первичное ВВ, </a:t>
            </a:r>
            <a:endParaRPr lang="ru-RU" sz="1400" b="1" i="1"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3 </a:t>
            </a:r>
            <a:r>
              <a:rPr lang="ru-RU" sz="1400" b="1" i="1" dirty="0" smtClean="0">
                <a:latin typeface="Times New Roman" pitchFamily="18" charset="0"/>
                <a:cs typeface="Times New Roman" pitchFamily="18" charset="0"/>
              </a:rPr>
              <a:t>– вторичное ВВ</a:t>
            </a:r>
            <a:endParaRPr lang="ru-RU" sz="1400" b="1" i="1" dirty="0">
              <a:latin typeface="Times New Roman" pitchFamily="18" charset="0"/>
              <a:cs typeface="Times New Roman" pitchFamily="18" charset="0"/>
            </a:endParaRPr>
          </a:p>
        </p:txBody>
      </p:sp>
      <p:sp>
        <p:nvSpPr>
          <p:cNvPr id="4" name="Прямоугольник 3"/>
          <p:cNvSpPr/>
          <p:nvPr/>
        </p:nvSpPr>
        <p:spPr>
          <a:xfrm>
            <a:off x="428596" y="428604"/>
            <a:ext cx="7643866" cy="523220"/>
          </a:xfrm>
          <a:prstGeom prst="rect">
            <a:avLst/>
          </a:prstGeom>
        </p:spPr>
        <p:txBody>
          <a:bodyPr wrap="square">
            <a:spAutoFit/>
          </a:bodyPr>
          <a:lstStyle/>
          <a:p>
            <a:r>
              <a:rPr lang="ru-RU" sz="1400" b="1" dirty="0" smtClean="0">
                <a:latin typeface="Times New Roman" pitchFamily="18" charset="0"/>
                <a:cs typeface="Times New Roman" pitchFamily="18" charset="0"/>
              </a:rPr>
              <a:t>Капсюль-детонатор (КД)</a:t>
            </a:r>
            <a:r>
              <a:rPr lang="ru-RU" sz="1400" dirty="0" smtClean="0">
                <a:latin typeface="Times New Roman" pitchFamily="18" charset="0"/>
                <a:cs typeface="Times New Roman" pitchFamily="18" charset="0"/>
              </a:rPr>
              <a:t> – небольшой заряд чувствительных инициирующих ВВ, размещенный в гильзе. Инициирует от огнепроводного </a:t>
            </a:r>
            <a:r>
              <a:rPr lang="ru-RU" sz="1400" dirty="0" smtClean="0">
                <a:latin typeface="Times New Roman" pitchFamily="18" charset="0"/>
                <a:cs typeface="Times New Roman" pitchFamily="18" charset="0"/>
              </a:rPr>
              <a:t>шнура</a:t>
            </a:r>
            <a:endParaRPr lang="ru-RU" sz="1400" dirty="0">
              <a:latin typeface="Times New Roman" pitchFamily="18" charset="0"/>
              <a:cs typeface="Times New Roman" pitchFamily="18" charset="0"/>
            </a:endParaRPr>
          </a:p>
        </p:txBody>
      </p:sp>
      <p:sp>
        <p:nvSpPr>
          <p:cNvPr id="5" name="Прямоугольник 4"/>
          <p:cNvSpPr/>
          <p:nvPr/>
        </p:nvSpPr>
        <p:spPr>
          <a:xfrm>
            <a:off x="357158" y="2967335"/>
            <a:ext cx="8501122" cy="523220"/>
          </a:xfrm>
          <a:prstGeom prst="rect">
            <a:avLst/>
          </a:prstGeom>
        </p:spPr>
        <p:txBody>
          <a:bodyPr wrap="square">
            <a:spAutoFit/>
          </a:bodyPr>
          <a:lstStyle/>
          <a:p>
            <a:r>
              <a:rPr lang="ru-RU" sz="1400" b="1" dirty="0" err="1" smtClean="0">
                <a:latin typeface="Times New Roman" pitchFamily="18" charset="0"/>
                <a:cs typeface="Times New Roman" pitchFamily="18" charset="0"/>
              </a:rPr>
              <a:t>Электродетонатор</a:t>
            </a:r>
            <a:r>
              <a:rPr lang="ru-RU" sz="1400" b="1" dirty="0" smtClean="0">
                <a:latin typeface="Times New Roman" pitchFamily="18" charset="0"/>
                <a:cs typeface="Times New Roman" pitchFamily="18" charset="0"/>
              </a:rPr>
              <a:t> (ЭД)</a:t>
            </a:r>
            <a:r>
              <a:rPr lang="ru-RU" sz="1400" dirty="0" smtClean="0">
                <a:latin typeface="Times New Roman" pitchFamily="18" charset="0"/>
                <a:cs typeface="Times New Roman" pitchFamily="18" charset="0"/>
              </a:rPr>
              <a:t> – небольшой заряд чувствительных инициирующих ВВ, размещенный в металлической </a:t>
            </a:r>
            <a:r>
              <a:rPr lang="ru-RU" sz="1400" dirty="0" smtClean="0">
                <a:latin typeface="Times New Roman" pitchFamily="18" charset="0"/>
                <a:cs typeface="Times New Roman" pitchFamily="18" charset="0"/>
              </a:rPr>
              <a:t>гильзе</a:t>
            </a:r>
            <a:endParaRPr lang="ru-RU" sz="1400" dirty="0">
              <a:latin typeface="Times New Roman" pitchFamily="18" charset="0"/>
              <a:cs typeface="Times New Roman" pitchFamily="18" charset="0"/>
            </a:endParaRPr>
          </a:p>
        </p:txBody>
      </p:sp>
      <p:sp>
        <p:nvSpPr>
          <p:cNvPr id="51204" name="AutoShape 4" descr="http://konspekta.net/lektsianew/baza17/291739220805.files/image008.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06" name="Picture 6" descr="http://konspekta.net/lektsianew/baza17/291739220805.files/image008.gif"/>
          <p:cNvPicPr>
            <a:picLocks noChangeAspect="1" noChangeArrowheads="1"/>
          </p:cNvPicPr>
          <p:nvPr/>
        </p:nvPicPr>
        <p:blipFill>
          <a:blip r:embed="rId3"/>
          <a:srcRect/>
          <a:stretch>
            <a:fillRect/>
          </a:stretch>
        </p:blipFill>
        <p:spPr bwMode="auto">
          <a:xfrm>
            <a:off x="1000100" y="3500438"/>
            <a:ext cx="6124575" cy="1552573"/>
          </a:xfrm>
          <a:prstGeom prst="rect">
            <a:avLst/>
          </a:prstGeom>
          <a:noFill/>
        </p:spPr>
      </p:pic>
      <p:sp>
        <p:nvSpPr>
          <p:cNvPr id="8" name="Прямоугольник 7"/>
          <p:cNvSpPr/>
          <p:nvPr/>
        </p:nvSpPr>
        <p:spPr>
          <a:xfrm>
            <a:off x="428596" y="5143512"/>
            <a:ext cx="7929618" cy="461665"/>
          </a:xfrm>
          <a:prstGeom prst="rect">
            <a:avLst/>
          </a:prstGeom>
        </p:spPr>
        <p:txBody>
          <a:bodyPr wrap="square">
            <a:spAutoFit/>
          </a:bodyPr>
          <a:lstStyle/>
          <a:p>
            <a:r>
              <a:rPr lang="ru-RU" sz="1200" b="1" i="1" dirty="0" smtClean="0">
                <a:latin typeface="Times New Roman" pitchFamily="18" charset="0"/>
                <a:cs typeface="Times New Roman" pitchFamily="18" charset="0"/>
              </a:rPr>
              <a:t>1 </a:t>
            </a:r>
            <a:r>
              <a:rPr lang="ru-RU" sz="1200" b="1" i="1" dirty="0" smtClean="0">
                <a:latin typeface="Times New Roman" pitchFamily="18" charset="0"/>
                <a:cs typeface="Times New Roman" pitchFamily="18" charset="0"/>
              </a:rPr>
              <a:t>– электрические провода, 2 – пластиковая пробочка, </a:t>
            </a:r>
            <a:r>
              <a:rPr lang="ru-RU" sz="1200" b="1" i="1" dirty="0" smtClean="0">
                <a:latin typeface="Times New Roman" pitchFamily="18" charset="0"/>
                <a:cs typeface="Times New Roman" pitchFamily="18" charset="0"/>
              </a:rPr>
              <a:t>3- </a:t>
            </a:r>
            <a:r>
              <a:rPr lang="ru-RU" sz="1200" b="1" i="1" dirty="0" err="1" smtClean="0">
                <a:latin typeface="Times New Roman" pitchFamily="18" charset="0"/>
                <a:cs typeface="Times New Roman" pitchFamily="18" charset="0"/>
              </a:rPr>
              <a:t>воспламенительная</a:t>
            </a:r>
            <a:r>
              <a:rPr lang="ru-RU" sz="1200" b="1" i="1" dirty="0" smtClean="0">
                <a:latin typeface="Times New Roman" pitchFamily="18" charset="0"/>
                <a:cs typeface="Times New Roman" pitchFamily="18" charset="0"/>
              </a:rPr>
              <a:t> головка, 4 – воспламеняющийся состав, </a:t>
            </a:r>
            <a:r>
              <a:rPr lang="ru-RU" sz="1200" b="1" i="1" dirty="0" smtClean="0">
                <a:latin typeface="Times New Roman" pitchFamily="18" charset="0"/>
                <a:cs typeface="Times New Roman" pitchFamily="18" charset="0"/>
              </a:rPr>
              <a:t>5 </a:t>
            </a:r>
            <a:r>
              <a:rPr lang="ru-RU" sz="1200" b="1" i="1" dirty="0" smtClean="0">
                <a:latin typeface="Times New Roman" pitchFamily="18" charset="0"/>
                <a:cs typeface="Times New Roman" pitchFamily="18" charset="0"/>
              </a:rPr>
              <a:t>– первичное ВВ, </a:t>
            </a:r>
            <a:r>
              <a:rPr lang="ru-RU" sz="1200" b="1" i="1" dirty="0" smtClean="0">
                <a:latin typeface="Times New Roman" pitchFamily="18" charset="0"/>
                <a:cs typeface="Times New Roman" pitchFamily="18" charset="0"/>
              </a:rPr>
              <a:t>6 </a:t>
            </a:r>
            <a:r>
              <a:rPr lang="ru-RU" sz="1200" b="1" i="1" dirty="0" smtClean="0">
                <a:latin typeface="Times New Roman" pitchFamily="18" charset="0"/>
                <a:cs typeface="Times New Roman" pitchFamily="18" charset="0"/>
              </a:rPr>
              <a:t>- вторичное ВВ</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tatorica.com/images/productsPages/explosive/explosion.jpg"/>
          <p:cNvPicPr>
            <a:picLocks noChangeAspect="1" noChangeArrowheads="1"/>
          </p:cNvPicPr>
          <p:nvPr/>
        </p:nvPicPr>
        <p:blipFill>
          <a:blip r:embed="rId2"/>
          <a:srcRect/>
          <a:stretch>
            <a:fillRect/>
          </a:stretch>
        </p:blipFill>
        <p:spPr bwMode="auto">
          <a:xfrm>
            <a:off x="285720" y="214290"/>
            <a:ext cx="8429684" cy="60722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429684" cy="3970318"/>
          </a:xfrm>
          <a:prstGeom prst="rect">
            <a:avLst/>
          </a:prstGeom>
        </p:spPr>
        <p:txBody>
          <a:bodyPr wrap="square">
            <a:spAutoFit/>
          </a:bodyPr>
          <a:lstStyle/>
          <a:p>
            <a:r>
              <a:rPr lang="ru-RU" sz="1400" dirty="0" smtClean="0">
                <a:latin typeface="Times New Roman" pitchFamily="18" charset="0"/>
                <a:cs typeface="Times New Roman" pitchFamily="18" charset="0"/>
              </a:rPr>
              <a:t>         Медленное химическое превращение протекает при низких температурах по всему объему вещества. При горении передача тепла от слоя к слою происходит в результате теплопроводности. Скорость горения может быть от долей сантиметра до десятков метров в секунду. </a:t>
            </a:r>
          </a:p>
          <a:p>
            <a:r>
              <a:rPr lang="ru-RU" sz="1400" dirty="0" smtClean="0">
                <a:latin typeface="Times New Roman" pitchFamily="18" charset="0"/>
                <a:cs typeface="Times New Roman" pitchFamily="18" charset="0"/>
              </a:rPr>
              <a:t>        Взрыв, распространяющийся с постоянной и максимальной для данного ВВ скоростью, называют детонацией. Взрывчатыми веществами называют смеси и химические соединения, способные под влиянием внешнего воздействия (нагрева, удара, трения и т. д.) взрываться, т. е. чрезвычайно быстро превращаться в другие соединения с образованием большого количества тепла и газов. </a:t>
            </a:r>
            <a:r>
              <a:rPr lang="ru-RU" sz="1400" b="1" dirty="0" smtClean="0">
                <a:latin typeface="Times New Roman" pitchFamily="18" charset="0"/>
                <a:cs typeface="Times New Roman" pitchFamily="18" charset="0"/>
              </a:rPr>
              <a:t>Следовательно, взрывчатое превращение – это быстро протекающая в ВВ химическая, в основном окислительная, реакция, сопровождающаяся образованием большого количества газов и значительным выделением тепла, в результате чего газы нагреваются до высокой температуры и в месте нахождения ВВ развивается высокое давление.</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Скорость взрывчатого разложения внутри заряда ВВ может быть разной и в значительной степени определяет разрушительное действие взрыва на окружающую среду. </a:t>
            </a:r>
          </a:p>
          <a:p>
            <a:r>
              <a:rPr lang="ru-RU" sz="1400" b="1" dirty="0" smtClean="0">
                <a:latin typeface="Times New Roman" pitchFamily="18" charset="0"/>
                <a:cs typeface="Times New Roman" pitchFamily="18" charset="0"/>
              </a:rPr>
              <a:t>           Характерный признак ВВ – наличие в его составе всех необходимых для протекания реакций окисления элементов</a:t>
            </a:r>
            <a:r>
              <a:rPr lang="ru-RU" sz="1400" dirty="0" smtClean="0">
                <a:latin typeface="Times New Roman" pitchFamily="18" charset="0"/>
                <a:cs typeface="Times New Roman" pitchFamily="18" charset="0"/>
              </a:rPr>
              <a:t>. </a:t>
            </a:r>
          </a:p>
          <a:p>
            <a:r>
              <a:rPr lang="ru-RU" sz="1400" dirty="0" smtClean="0">
                <a:latin typeface="Times New Roman" pitchFamily="18" charset="0"/>
                <a:cs typeface="Times New Roman" pitchFamily="18" charset="0"/>
              </a:rPr>
              <a:t>           Взрывчатые вещества подразделяются на химические соединения, в молекулах которых содержатся горючие элементы и окислитель, и смесевые, представляющие механическую смесь твердых, жидких или газообразных компонентов. Наибольшее распространение получили взрывчатые смеси из твердых веществ. </a:t>
            </a:r>
            <a:endParaRPr lang="ru-RU" sz="1400" dirty="0">
              <a:latin typeface="Times New Roman" pitchFamily="18" charset="0"/>
              <a:cs typeface="Times New Roman" pitchFamily="18" charset="0"/>
            </a:endParaRPr>
          </a:p>
        </p:txBody>
      </p:sp>
      <p:pic>
        <p:nvPicPr>
          <p:cNvPr id="1026" name="Picture 2" descr="https://politeka.net/wp-content/uploads/2019/03/photo_184253.jpg"/>
          <p:cNvPicPr>
            <a:picLocks noChangeAspect="1" noChangeArrowheads="1"/>
          </p:cNvPicPr>
          <p:nvPr/>
        </p:nvPicPr>
        <p:blipFill>
          <a:blip r:embed="rId2"/>
          <a:srcRect/>
          <a:stretch>
            <a:fillRect/>
          </a:stretch>
        </p:blipFill>
        <p:spPr bwMode="auto">
          <a:xfrm>
            <a:off x="357158" y="4214818"/>
            <a:ext cx="3643338" cy="2319355"/>
          </a:xfrm>
          <a:prstGeom prst="rect">
            <a:avLst/>
          </a:prstGeom>
          <a:noFill/>
        </p:spPr>
      </p:pic>
      <p:pic>
        <p:nvPicPr>
          <p:cNvPr id="1028" name="Picture 4" descr="https://go1.imgsmail.ru/imgpreview?key=7d0644c1faec5a49&amp;mb=imgdb_preview_1218"/>
          <p:cNvPicPr>
            <a:picLocks noChangeAspect="1" noChangeArrowheads="1"/>
          </p:cNvPicPr>
          <p:nvPr/>
        </p:nvPicPr>
        <p:blipFill>
          <a:blip r:embed="rId3"/>
          <a:srcRect/>
          <a:stretch>
            <a:fillRect/>
          </a:stretch>
        </p:blipFill>
        <p:spPr bwMode="auto">
          <a:xfrm>
            <a:off x="3571868" y="4857760"/>
            <a:ext cx="3800466" cy="1857364"/>
          </a:xfrm>
          <a:prstGeom prst="rect">
            <a:avLst/>
          </a:prstGeom>
          <a:noFill/>
        </p:spPr>
      </p:pic>
      <p:pic>
        <p:nvPicPr>
          <p:cNvPr id="1030" name="Picture 6" descr="http://modscheats.ru/uploads/posts/2017-08/v-kabule-nedaleko-ot-posolstva-ssha-progremel-vzryv_1.jpg"/>
          <p:cNvPicPr>
            <a:picLocks noChangeAspect="1" noChangeArrowheads="1"/>
          </p:cNvPicPr>
          <p:nvPr/>
        </p:nvPicPr>
        <p:blipFill>
          <a:blip r:embed="rId4"/>
          <a:srcRect/>
          <a:stretch>
            <a:fillRect/>
          </a:stretch>
        </p:blipFill>
        <p:spPr bwMode="auto">
          <a:xfrm>
            <a:off x="5715008" y="4214818"/>
            <a:ext cx="3143250" cy="18097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ds05.infourok.ru/uploads/ex/0c0f/0003c916-2c36bd4d/2/img10.jpg"/>
          <p:cNvPicPr>
            <a:picLocks noChangeAspect="1" noChangeArrowheads="1"/>
          </p:cNvPicPr>
          <p:nvPr/>
        </p:nvPicPr>
        <p:blipFill>
          <a:blip r:embed="rId2"/>
          <a:srcRect/>
          <a:stretch>
            <a:fillRect/>
          </a:stretch>
        </p:blipFill>
        <p:spPr bwMode="auto">
          <a:xfrm>
            <a:off x="214282" y="214290"/>
            <a:ext cx="8715436" cy="65008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57554" y="214290"/>
            <a:ext cx="1699696" cy="338554"/>
          </a:xfrm>
          <a:prstGeom prst="rect">
            <a:avLst/>
          </a:prstGeom>
        </p:spPr>
        <p:txBody>
          <a:bodyPr wrap="none">
            <a:spAutoFit/>
          </a:bodyPr>
          <a:lstStyle/>
          <a:p>
            <a:r>
              <a:rPr lang="ru-RU" sz="1600" b="1" i="1" dirty="0" smtClean="0">
                <a:latin typeface="Times New Roman" pitchFamily="18" charset="0"/>
                <a:cs typeface="Times New Roman" pitchFamily="18" charset="0"/>
              </a:rPr>
              <a:t>1.1 Свойства ВВ</a:t>
            </a:r>
            <a:endParaRPr lang="ru-RU" sz="1600" b="1" i="1" dirty="0">
              <a:latin typeface="Times New Roman" pitchFamily="18" charset="0"/>
              <a:cs typeface="Times New Roman" pitchFamily="18" charset="0"/>
            </a:endParaRPr>
          </a:p>
        </p:txBody>
      </p:sp>
      <p:sp>
        <p:nvSpPr>
          <p:cNvPr id="3" name="Прямоугольник 2"/>
          <p:cNvSpPr/>
          <p:nvPr/>
        </p:nvSpPr>
        <p:spPr>
          <a:xfrm>
            <a:off x="428596" y="642918"/>
            <a:ext cx="8358246" cy="1446550"/>
          </a:xfrm>
          <a:prstGeom prst="rect">
            <a:avLst/>
          </a:prstGeom>
        </p:spPr>
        <p:txBody>
          <a:bodyPr wrap="square">
            <a:spAutoFit/>
          </a:bodyPr>
          <a:lstStyle/>
          <a:p>
            <a:r>
              <a:rPr lang="ru-RU" sz="1400" b="1" dirty="0" smtClean="0">
                <a:latin typeface="Times New Roman" pitchFamily="18" charset="0"/>
                <a:cs typeface="Times New Roman" pitchFamily="18" charset="0"/>
              </a:rPr>
              <a:t>         Работоспособность ВВ </a:t>
            </a:r>
            <a:r>
              <a:rPr lang="ru-RU" sz="1400" dirty="0" smtClean="0">
                <a:latin typeface="Times New Roman" pitchFamily="18" charset="0"/>
                <a:cs typeface="Times New Roman" pitchFamily="18" charset="0"/>
              </a:rPr>
              <a:t>– характеризует способность взрывчатого вещества производить механическую работу по разрушению и отрыву породы от массива. Она зависит от объема газов и количества тепла, образующегося при взрыве. Практически работоспособность ВВ определяют взрывом заряда весом 10 г в свинцовой бомбе. О работоспособности судят по изменению объема канала бомбы в кубических сантиметрах. Например, 47 работоспособность ВВ в 370 см3 говорит о том, что объем канала бомбы после взрыва навески данного ВВ в 10 г увеличился на 370 см3 </a:t>
            </a:r>
            <a:r>
              <a:rPr lang="ru-RU" dirty="0" smtClean="0"/>
              <a:t>. </a:t>
            </a:r>
            <a:endParaRPr lang="ru-RU" dirty="0"/>
          </a:p>
        </p:txBody>
      </p:sp>
      <p:pic>
        <p:nvPicPr>
          <p:cNvPr id="17410" name="Picture 2" descr="http://industry-portal24.ru/uploads/posts/2012-07/1341341359_r6.1.jpg"/>
          <p:cNvPicPr>
            <a:picLocks noChangeAspect="1" noChangeArrowheads="1"/>
          </p:cNvPicPr>
          <p:nvPr/>
        </p:nvPicPr>
        <p:blipFill>
          <a:blip r:embed="rId2"/>
          <a:srcRect/>
          <a:stretch>
            <a:fillRect/>
          </a:stretch>
        </p:blipFill>
        <p:spPr bwMode="auto">
          <a:xfrm>
            <a:off x="285720" y="2071678"/>
            <a:ext cx="4762500" cy="2857520"/>
          </a:xfrm>
          <a:prstGeom prst="rect">
            <a:avLst/>
          </a:prstGeom>
          <a:noFill/>
        </p:spPr>
      </p:pic>
      <p:pic>
        <p:nvPicPr>
          <p:cNvPr id="17412" name="Picture 4" descr="https://konspekta.net/vikidalka/baza2/83979729764.files/image043.png"/>
          <p:cNvPicPr>
            <a:picLocks noChangeAspect="1" noChangeArrowheads="1"/>
          </p:cNvPicPr>
          <p:nvPr/>
        </p:nvPicPr>
        <p:blipFill>
          <a:blip r:embed="rId3"/>
          <a:srcRect/>
          <a:stretch>
            <a:fillRect/>
          </a:stretch>
        </p:blipFill>
        <p:spPr bwMode="auto">
          <a:xfrm>
            <a:off x="1500166" y="5072074"/>
            <a:ext cx="4886325" cy="1571626"/>
          </a:xfrm>
          <a:prstGeom prst="rect">
            <a:avLst/>
          </a:prstGeom>
          <a:noFill/>
        </p:spPr>
      </p:pic>
      <p:pic>
        <p:nvPicPr>
          <p:cNvPr id="17414" name="Picture 6" descr="https://myslide.ru/documents_3/83025e5a2233b622af577ea827c9a2db/img28.jpg"/>
          <p:cNvPicPr>
            <a:picLocks noChangeAspect="1" noChangeArrowheads="1"/>
          </p:cNvPicPr>
          <p:nvPr/>
        </p:nvPicPr>
        <p:blipFill>
          <a:blip r:embed="rId4"/>
          <a:srcRect/>
          <a:stretch>
            <a:fillRect/>
          </a:stretch>
        </p:blipFill>
        <p:spPr bwMode="auto">
          <a:xfrm>
            <a:off x="5214942" y="2000240"/>
            <a:ext cx="3786214" cy="31432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143932" cy="954107"/>
          </a:xfrm>
          <a:prstGeom prst="rect">
            <a:avLst/>
          </a:prstGeom>
        </p:spPr>
        <p:txBody>
          <a:bodyPr wrap="square">
            <a:spAutoFit/>
          </a:bodyPr>
          <a:lstStyle/>
          <a:p>
            <a:r>
              <a:rPr lang="ru-RU" sz="1400" b="1" dirty="0" smtClean="0">
                <a:latin typeface="Times New Roman" pitchFamily="18" charset="0"/>
                <a:cs typeface="Times New Roman" pitchFamily="18" charset="0"/>
              </a:rPr>
              <a:t>          Бризантность ВВ </a:t>
            </a:r>
            <a:r>
              <a:rPr lang="ru-RU" sz="1400" dirty="0" smtClean="0">
                <a:latin typeface="Times New Roman" pitchFamily="18" charset="0"/>
                <a:cs typeface="Times New Roman" pitchFamily="18" charset="0"/>
              </a:rPr>
              <a:t>– характеризуется способностью взрывчатого вещества производить дробящее действие (дробление породы на большие или меньшие обломки). Зависит она, главным образом, от скорости взрыва. О бризантности судят по величине усадки свинцового цилиндра в результате взрыва навески ВВ в 50 г. Бризантность выражается в миллиметрах. </a:t>
            </a:r>
            <a:endParaRPr lang="ru-RU" sz="1400" dirty="0">
              <a:latin typeface="Times New Roman" pitchFamily="18" charset="0"/>
              <a:cs typeface="Times New Roman" pitchFamily="18" charset="0"/>
            </a:endParaRPr>
          </a:p>
        </p:txBody>
      </p:sp>
      <p:pic>
        <p:nvPicPr>
          <p:cNvPr id="1026" name="Picture 2" descr="https://slide-share.ru/slide/7136122.jpeg"/>
          <p:cNvPicPr>
            <a:picLocks noChangeAspect="1" noChangeArrowheads="1"/>
          </p:cNvPicPr>
          <p:nvPr/>
        </p:nvPicPr>
        <p:blipFill>
          <a:blip r:embed="rId2"/>
          <a:srcRect/>
          <a:stretch>
            <a:fillRect/>
          </a:stretch>
        </p:blipFill>
        <p:spPr bwMode="auto">
          <a:xfrm>
            <a:off x="285720" y="1500174"/>
            <a:ext cx="6000792" cy="5143536"/>
          </a:xfrm>
          <a:prstGeom prst="rect">
            <a:avLst/>
          </a:prstGeom>
          <a:noFill/>
        </p:spPr>
      </p:pic>
      <p:pic>
        <p:nvPicPr>
          <p:cNvPr id="1028" name="Picture 4" descr="https://cf.ppt-online.org/files/slide/l/lR67bomZD91auGjAMeBzxPXUrkKNfEIWFQVsJv/slide-7.jpg"/>
          <p:cNvPicPr>
            <a:picLocks noChangeAspect="1" noChangeArrowheads="1"/>
          </p:cNvPicPr>
          <p:nvPr/>
        </p:nvPicPr>
        <p:blipFill>
          <a:blip r:embed="rId3"/>
          <a:srcRect/>
          <a:stretch>
            <a:fillRect/>
          </a:stretch>
        </p:blipFill>
        <p:spPr bwMode="auto">
          <a:xfrm>
            <a:off x="6286512" y="1285860"/>
            <a:ext cx="2714644" cy="3571900"/>
          </a:xfrm>
          <a:prstGeom prst="rect">
            <a:avLst/>
          </a:prstGeom>
          <a:noFill/>
        </p:spPr>
      </p:pic>
      <p:pic>
        <p:nvPicPr>
          <p:cNvPr id="1030" name="Picture 6" descr="https://im0-tub-ru.yandex.net/i?id=e3595c6138995b2799185a673d63ec4f&amp;n=13"/>
          <p:cNvPicPr>
            <a:picLocks noChangeAspect="1" noChangeArrowheads="1"/>
          </p:cNvPicPr>
          <p:nvPr/>
        </p:nvPicPr>
        <p:blipFill>
          <a:blip r:embed="rId4"/>
          <a:srcRect/>
          <a:stretch>
            <a:fillRect/>
          </a:stretch>
        </p:blipFill>
        <p:spPr bwMode="auto">
          <a:xfrm>
            <a:off x="6357950" y="4500570"/>
            <a:ext cx="2571768" cy="221457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f.ppt-online.org/files/slide/k/kzumexpq21TSH3tXoBKLJEvjgha7Df89ZbAMIy/slide-7.jpg"/>
          <p:cNvPicPr>
            <a:picLocks noChangeAspect="1" noChangeArrowheads="1"/>
          </p:cNvPicPr>
          <p:nvPr/>
        </p:nvPicPr>
        <p:blipFill>
          <a:blip r:embed="rId2"/>
          <a:srcRect/>
          <a:stretch>
            <a:fillRect/>
          </a:stretch>
        </p:blipFill>
        <p:spPr bwMode="auto">
          <a:xfrm>
            <a:off x="142844" y="142852"/>
            <a:ext cx="8858312" cy="65722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572560" cy="2031325"/>
          </a:xfrm>
          <a:prstGeom prst="rect">
            <a:avLst/>
          </a:prstGeom>
        </p:spPr>
        <p:txBody>
          <a:bodyPr wrap="square">
            <a:spAutoFit/>
          </a:bodyPr>
          <a:lstStyle/>
          <a:p>
            <a:r>
              <a:rPr lang="ru-RU" sz="1400" b="1" dirty="0" smtClean="0">
                <a:latin typeface="Times New Roman" pitchFamily="18" charset="0"/>
                <a:cs typeface="Times New Roman" pitchFamily="18" charset="0"/>
              </a:rPr>
              <a:t>         Чувствительность ВВ </a:t>
            </a:r>
            <a:r>
              <a:rPr lang="ru-RU" sz="1400" dirty="0" smtClean="0">
                <a:latin typeface="Times New Roman" pitchFamily="18" charset="0"/>
                <a:cs typeface="Times New Roman" pitchFamily="18" charset="0"/>
              </a:rPr>
              <a:t>– это степень их восприимчивости к различным внешним воздействиям: тепловому (огонь, искра, повышение температуры), механическому (удар, трение), а также к передаче детонации. </a:t>
            </a:r>
          </a:p>
          <a:p>
            <a:r>
              <a:rPr lang="ru-RU" sz="1400" dirty="0" smtClean="0">
                <a:latin typeface="Times New Roman" pitchFamily="18" charset="0"/>
                <a:cs typeface="Times New Roman" pitchFamily="18" charset="0"/>
              </a:rPr>
              <a:t>          Это чрезвычайно важное свойство обусловливает основные меры безопасности при обращении с взрывчатыми материалами, особенно при их перевозке и хранении. Способность взрывчатых веществ к передаче детонации используется не только в самих взрывных работах, но и при испытании ВВ для определения их качества. Чувствительность ВВ к различным воздействиям зависит от природы взрывчатого вещества, физического состояния, температуры, плотности, влажности, наличия примесей и т.д. </a:t>
            </a:r>
          </a:p>
          <a:p>
            <a:r>
              <a:rPr lang="ru-RU" sz="1400" dirty="0" smtClean="0">
                <a:latin typeface="Times New Roman" pitchFamily="18" charset="0"/>
                <a:cs typeface="Times New Roman" pitchFamily="18" charset="0"/>
              </a:rPr>
              <a:t>         Чувствительность ВВ может быть повышена или понижена за счет добавок соответствующих веществ. </a:t>
            </a:r>
            <a:endParaRPr lang="ru-RU" sz="1400" dirty="0">
              <a:latin typeface="Times New Roman" pitchFamily="18" charset="0"/>
              <a:cs typeface="Times New Roman" pitchFamily="18" charset="0"/>
            </a:endParaRPr>
          </a:p>
        </p:txBody>
      </p:sp>
      <p:pic>
        <p:nvPicPr>
          <p:cNvPr id="20482" name="Picture 2" descr="http://ok-t.ru/studopediaru/baza15/381974839024.files/image119.jpg"/>
          <p:cNvPicPr>
            <a:picLocks noChangeAspect="1" noChangeArrowheads="1"/>
          </p:cNvPicPr>
          <p:nvPr/>
        </p:nvPicPr>
        <p:blipFill>
          <a:blip r:embed="rId2"/>
          <a:srcRect/>
          <a:stretch>
            <a:fillRect/>
          </a:stretch>
        </p:blipFill>
        <p:spPr bwMode="auto">
          <a:xfrm>
            <a:off x="357158" y="2357430"/>
            <a:ext cx="8572560" cy="400052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2936</Words>
  <Application>Microsoft Office PowerPoint</Application>
  <PresentationFormat>Экран (4:3)</PresentationFormat>
  <Paragraphs>165</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ComServis</dc:creator>
  <cp:lastModifiedBy>ComServis</cp:lastModifiedBy>
  <cp:revision>58</cp:revision>
  <dcterms:created xsi:type="dcterms:W3CDTF">2019-10-12T14:23:08Z</dcterms:created>
  <dcterms:modified xsi:type="dcterms:W3CDTF">2019-10-16T10:00:05Z</dcterms:modified>
</cp:coreProperties>
</file>