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4" r:id="rId4"/>
    <p:sldId id="263" r:id="rId5"/>
    <p:sldId id="261" r:id="rId6"/>
    <p:sldId id="369" r:id="rId7"/>
    <p:sldId id="259" r:id="rId8"/>
    <p:sldId id="269" r:id="rId9"/>
    <p:sldId id="285" r:id="rId10"/>
    <p:sldId id="275" r:id="rId11"/>
    <p:sldId id="270" r:id="rId12"/>
    <p:sldId id="288" r:id="rId13"/>
    <p:sldId id="365" r:id="rId14"/>
    <p:sldId id="382" r:id="rId15"/>
    <p:sldId id="300" r:id="rId16"/>
    <p:sldId id="374" r:id="rId17"/>
    <p:sldId id="296" r:id="rId18"/>
    <p:sldId id="273" r:id="rId19"/>
    <p:sldId id="289" r:id="rId20"/>
    <p:sldId id="282" r:id="rId21"/>
    <p:sldId id="291" r:id="rId22"/>
    <p:sldId id="292" r:id="rId23"/>
    <p:sldId id="373" r:id="rId24"/>
    <p:sldId id="312" r:id="rId25"/>
    <p:sldId id="368" r:id="rId26"/>
    <p:sldId id="366" r:id="rId27"/>
    <p:sldId id="36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94" autoAdjust="0"/>
    <p:restoredTop sz="94660"/>
  </p:normalViewPr>
  <p:slideViewPr>
    <p:cSldViewPr>
      <p:cViewPr>
        <p:scale>
          <a:sx n="104" d="100"/>
          <a:sy n="104" d="100"/>
        </p:scale>
        <p:origin x="-682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18CF7-FE7A-4F46-9236-FA77F00FD907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AC03B-9F9B-45D1-A946-BCDDC769D0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08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C03B-9F9B-45D1-A946-BCDDC769D0D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6BE1-4A13-4A66-82B2-453E55F5B312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97D5-C50D-4D49-90DB-789C63C2A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9951-2511-43F2-8A17-284AC1A9055E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06C6D-317E-4225-91B1-FAF659E90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DE2C-05F4-4AFF-939B-F703765988D7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C4B9-5EAE-4D98-B341-595AE2361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6248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D9657-5272-448E-8B64-E2BE74220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10368-2DAF-46E5-920A-19A9B2E1B01E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B5282-BE6E-4F53-99E1-0C2E23472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CBB7-21DC-4391-9025-111B41B22FB8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D2AA-9EFB-4623-B9BD-EA9D4A7F4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BFB2-5606-4E5A-B538-FA893EAB1C92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B6C5-C006-45AB-ABA0-9D11669C0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A7F8-DF30-408A-B491-50F8A35925D3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1F56-9107-47EB-A915-B432C90AB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875A5-DEB2-414E-BE7A-D00D44E5D19D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0273B-3437-4EBE-831A-ED5DCAEA0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C4BFF-13DC-41BD-A66D-559460166F52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CAB1-7412-40A2-82B0-112B4EE3D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E5EB6-D3C6-4FE2-9F83-3C4B2806EEEB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76AC-7DD7-43EA-9E70-662CDFADD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A4CAB-7110-43CB-93A5-B539C9407AD1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494BF-016B-468B-8AE5-D6E190239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813EE4-2E3E-444E-8F3D-97BD0394CECD}" type="datetimeFigureOut">
              <a:rPr lang="ru-RU"/>
              <a:pPr>
                <a:defRPr/>
              </a:pPr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715249-7278-4A36-9C18-B8893D1B4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568952" cy="324036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системы 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педагогического мониторинга  образовательной  деятельности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ЧДОУ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7615238" cy="1752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lvl="0"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ГОЛОМАЗОВА  ОЛЬГА ИВАНОВНА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зам.директора по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доцент кафедры ТМДНО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Чита, 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Users\User\Desktop\ГОЛОМАЗОВА О.И. Педсовет 24 марта 2017г\фото\DSCN26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и диагностика - одно и то же или это разные понятия?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«мониторинг»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производной формой от латинского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monitor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означает осуществление некоторого действия, направленного на реализацию функций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наблюдения, контроля, предупреждения.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 организации, сбора, хранения, обработки и распространения информации о деятельности педагогической системы, обеспечивающая слежение за ее состоянием, а также дающая возможность прогноза развития педагогической системы.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98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Образовательный мониторинг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72500" cy="5168031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направлен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 изучение и оценку освоения детьми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Программы,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оценку достижения на основе целевых ориентиров планируемых результатов реализации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Программы,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оценку образовательных условий (в соответствии с ФГОС ДО).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Общая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мониторинга – оценка качества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образовательной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деятельности,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мониторинга – образовательные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условия (РППС),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 достижения и проблемы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освоения ребенком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Программы.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Смысл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проведения мониторинга – совершенствование качества дошкольного образования,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своевременная коррекция планирования образовательной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 осуществляется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2500315"/>
          </a:xfrm>
        </p:spPr>
        <p:txBody>
          <a:bodyPr rtlCol="0">
            <a:normAutofit/>
          </a:bodyPr>
          <a:lstStyle/>
          <a:p>
            <a:pPr marL="0" indent="450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регулярных наблюдений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педагога за детьми в повседневной жизни и в процессе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непрерывной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образовательной деятельности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ними;</a:t>
            </a:r>
          </a:p>
          <a:p>
            <a:pPr marL="0" indent="450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наблюдения проводятся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протяжении всего учебного года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всеми детьми, посещающими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ЧДОО.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ГОЛОМАЗОВА О.И. Педсовет 24 марта 2017г\фото\DSCN28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280831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ГОЛОМАЗОВА О.И. Педсовет 24 марта 2017г\фото\DSCN299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429000"/>
            <a:ext cx="3048688" cy="235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ГОЛОМАЗОВА О.И. Педсовет 24 марта 2017г\фото\DSCN30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429000"/>
            <a:ext cx="266429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действия при наблюдении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1412776"/>
            <a:ext cx="2304256" cy="85839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цели и задач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2420888"/>
            <a:ext cx="2726035" cy="9366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ребенка или группы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для изучения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3717032"/>
            <a:ext cx="2809453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ситуации наблюдения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5373216"/>
            <a:ext cx="2604839" cy="9286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фиксации результатов наблюдения</a:t>
            </a:r>
          </a:p>
        </p:txBody>
      </p:sp>
      <p:sp>
        <p:nvSpPr>
          <p:cNvPr id="7" name="Стрелка углом вверх 6"/>
          <p:cNvSpPr/>
          <p:nvPr/>
        </p:nvSpPr>
        <p:spPr>
          <a:xfrm rot="5400000">
            <a:off x="2111177" y="2073402"/>
            <a:ext cx="720079" cy="127104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 rot="5400000">
            <a:off x="3689363" y="3446971"/>
            <a:ext cx="792658" cy="89959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углом вверх 8"/>
          <p:cNvSpPr/>
          <p:nvPr/>
        </p:nvSpPr>
        <p:spPr>
          <a:xfrm rot="5400000">
            <a:off x="5040052" y="4689140"/>
            <a:ext cx="864096" cy="1224136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C:\Users\User\Desktop\ГОЛОМАЗОВА О.И. Педсовет 24 марта 2017г\фото\DSCN3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3312368" cy="232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1"/>
            <a:ext cx="8229600" cy="2928958"/>
          </a:xfrm>
        </p:spPr>
        <p:txBody>
          <a:bodyPr rtlCol="0">
            <a:normAutofit fontScale="92500"/>
          </a:bodyPr>
          <a:lstStyle/>
          <a:p>
            <a:pPr marL="0" indent="450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Выявленные показатели развития каждого ребенка фиксируются педагогами (воспитателями, педагогом-психологом, учителем-логопедом, учителем-дефектологом). </a:t>
            </a:r>
          </a:p>
          <a:p>
            <a:pPr marL="0" indent="450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подводить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реперные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точки принято в начале учебного года (сентябрь) и конце учебного года (май).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ГОЛОМАЗОВА О.И. Педсовет 24 марта 2017г\фото\SAM_25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10445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DSCN29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068960"/>
            <a:ext cx="3672408" cy="294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214313" y="500063"/>
            <a:ext cx="87501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первичная               непрерывная             итоговая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диагностика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оценка             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51520" y="3643313"/>
            <a:ext cx="2808312" cy="214312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СТАРТОВЫХ УСЛОВИЙ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275856" y="3643313"/>
            <a:ext cx="2880320" cy="214312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ПРАВИЛЬНОСТИ ВЫБРАННОЙ СТРАТЕГИИ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372200" y="3662139"/>
            <a:ext cx="2592288" cy="214312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СТЕПЕНИ РЕШЕНИЯ ПОСТАВЛЕННЫХ ЗАДАЧ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928688" y="1556792"/>
            <a:ext cx="1000125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000875" y="1556792"/>
            <a:ext cx="1000125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43375" y="1484784"/>
            <a:ext cx="1000125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7920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детьми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для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того, чтобы: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71691"/>
            <a:ext cx="871296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лучше понять, что происходит 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ребенком;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определить интересы, умения и потребности каждого ребенка, выяснить, что он предпочитает, какие занятия выбирает (на основе календаря рабочих дел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увидеть изменения в развитии ребенка с течением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времени;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внести изменения в развивающую предметно-пространственную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среду;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определить моменты, вызывающие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опасения;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найти способы, позволяющие лучше всего решить проблемные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ситуации;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внести изменения в план образовательной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получить информацию, которой могут воспользоваться как педагоги, так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родители;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дать возможность родителям больше узнать о своих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детях;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получить подтверждение своим гипотезам или опровергнуть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их;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получить обратную связь об эффективности (или неэффективности) собственных педагогических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действий.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проведения мониторинга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42100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Высокоформализованные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Тесты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Стандартизированные задания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Проектные методы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(проводят только специалисты!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специально организованной обстановке)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Низкоформализованные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продуктов детской деятельности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(проводят воспитатели в обычной обстановке)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Педагогическая диагностика -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 rtlCol="0">
            <a:normAutofit fontScale="85000" lnSpcReduction="10000"/>
          </a:bodyPr>
          <a:lstStyle/>
          <a:p>
            <a:pPr marL="0" indent="450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оценочная практика, направленная на изучение индивидуальных особенностей воспитанников, уровня их развития в определенном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направлении.</a:t>
            </a:r>
          </a:p>
          <a:p>
            <a:pPr marL="0" indent="450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индивидуального развития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анализе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освоения ими содержания образовательных областей, определенных в ФГОС 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450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социально-коммуникативное; </a:t>
            </a:r>
          </a:p>
          <a:p>
            <a:pPr marL="0" indent="450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познавательное;</a:t>
            </a:r>
          </a:p>
          <a:p>
            <a:pPr marL="0" indent="450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речевое; </a:t>
            </a:r>
          </a:p>
          <a:p>
            <a:pPr marL="0" indent="450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художественно-эстетическое; </a:t>
            </a:r>
          </a:p>
          <a:p>
            <a:pPr marL="0" indent="45000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Рисунок 3" descr="C:\Users\User\Desktop\SAM_25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501008"/>
            <a:ext cx="32403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индивидуального развития детей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	оптимизации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группой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дошкольников, 	а также для решения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индивидуализации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образования через построение образовательной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траектории.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Основанием разработки системы мониторинга в дошкольном образовании являются: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2564904"/>
            <a:ext cx="8435280" cy="4525963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 от 29.12.2012 г. № 273-ФЗ где в ст.10 п.4 прописано, что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является уровнем общего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дошкольного образования (далее - ФГОС ДО), 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противоречивость текста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стандарта 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педагогическом мониторинге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привела к разному пониманию необходимости проведения мониторинга в системе дошкольного.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Проблема педагогического мониторинга остается  одной из актуальных задач теории и методики воспитания детей дошкольного возраста.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Оценка индивидуального развития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Рисунок 5" descr="2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7175" y="5743575"/>
            <a:ext cx="12668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12754"/>
              </p:ext>
            </p:extLst>
          </p:nvPr>
        </p:nvGraphicFramePr>
        <p:xfrm>
          <a:off x="142875" y="620689"/>
          <a:ext cx="8786813" cy="5972201"/>
        </p:xfrm>
        <a:graphic>
          <a:graphicData uri="http://schemas.openxmlformats.org/drawingml/2006/table">
            <a:tbl>
              <a:tblPr/>
              <a:tblGrid>
                <a:gridCol w="2143125"/>
                <a:gridCol w="3143250"/>
                <a:gridCol w="3500438"/>
              </a:tblGrid>
              <a:tr h="510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Педагогическая диагностика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Психологическая диагностика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82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индивидуального развития детей, связанная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оценкой эффективности педагогических действий</a:t>
                      </a:r>
                      <a:b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лежащая в основе их дальнейшего планирования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и изучение индивидуально‑психологических особенностей детей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99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проводит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Воспитатели, учитель-логопед, учитель-дефектолог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Педагог-психолог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32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полученных результатов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Исключительно для решения образовательных задач: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индивидуализации образования и оптимизации работы с  каждым ребенком и группой детей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решения задач психологического сопровождения и проведения квалифицированной коррекции развития детей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ребёнка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Свободное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Допускается только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030D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согласия родителей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958" marR="61958" marT="30979" marB="30979" anchor="ctr" horzOverflow="overflow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Диагностика   и   Мониторинг</a:t>
            </a:r>
          </a:p>
        </p:txBody>
      </p:sp>
      <p:sp>
        <p:nvSpPr>
          <p:cNvPr id="44034" name="TextBox 4"/>
          <p:cNvSpPr txBox="1">
            <a:spLocks noChangeArrowheads="1"/>
          </p:cNvSpPr>
          <p:nvPr/>
        </p:nvSpPr>
        <p:spPr bwMode="auto">
          <a:xfrm>
            <a:off x="2286000" y="1714500"/>
            <a:ext cx="4143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(Отличаются параметрами)</a:t>
            </a: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357188" y="2786063"/>
            <a:ext cx="35718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-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Знания 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- Умения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- Навыки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Уровень освоения программы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(Статические наблюдения)</a:t>
            </a:r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>
            <a:off x="4643438" y="2857500"/>
            <a:ext cx="3786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Процесс отслеживается в динамике</a:t>
            </a:r>
          </a:p>
        </p:txBody>
      </p:sp>
      <p:sp>
        <p:nvSpPr>
          <p:cNvPr id="44037" name="TextBox 7"/>
          <p:cNvSpPr txBox="1">
            <a:spLocks noChangeArrowheads="1"/>
          </p:cNvSpPr>
          <p:nvPr/>
        </p:nvSpPr>
        <p:spPr bwMode="auto">
          <a:xfrm>
            <a:off x="4643438" y="4143375"/>
            <a:ext cx="403301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Систематическая и регулярная процедура сбора информации, экспертизы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оценки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261177">
            <a:off x="1810957" y="1143369"/>
            <a:ext cx="857250" cy="1896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865065">
            <a:off x="5902639" y="1076400"/>
            <a:ext cx="857250" cy="1902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500063" y="500063"/>
            <a:ext cx="8286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диагностика  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</a:p>
        </p:txBody>
      </p:sp>
      <p:sp>
        <p:nvSpPr>
          <p:cNvPr id="6" name="Овал 5"/>
          <p:cNvSpPr/>
          <p:nvPr/>
        </p:nvSpPr>
        <p:spPr>
          <a:xfrm>
            <a:off x="539552" y="3573016"/>
            <a:ext cx="3888432" cy="20716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04048" y="3573016"/>
            <a:ext cx="3675831" cy="20716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060" name="TextBox 7"/>
          <p:cNvSpPr txBox="1">
            <a:spLocks noChangeArrowheads="1"/>
          </p:cNvSpPr>
          <p:nvPr/>
        </p:nvSpPr>
        <p:spPr bwMode="auto">
          <a:xfrm>
            <a:off x="827584" y="3933056"/>
            <a:ext cx="3384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контроль результата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5364088" y="4005064"/>
            <a:ext cx="303061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763688" y="1340768"/>
            <a:ext cx="1000125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000750" y="1340768"/>
            <a:ext cx="1000125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Таким образом: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544616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наблюдение со стороны, 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активное тестирование. Соответственно, первый вид изучения потенциально безопасен для объекта, а второй может навредить.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призвана выявить те недостатки, которые лежат на поверхности.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позволяет глубже проникнуть в проблему и понять природу её появления.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проводится периодически, как правило, в начале и в конце учебного года,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мониторинг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отличается систематичностью и непрерывностью.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00062"/>
          <a:ext cx="8435280" cy="6025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7640"/>
                <a:gridCol w="4217640"/>
              </a:tblGrid>
              <a:tr h="178019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диагностики: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мониторинга: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45084">
                <a:tc>
                  <a:txBody>
                    <a:bodyPr/>
                    <a:lstStyle/>
                    <a:p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выявление индивидуальных особенностей и перспектив развития личности 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выявление педагогической эффективности деятельности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6"/>
          <p:cNvSpPr>
            <a:spLocks noChangeArrowheads="1"/>
          </p:cNvSpPr>
          <p:nvPr/>
        </p:nvSpPr>
        <p:spPr bwMode="auto">
          <a:xfrm>
            <a:off x="1571625" y="142875"/>
            <a:ext cx="5929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Рефлексия</a:t>
            </a:r>
            <a:endParaRPr lang="ru-RU" sz="2800" b="1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548680"/>
            <a:ext cx="8951499" cy="604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914400" y="2209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133600" y="14478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Кадровый потенциал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914400" y="3124200"/>
            <a:ext cx="519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050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424113"/>
          <a:ext cx="403860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иаграмма" r:id="rId3" imgW="6096075" imgH="4067089" progId="MSGraph.Chart.8">
                  <p:embed followColorScheme="full"/>
                </p:oleObj>
              </mc:Choice>
              <mc:Fallback>
                <p:oleObj name="Диаграмма" r:id="rId3" imgW="6096075" imgH="4067089" progId="MSGraph.Chart.8">
                  <p:embed followColorScheme="full"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24113"/>
                        <a:ext cx="4038600" cy="269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AutoShape 14"/>
          <p:cNvSpPr>
            <a:spLocks noChangeArrowheads="1"/>
          </p:cNvSpPr>
          <p:nvPr/>
        </p:nvSpPr>
        <p:spPr bwMode="auto">
          <a:xfrm>
            <a:off x="304800" y="260648"/>
            <a:ext cx="8610600" cy="62925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609600" y="692696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«Если у Вас есть яблоко и у меня есть яблоко, и если мы обменяемся этими яблоками, то у вас и у меня остается по одному яблоку.</a:t>
            </a:r>
          </a:p>
          <a:p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если у Вас есть идея и у меня есть идея, и мы обмениваемся этими идеями, то у каждого будет по две идеи».</a:t>
            </a:r>
          </a:p>
          <a:p>
            <a:pPr algn="r"/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Джордж Бернард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Шоу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/>
          </a:p>
        </p:txBody>
      </p:sp>
      <p:pic>
        <p:nvPicPr>
          <p:cNvPr id="8" name="Picture 3" descr="C:\Documents and Settings\Ольга\Рабочий стол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34964"/>
            <a:ext cx="3312368" cy="332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914400" y="22098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133600" y="1447800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Кадровый потенциал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914400" y="3124200"/>
            <a:ext cx="5197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2050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2424113"/>
          <a:ext cx="4038600" cy="269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Диаграмма" r:id="rId3" imgW="6096075" imgH="4067089" progId="MSGraph.Chart.8">
                  <p:embed followColorScheme="full"/>
                </p:oleObj>
              </mc:Choice>
              <mc:Fallback>
                <p:oleObj name="Диаграмма" r:id="rId3" imgW="6096075" imgH="4067089" progId="MSGraph.Chart.8">
                  <p:embed followColorScheme="full"/>
                  <p:pic>
                    <p:nvPicPr>
                      <p:cNvPr id="0" name="Picture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424113"/>
                        <a:ext cx="4038600" cy="269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AutoShape 14"/>
          <p:cNvSpPr>
            <a:spLocks noChangeArrowheads="1"/>
          </p:cNvSpPr>
          <p:nvPr/>
        </p:nvSpPr>
        <p:spPr bwMode="auto">
          <a:xfrm>
            <a:off x="179512" y="188640"/>
            <a:ext cx="8735888" cy="63645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609600" y="90872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itchFamily="18" charset="0"/>
              </a:rPr>
              <a:t>Задания: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методы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ЧДОО.</a:t>
            </a:r>
          </a:p>
          <a:p>
            <a:pPr marL="514350" indent="-514350" algn="just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должен быть организован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 ЧДОО. 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лгоритм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при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наблюдении за детьми.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факторы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влияющие на оценку результатов образовательной деятельности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9024" y="188640"/>
            <a:ext cx="8784976" cy="7060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образования: с одной стороны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Подзаголовок 2"/>
          <p:cNvSpPr>
            <a:spLocks noGrp="1"/>
          </p:cNvSpPr>
          <p:nvPr>
            <p:ph idx="1"/>
          </p:nvPr>
        </p:nvSpPr>
        <p:spPr>
          <a:xfrm>
            <a:off x="251520" y="980728"/>
            <a:ext cx="8651304" cy="5877272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Общих положениях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п.1.7., подпункт 4, заявлено, что «Стандарт является основой для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«объективной оценки соответствия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образовательной деятельности Организации требованиям Стандарта»;</a:t>
            </a:r>
          </a:p>
          <a:p>
            <a:pPr marL="0" algn="just"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требованиях к условиям реализации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п. 3.2.2. делается акцент на то, что «для получения без дискриминации качественного образования детьми с ОВЗ создаются необходимые условия для диагностики  коррекции нарушений развития и социальной адаптации…», в п. 3.2.3 прописано, что «…при реализации Программы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может проводиться  оценка индивидуального развития детей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Такая оценка производится педагогическим работником в рамках педагогической диагностики и результаты этой диагностики (мониторинга) могут использоваться исключительно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решения следующих образовательных задач: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1) индивидуализации образования (в том числе поддержки ребёнка, построения его образовательной траектории или профессиональной коррекции особенностей его развития);  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оптимизации работы с группой детей.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Вышеприведенный текст 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свидетельствует 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возможности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проведения мониторинга.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образования: с другой стороны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625" y="1268761"/>
            <a:ext cx="8229600" cy="5114578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требованиях к результатам освоения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Программы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п.4.3. сказано, что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Целевые ориентиры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 подлежат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непосредственной оценке, в том числе в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педагогической диагностики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(мониторинга), и не являются основанием для их формального сравнения с реальными достижениями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детей».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являются основой объективной оценки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соответствия установленным требованиям образовательной деятельности и подготовки детей.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Освоение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 сопровождается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проведением промежуточных аттестаций и итоговой аттестации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воспитанников. </a:t>
            </a:r>
          </a:p>
          <a:p>
            <a:pPr mar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ориентиры </a:t>
            </a:r>
            <a:r>
              <a:rPr lang="ru-RU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могут служить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непосредственным основанием при решении управленческих задач, включая: аттестацию педагогических кадров; оценку качества образования; оценку как 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итогового, так и промежуточного уровня развития детей, в том числе в рамках мониторинга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(в том числе в форме тестирования, с использованием методов, основанных на наблюдении, или иных методов измерения результативности детей). 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формулировки ориентируют на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запрет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осуществления мониторинга в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дошкольном возрасте!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образования: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необходимости учета индивидуального уровня развития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проектировании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условий ее реализации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624" y="1844824"/>
            <a:ext cx="8463855" cy="4752528"/>
          </a:xfrm>
        </p:spPr>
        <p:txBody>
          <a:bodyPr rtlCol="0">
            <a:normAutofit fontScale="25000" lnSpcReduction="20000"/>
          </a:bodyPr>
          <a:lstStyle/>
          <a:p>
            <a:pPr mar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построение образовательной деятельности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на основе индивидуальных особенностей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каждого ребенка»,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с учётом образовательных потребностей и способностей детей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с учетом возрастных возможностей и индивидуальных различий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(индивидуальных траекторий развития)»,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учитывать образовательные потребности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 интересы и мотивы детей», 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«ориентироваться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на интересы и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возможности каждого ребёнка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учитывать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социальную ситуацию его развития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построение вариативного развивающего образования, 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ориентированного на уровень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развития ребенка</a:t>
            </a: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, оценку индивидуального развития детей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»… </a:t>
            </a:r>
          </a:p>
          <a:p>
            <a:pPr marL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Следовательно</a:t>
            </a: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без изучения динамики развития ребенка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это обеспечивает мониторинг) реализовать ФГОС ДО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невозможно</a:t>
            </a:r>
            <a:r>
              <a:rPr lang="ru-RU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дошкольного образования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28624" y="1196752"/>
            <a:ext cx="8463855" cy="5400600"/>
          </a:xfrm>
        </p:spPr>
        <p:txBody>
          <a:bodyPr rtlCol="0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этой системе координат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ребенка ценят, а не оценивают, детство является самоценным этапом, а не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подготовкой к школе; образование выступает как институт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социализации и индивидуализации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не сводится к сфере услуг.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Ключевой принцип ФГОС ДО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поддержка разнообразия ребенка и, соответственно, переход от диагностики отбора к диагностике развития.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А.Г.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Асмолов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академик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Российской академии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образования, директор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Федерального института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развития образования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ГОЛОМАЗОВА О.И. Педсовет 24 марта 2017г\фото\DSCN26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21088"/>
            <a:ext cx="316835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>
          <a:xfrm>
            <a:off x="683568" y="0"/>
            <a:ext cx="8003232" cy="55026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 «Об образовании в РФ» </a:t>
            </a:r>
          </a:p>
        </p:txBody>
      </p:sp>
      <p:sp>
        <p:nvSpPr>
          <p:cNvPr id="26626" name="Подзаголовок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93296"/>
          </a:xfrm>
        </p:spPr>
        <p:txBody>
          <a:bodyPr/>
          <a:lstStyle/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тексте этого документа мониторинг упоминается неоднократно [статьи 7, 8, 28, 29, 42, 47, 89, 97]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тексте Закона дается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определение понятия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 «мониторинг системы образования представляет собой систематическое стандартизированное наблюдение за состоянием образования и динамикой изменений его результатов, условиями осуществления образовательной деятельности, контингентом обучающихся, учебными 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внеучебными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достижениями обучающихся, профессиональными достижениями выпускников организаций, осуществляющих образовательную деятельность, состоянием сети организаций, осуществляющих образовательную деятельность» [ст. 97., п.3].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Определяются субъекты, участвующие в процедурах мониторинга; структуры, ответственные за его организацию; порядок проведения [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cт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6, п.1.11;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cт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8 п.1.13 и др.]. 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Из текста Закона следует, что мониторинг осуществляют как организации, созданные специально для оценки качества образования (внешний мониторинг), так 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непосредственно образовательные организации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проводящие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самообследование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по заданным федеральными органами исполнительной власти показателям, а также обеспечивающие функционирование внутренней системы оценки качества образования [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cт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28 п. 3.13].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 «Об образовании в РФ»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28625" y="1268761"/>
            <a:ext cx="8215313" cy="388843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образом, анализ Федерального Закона «Об образовании» и ФГОС ДО позволяет сделать вывод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 необходимости организации мониторинга целостного образовательного процесса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который объединяет обучение и воспитание (по ФГОС ДО) в системе дошкольного образования! 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ЗАПРЕТИТЬ НЕЛЬЗЯ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ПРОВОДИТЬ!</a:t>
            </a:r>
          </a:p>
        </p:txBody>
      </p:sp>
      <p:pic>
        <p:nvPicPr>
          <p:cNvPr id="5" name="Рисунок 4" descr="C:\Users\User\Desktop\ГОЛОМАЗОВА О.И. Педсовет 24 марта 2017г\фото\DSCN26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109324"/>
            <a:ext cx="1872208" cy="1748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ГОЛОМАЗОВА О.И. Педсовет 24 марта 2017г\фото\DSCN28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157192"/>
            <a:ext cx="1944216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ГОЛОМАЗОВА О.И. Педсовет 24 марта 2017г\фото\DSCN28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157192"/>
            <a:ext cx="2088232" cy="161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esktop\ГОЛОМАЗОВА О.И. Педсовет 24 марта 2017г\фото\DSCN28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157192"/>
            <a:ext cx="2160240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СОГЛАСНО ФЕДЕРАЛЬНОМУ ЗАКОНУ ОТ 29.12.2012 № 273-ФЗ «ОБ ОБРАЗОВАНИИ В РОССИЙСКОЙ ФЕДЕРАЦИИ»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(законные представители) воспитанников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ИМЕЮТ ПРАВО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знакомиться с содержанием образования, используемыми методами обучения и воспитания, образовательными технологиями, получать информацию о всех видах планируемых обследований (психологических, психолого-педагогических), давать согласие или отказаться на проведение таких обследований или участие в них,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получать информацию о результатах проведенных обследований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935</Words>
  <Application>Microsoft Office PowerPoint</Application>
  <PresentationFormat>Экран (4:3)</PresentationFormat>
  <Paragraphs>166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Диаграмма</vt:lpstr>
      <vt:lpstr>   Организация системы   педагогического мониторинга  образовательной  деятельности ЧДОУ </vt:lpstr>
      <vt:lpstr>Основанием разработки системы мониторинга в дошкольном образовании являются:</vt:lpstr>
      <vt:lpstr>ФГОС дошкольного образования: с одной стороны</vt:lpstr>
      <vt:lpstr>ФГОС дошкольного образования: с другой стороны</vt:lpstr>
      <vt:lpstr>ФГОС дошкольного образования: о необходимости учета индивидуального уровня развития при проектировании Программы и условий ее реализации </vt:lpstr>
      <vt:lpstr>ФГОС дошкольного образования </vt:lpstr>
      <vt:lpstr>Закон «Об образовании в РФ» </vt:lpstr>
      <vt:lpstr>Закон «Об образовании в РФ» </vt:lpstr>
      <vt:lpstr>СОГЛАСНО ФЕДЕРАЛЬНОМУ ЗАКОНУ ОТ 29.12.2012 № 273-ФЗ «ОБ ОБРАЗОВАНИИ В РОССИЙСКОЙ ФЕДЕРАЦИИ» </vt:lpstr>
      <vt:lpstr>Мониторинг и диагностика - одно и то же или это разные понятия?</vt:lpstr>
      <vt:lpstr>Образовательный мониторинг </vt:lpstr>
      <vt:lpstr>Мониторинг осуществляется </vt:lpstr>
      <vt:lpstr>Алгоритм действия при наблюдении</vt:lpstr>
      <vt:lpstr>Презентация PowerPoint</vt:lpstr>
      <vt:lpstr>Презентация PowerPoint</vt:lpstr>
      <vt:lpstr>Наблюдение за детьми необходимо для того, чтобы:</vt:lpstr>
      <vt:lpstr>Методы проведения мониторинга</vt:lpstr>
      <vt:lpstr>Педагогическая диагностика -   </vt:lpstr>
      <vt:lpstr>Оценка индивидуального развития детей </vt:lpstr>
      <vt:lpstr>Оценка индивидуального развития детей </vt:lpstr>
      <vt:lpstr>Диагностика   и   Мониторинг</vt:lpstr>
      <vt:lpstr>Презентация PowerPoint</vt:lpstr>
      <vt:lpstr>Таким образом: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мониторинг  в дошкольной организации:</dc:title>
  <dc:creator>Елена</dc:creator>
  <cp:lastModifiedBy>Пользователь Windows</cp:lastModifiedBy>
  <cp:revision>285</cp:revision>
  <dcterms:created xsi:type="dcterms:W3CDTF">2015-11-05T17:37:13Z</dcterms:created>
  <dcterms:modified xsi:type="dcterms:W3CDTF">2020-03-24T14:45:54Z</dcterms:modified>
</cp:coreProperties>
</file>