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11" r:id="rId2"/>
    <p:sldId id="445" r:id="rId3"/>
    <p:sldId id="317" r:id="rId4"/>
    <p:sldId id="321" r:id="rId5"/>
    <p:sldId id="360" r:id="rId6"/>
    <p:sldId id="361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65" r:id="rId17"/>
    <p:sldId id="363" r:id="rId18"/>
    <p:sldId id="385" r:id="rId19"/>
    <p:sldId id="421" r:id="rId20"/>
    <p:sldId id="449" r:id="rId21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6E4027D-BDED-4B13-8CD8-02C2561A29E0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890783D-DB4C-452C-9DB3-9514716FD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открытость образования к внешним запросам, применение проектных методов, конкурсное выявление и поддержка лидеров, успешно реализующих новые подходы на практике, адресность инструментов ресурсной поддержки и комплексный характер принимаемых решений.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Обновление организационно-экономических механизмов на всех уровнях системы образования обеспечит ее соответствие перспективным тенденциям экономического развития и общественным потребностям, повысит практическую ориентацию отрасли, ее инвестиционную привлекательность.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Повышение гибкости и многообразия форм предоставления услуг системы дошкольного образования обеспечит поддержку и более полное использование образовательного потенциала семей.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Развитие системы общего образования предусматривает индивидуализацию, ориентацию на практические навыки и фундаментальные умения, расширение сферы дополнительного образования, а развитие системы профессионального образования - расширение участия работодателей на всех этапах образовательного процесса.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Одним из главных условий развития системы высшего профессионального образования является вовлеченность студентов и преподавателей в фундаментальные и прикладные исследования. Это позволит не только сохранить известные в мире российские научные школы, но и вырастить новое поколение исследователей, ориентированных на потребности инновационной экономики знаний. Фундаментальные научные исследования должны стать важнейшим ресурсом и инструментом освоения студентами компетентностей поиска, анализа, освоения и обновления информации.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Формирование системы непрерывного образования на основе внедрения национальной квалификационной рамки, системы сертификации квалификаций, модульных программ позволит максимально эффективно использовать человеческий потенциал и создать условия для самореализации граждан в течение всей жизни.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Необходимо обеспечить равные условия доступа государственных и негосударственных организаций, предоставляющих качественные образовательные услуги, к образовательной инфраструктуре и государственному и муниципальному финансированию.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Стратегическая цель государственной политики в области образования - повышение доступности качественного образования, соответствующего требованиям инновационного развития экономики, современным потребностям общества и каждого гражданина.</a:t>
            </a:r>
          </a:p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65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0615A7-5334-4FFD-AE7C-3705DB022B1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75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06EEF7-AE22-4CBC-9D85-B989AAA6696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 </a:t>
            </a:r>
          </a:p>
        </p:txBody>
      </p:sp>
      <p:sp>
        <p:nvSpPr>
          <p:cNvPr id="1085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C279A3-E612-4FE6-87FE-B6426E51687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A50DE-5E40-4E30-AD07-431DDCEE9589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94450-6C2B-467C-A98D-8FEB0BBD9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2B59B-FEF3-4413-A223-6D51FA232B57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110EE-A0BE-451E-AAAE-CCCC3B103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F3D67-6A38-480D-A500-8886FC3762E7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560FE-9A21-42B1-8383-D7F189ECE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7F102-979A-4D37-9E6A-57F918502705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7783E-A832-474C-A29F-89D727BA1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60A77-5522-4077-81C4-18E2E42EE4F8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E4845-49B5-4F57-B5FD-4B063D9F1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69FCD-1F6F-42A2-9BEB-E17800623079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0A426-E3E7-4903-9386-62CB3D0CA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60802-AC26-4EBD-8D1A-88527608E6E1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9A0D4-A262-41AB-9BB2-6EDAD8598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7BD8-523D-4B00-87EC-05740F66D4E2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5DE86-5EEB-43E8-AFF0-C270F3FB6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6CE0-3A3A-4944-B53A-AF5E152F80AE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F53D8-7638-4F06-AC5D-AE5153C86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8EAA7-13A5-4BEB-8BA9-D3810BC0AF54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5206-9E43-4A1C-82DB-751479C9C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48C4A-496B-46A8-A873-FCC0F14055B9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002C5-2AFD-4204-949C-2286E69FF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9E97E7-CA48-4C9F-865A-770A700CE27D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CFDE43-DBFE-4500-9F28-17EBDD925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9582"/>
            <a:ext cx="8351837" cy="37240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latin typeface="+mn-lt"/>
              </a:rPr>
              <a:t>			</a:t>
            </a:r>
          </a:p>
          <a:p>
            <a:pPr algn="ctr">
              <a:defRPr/>
            </a:pPr>
            <a:r>
              <a:rPr lang="ru-RU" sz="2800" dirty="0">
                <a:latin typeface="+mn-lt"/>
              </a:rPr>
              <a:t>Дисциплина «Проектирование направлений инновационного развития дошкольного образования»</a:t>
            </a:r>
          </a:p>
          <a:p>
            <a:pPr algn="ctr">
              <a:defRPr/>
            </a:pPr>
            <a:endParaRPr lang="ru-RU" sz="2800" dirty="0">
              <a:latin typeface="+mn-lt"/>
            </a:endParaRPr>
          </a:p>
          <a:p>
            <a:pPr algn="ctr">
              <a:defRPr/>
            </a:pPr>
            <a:r>
              <a:rPr lang="ru-RU" sz="2800" dirty="0">
                <a:latin typeface="+mn-lt"/>
              </a:rPr>
              <a:t>«Концептуальные и нормативно-правовые основы модернизации Российского образования»</a:t>
            </a:r>
          </a:p>
          <a:p>
            <a:pPr algn="ctr">
              <a:defRPr/>
            </a:pPr>
            <a:r>
              <a:rPr lang="ru-RU" sz="3200" dirty="0"/>
              <a:t>Лекция № </a:t>
            </a:r>
            <a:r>
              <a:rPr lang="en-US" sz="3200" dirty="0" smtClean="0"/>
              <a:t>1</a:t>
            </a:r>
            <a:endParaRPr lang="ru-RU" sz="3200" dirty="0"/>
          </a:p>
          <a:p>
            <a:pPr algn="ctr"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41151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ДО-17							9.02.2021г</a:t>
            </a:r>
            <a:endParaRPr lang="ru-RU" b="1" dirty="0"/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569325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7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Переход на новые образовательные стандарты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200150"/>
            <a:ext cx="8786812" cy="3783013"/>
          </a:xfrm>
        </p:spPr>
        <p:txBody>
          <a:bodyPr rtlCol="0">
            <a:normAutofit fontScale="62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Новые ФГОС – это:</a:t>
            </a:r>
            <a:endParaRPr lang="ru-RU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100" dirty="0" smtClean="0">
                <a:cs typeface="Times New Roman" pitchFamily="18" charset="0"/>
              </a:rPr>
              <a:t>требования к образовательным программа, результатам образования, условиям достижения этих результатов;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100" dirty="0" smtClean="0">
                <a:cs typeface="Times New Roman" pitchFamily="18" charset="0"/>
              </a:rPr>
              <a:t>проектирование образовательных программ, включающих  две части: обязательную и вариативную, формируемую школой;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100" dirty="0" smtClean="0">
                <a:cs typeface="Times New Roman" pitchFamily="18" charset="0"/>
              </a:rPr>
              <a:t>определение результатов образования не только как  знаний по конкретным дисциплинам, но и умения применять их в повседневной жизни;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100" dirty="0" smtClean="0">
                <a:cs typeface="Times New Roman" pitchFamily="18" charset="0"/>
              </a:rPr>
              <a:t>создание кадровых, материально-технических и других условия, обеспечивающих развитие образовательной инфраструктуры в соответствии с требованиями времени;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100" dirty="0" smtClean="0">
                <a:cs typeface="Times New Roman" pitchFamily="18" charset="0"/>
              </a:rPr>
              <a:t>развитие эффективной и многоуровневой системы оценки качества образования.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Развитие системы поддержки </a:t>
            </a:r>
            <a:b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талантливых детей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1200150"/>
            <a:ext cx="8858250" cy="3729038"/>
          </a:xfrm>
        </p:spPr>
        <p:txBody>
          <a:bodyPr rtlCol="0">
            <a:normAutofit fontScale="62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cs typeface="Times New Roman" pitchFamily="18" charset="0"/>
            </a:endParaRPr>
          </a:p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u="sng" dirty="0" smtClean="0">
                <a:solidFill>
                  <a:srgbClr val="C00000"/>
                </a:solidFill>
                <a:cs typeface="Times New Roman" pitchFamily="18" charset="0"/>
              </a:rPr>
              <a:t>Система поддержки талантливых детей</a:t>
            </a:r>
            <a:r>
              <a:rPr lang="ru-RU" b="1" dirty="0" smtClean="0">
                <a:cs typeface="Times New Roman" pitchFamily="18" charset="0"/>
              </a:rPr>
              <a:t> – это</a:t>
            </a:r>
            <a:r>
              <a:rPr lang="ru-RU" dirty="0" smtClean="0">
                <a:cs typeface="Times New Roman" pitchFamily="18" charset="0"/>
              </a:rPr>
              <a:t>        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разветвленная система поиска, поддержки и сопровождения талантливых детей;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развитие творческой среды для выявления особо одаренных ребят в каждой общеобразовательной школе;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создание сети образовательных учреждений круглосуточного пребывания;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 smtClean="0">
                <a:cs typeface="Times New Roman" pitchFamily="18" charset="0"/>
              </a:rPr>
              <a:t>подушевое</a:t>
            </a:r>
            <a:r>
              <a:rPr lang="ru-RU" dirty="0" smtClean="0">
                <a:cs typeface="Times New Roman" pitchFamily="18" charset="0"/>
              </a:rPr>
              <a:t> финансирование школы в соответствии с особенностями и личными достижениями школьников, а не только образовательного учреждения;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стимулирование учителей, благодаря которым школьник добился высоких результатов.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Совершенствование учительского корпуса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200150"/>
            <a:ext cx="8786812" cy="3729038"/>
          </a:xfrm>
        </p:spPr>
        <p:txBody>
          <a:bodyPr rtlCol="0">
            <a:normAutofit fontScale="700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u="sng" dirty="0" smtClean="0">
                <a:solidFill>
                  <a:srgbClr val="C00000"/>
                </a:solidFill>
                <a:cs typeface="Times New Roman" pitchFamily="18" charset="0"/>
              </a:rPr>
              <a:t>Поддержка отечественного учительства </a:t>
            </a:r>
            <a:r>
              <a:rPr lang="ru-RU" b="1" dirty="0" smtClean="0">
                <a:cs typeface="Times New Roman" pitchFamily="18" charset="0"/>
              </a:rPr>
              <a:t>– это</a:t>
            </a:r>
            <a:r>
              <a:rPr lang="ru-RU" dirty="0" smtClean="0">
                <a:cs typeface="Times New Roman" pitchFamily="18" charset="0"/>
              </a:rPr>
              <a:t>      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внедрение системы моральных и материальных стимулов поддержки учителей;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привлечение к учительской профессии молодых талантливых людей;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повышение престижа педагогической профессии;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создание условий для эффективного повышения квалификации учителей в зависимости от интересов педагогов, а значит - от образовательных потребностей детей;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аттестация педагогических и управленческих кадров - периодическое подтверждение квалификации педагога, её соответствия задачам, стоящим перед школой;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распространение и поддержка опыта лучших учителей.</a:t>
            </a: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950"/>
            <a:ext cx="9144000" cy="8064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Изменение школьной инфраструктуры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200150"/>
            <a:ext cx="8643938" cy="3729038"/>
          </a:xfrm>
        </p:spPr>
        <p:txBody>
          <a:bodyPr rtlCol="0">
            <a:normAutofit fontScale="77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Современная школьная инфраструктура </a:t>
            </a:r>
            <a:r>
              <a:rPr lang="ru-RU" b="1" dirty="0" smtClean="0">
                <a:cs typeface="Times New Roman" pitchFamily="18" charset="0"/>
              </a:rPr>
              <a:t>– это</a:t>
            </a:r>
            <a:r>
              <a:rPr lang="ru-RU" dirty="0" smtClean="0">
                <a:cs typeface="Times New Roman" pitchFamily="18" charset="0"/>
              </a:rPr>
              <a:t>       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современный облик школы – это «умное», современное здание, позволяющее эффективно организовывать проектную деятельность, занятия в малых группах, самые разные формы работы с детьми;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функционирование школы как  центра творчества и информации, насыщенной интеллектуальной и спортивной жизни;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>
                <a:cs typeface="Times New Roman" pitchFamily="18" charset="0"/>
              </a:rPr>
              <a:t>универсальная </a:t>
            </a:r>
            <a:r>
              <a:rPr lang="ru-RU" dirty="0" err="1" smtClean="0">
                <a:cs typeface="Times New Roman" pitchFamily="18" charset="0"/>
              </a:rPr>
              <a:t>безбарьерная</a:t>
            </a:r>
            <a:r>
              <a:rPr lang="ru-RU" dirty="0" smtClean="0">
                <a:cs typeface="Times New Roman" pitchFamily="18" charset="0"/>
              </a:rPr>
              <a:t> среда, позволяющая обеспечить полноценную интеграцию детей-инвалидов.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214313" y="-88900"/>
            <a:ext cx="9237662" cy="1200150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br>
              <a:rPr lang="ru-RU" altLang="ru-RU" sz="24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СОХРАНЕНИЕ И УКРЕПЛЕНИЕ ЗДОРОВЬЯ ШКОЛЬНИКОВ</a:t>
            </a:r>
            <a:r>
              <a:rPr lang="ru-RU" altLang="ru-RU" sz="2400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200150"/>
            <a:ext cx="8715375" cy="3729038"/>
          </a:xfrm>
        </p:spPr>
        <p:txBody>
          <a:bodyPr rtlCol="0">
            <a:normAutofit fontScale="47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800" b="1" u="sng" dirty="0" smtClean="0">
                <a:solidFill>
                  <a:srgbClr val="C00000"/>
                </a:solidFill>
              </a:rPr>
              <a:t>Сохранение и укрепление здоровья детей - это </a:t>
            </a:r>
            <a:endParaRPr lang="ru-RU" sz="3800" u="sng" dirty="0" smtClean="0">
              <a:solidFill>
                <a:srgbClr val="C00000"/>
              </a:solidFill>
            </a:endParaRP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сохранение, укрепление их физического, психического здоровья школьника – важный показатель его личного успеха;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формирование у детей и молодёжи привычки к занятиям спортом;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сбалансированное горячее питание, медицинское обслуживание, включающее своевременную диспансеризацию, спортивные занятия, в том числе внеурочные, реализация профилактических программ;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переход от обязательных для всех мероприятий к индивидуальным программам развития здоровья школьников;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новый норматив занятий физкультурой – не менее трёх часов в неделю с учётом индивидуальных особенностей детей;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практика индивидуального обучения с учетом возрастных особенностей, общее снижение аудиторной нагрузки в форме классических учебных занятий;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400" dirty="0" smtClean="0">
                <a:cs typeface="Times New Roman" pitchFamily="18" charset="0"/>
              </a:rPr>
              <a:t>насыщенная, интересная и увлекательная школьная жизнь.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107950"/>
            <a:ext cx="8786812" cy="8064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общего образования</a:t>
            </a: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Расширение самостоятельности школ</a:t>
            </a:r>
            <a:r>
              <a:rPr lang="ru-RU" u="sng" cap="all" dirty="0" smtClean="0">
                <a:solidFill>
                  <a:srgbClr val="C00000"/>
                </a:solidFill>
              </a:rPr>
              <a:t/>
            </a:r>
            <a:br>
              <a:rPr lang="ru-RU" u="sng" cap="all" dirty="0" smtClean="0">
                <a:solidFill>
                  <a:srgbClr val="C00000"/>
                </a:solidFill>
              </a:rPr>
            </a:b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00150"/>
            <a:ext cx="9001125" cy="3675063"/>
          </a:xfrm>
        </p:spPr>
        <p:txBody>
          <a:bodyPr rtlCol="0">
            <a:normAutofit fontScale="47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200" b="1" u="sng" dirty="0" smtClean="0">
                <a:solidFill>
                  <a:srgbClr val="C00000"/>
                </a:solidFill>
                <a:cs typeface="Times New Roman" pitchFamily="18" charset="0"/>
              </a:rPr>
              <a:t>Самостоятельность школы - это</a:t>
            </a:r>
            <a:r>
              <a:rPr lang="ru-RU" sz="4200" dirty="0" smtClean="0">
                <a:cs typeface="Times New Roman" pitchFamily="18" charset="0"/>
              </a:rPr>
              <a:t>   </a:t>
            </a:r>
          </a:p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200" dirty="0" smtClean="0">
                <a:cs typeface="Times New Roman" pitchFamily="18" charset="0"/>
              </a:rPr>
              <a:t>    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200" dirty="0" smtClean="0">
                <a:cs typeface="Times New Roman" pitchFamily="18" charset="0"/>
              </a:rPr>
              <a:t>самостоятельное составление индивидуальных образовательных программ, и соответствующее расходование финансовых средств;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200" dirty="0" smtClean="0">
                <a:cs typeface="Times New Roman" pitchFamily="18" charset="0"/>
              </a:rPr>
              <a:t>предоставление больших полномочий и самостоятельности школам, ставшим победителями конкурсов приоритетного национального проекта «Образование», и школам, преобразованным в автономные учреждения;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200" dirty="0" smtClean="0">
                <a:cs typeface="Times New Roman" pitchFamily="18" charset="0"/>
              </a:rPr>
              <a:t>равенство государственных и частных общеобразовательных учреждений;</a:t>
            </a:r>
            <a:endParaRPr lang="ru-RU" sz="4200" b="1" dirty="0" smtClean="0">
              <a:cs typeface="Times New Roman" pitchFamily="18" charset="0"/>
            </a:endParaRP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200" dirty="0" smtClean="0">
                <a:cs typeface="Times New Roman" pitchFamily="18" charset="0"/>
              </a:rPr>
              <a:t>предоставление семьям более широкие возможности выбора школы;</a:t>
            </a:r>
            <a:endParaRPr lang="ru-RU" sz="4200" b="1" dirty="0" smtClean="0">
              <a:cs typeface="Times New Roman" pitchFamily="18" charset="0"/>
            </a:endParaRP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200" dirty="0" smtClean="0">
                <a:cs typeface="Times New Roman" pitchFamily="18" charset="0"/>
              </a:rPr>
              <a:t>предоставление ученикам доступа к урокам лучших преподавателей с использованием технологий дистанционного образования, в том числе в рамках дополнительного образования.</a:t>
            </a:r>
            <a:endParaRPr lang="ru-RU" sz="4200" b="1" dirty="0" smtClean="0"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9"/>
          <p:cNvGrpSpPr>
            <a:grpSpLocks/>
          </p:cNvGrpSpPr>
          <p:nvPr/>
        </p:nvGrpSpPr>
        <p:grpSpPr bwMode="auto">
          <a:xfrm>
            <a:off x="214313" y="160338"/>
            <a:ext cx="8715375" cy="4757737"/>
            <a:chOff x="214313" y="160735"/>
            <a:chExt cx="8715375" cy="475773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85750" y="160735"/>
              <a:ext cx="8572500" cy="75088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/>
                <a:t>               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u="sng" dirty="0">
                  <a:solidFill>
                    <a:srgbClr val="C00000"/>
                  </a:solidFill>
                </a:rPr>
                <a:t>Федеральная целевая программа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u="sng" dirty="0">
                  <a:solidFill>
                    <a:srgbClr val="C00000"/>
                  </a:solidFill>
                </a:rPr>
                <a:t>развития образования</a:t>
              </a:r>
              <a:endParaRPr lang="ru-RU" sz="1600" u="sng" dirty="0">
                <a:solidFill>
                  <a:srgbClr val="C00000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/>
            </a:p>
          </p:txBody>
        </p:sp>
        <p:pic>
          <p:nvPicPr>
            <p:cNvPr id="17412" name="Рисунок 45" descr="logotyp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50" y="160735"/>
              <a:ext cx="1143000" cy="659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14313" y="1500585"/>
              <a:ext cx="8643937" cy="128587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u="sng" dirty="0">
                  <a:solidFill>
                    <a:srgbClr val="C00000"/>
                  </a:solidFill>
                </a:rPr>
                <a:t>Цель</a:t>
              </a:r>
              <a:r>
                <a:rPr lang="ru-RU" sz="1600" b="1" dirty="0">
                  <a:solidFill>
                    <a:schemeClr val="tx1"/>
                  </a:solidFill>
                </a:rPr>
                <a:t> – обеспечение </a:t>
              </a:r>
              <a:r>
                <a:rPr lang="ru-RU" sz="1600" b="1" i="1" u="sng" dirty="0">
                  <a:solidFill>
                    <a:schemeClr val="tx1"/>
                  </a:solidFill>
                </a:rPr>
                <a:t>доступности качественного образования</a:t>
              </a:r>
              <a:r>
                <a:rPr lang="ru-RU" sz="1600" b="1" dirty="0">
                  <a:solidFill>
                    <a:schemeClr val="tx1"/>
                  </a:solidFill>
                </a:rPr>
                <a:t>, соответствующего требованиям </a:t>
              </a:r>
              <a:r>
                <a:rPr lang="ru-RU" sz="1600" b="1" i="1" u="sng" dirty="0">
                  <a:solidFill>
                    <a:schemeClr val="tx1"/>
                  </a:solidFill>
                </a:rPr>
                <a:t>инновационного социально ориентированного развития </a:t>
              </a:r>
              <a:r>
                <a:rPr lang="ru-RU" sz="1600" b="1" dirty="0">
                  <a:solidFill>
                    <a:schemeClr val="tx1"/>
                  </a:solidFill>
                </a:rPr>
                <a:t>Российской Федерации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85750" y="3321448"/>
              <a:ext cx="8643938" cy="159702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u="sng" dirty="0">
                  <a:solidFill>
                    <a:srgbClr val="C00000"/>
                  </a:solidFill>
                </a:rPr>
                <a:t>Цель</a:t>
              </a:r>
              <a:r>
                <a:rPr lang="ru-RU" sz="1600" b="1" dirty="0">
                  <a:solidFill>
                    <a:schemeClr val="tx1"/>
                  </a:solidFill>
                </a:rPr>
                <a:t> – создание условий для </a:t>
              </a:r>
              <a:r>
                <a:rPr lang="ru-RU" sz="1600" b="1" i="1" u="sng" dirty="0">
                  <a:solidFill>
                    <a:schemeClr val="tx1"/>
                  </a:solidFill>
                </a:rPr>
                <a:t>эффективного развития </a:t>
              </a:r>
              <a:r>
                <a:rPr lang="ru-RU" sz="1600" b="1" dirty="0">
                  <a:solidFill>
                    <a:schemeClr val="tx1"/>
                  </a:solidFill>
                </a:rPr>
                <a:t>российского образования, направленного на обеспечение </a:t>
              </a:r>
              <a:r>
                <a:rPr lang="ru-RU" sz="1600" b="1" i="1" u="sng" dirty="0">
                  <a:solidFill>
                    <a:schemeClr val="tx1"/>
                  </a:solidFill>
                </a:rPr>
                <a:t>доступности качественного образования</a:t>
              </a:r>
              <a:r>
                <a:rPr lang="ru-RU" sz="1600" b="1" dirty="0">
                  <a:solidFill>
                    <a:schemeClr val="tx1"/>
                  </a:solidFill>
                </a:rPr>
                <a:t>, отвечающего требованиям </a:t>
              </a:r>
              <a:r>
                <a:rPr lang="ru-RU" sz="1600" b="1" i="1" u="sng" dirty="0">
                  <a:solidFill>
                    <a:schemeClr val="tx1"/>
                  </a:solidFill>
                </a:rPr>
                <a:t>современного инновационного социально ориентированного развития </a:t>
              </a:r>
              <a:r>
                <a:rPr lang="ru-RU" sz="1600" b="1" dirty="0">
                  <a:solidFill>
                    <a:schemeClr val="tx1"/>
                  </a:solidFill>
                </a:rPr>
                <a:t>Российской Федерации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14313" y="1017985"/>
              <a:ext cx="4572000" cy="739775"/>
            </a:xfrm>
            <a:prstGeom prst="roundRect">
              <a:avLst/>
            </a:prstGeom>
            <a:solidFill>
              <a:srgbClr val="F7FA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</a:rPr>
                <a:t>ФЦПРО 2011-2015 гг.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i="1" dirty="0">
                  <a:solidFill>
                    <a:schemeClr val="tx1"/>
                  </a:solidFill>
                </a:rPr>
                <a:t>(постановление Правительства РФ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i="1" dirty="0">
                  <a:solidFill>
                    <a:schemeClr val="tx1"/>
                  </a:solidFill>
                </a:rPr>
                <a:t>от 7 февраля 2011 г. N 61)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4313" y="2838848"/>
              <a:ext cx="4500562" cy="642938"/>
            </a:xfrm>
            <a:prstGeom prst="roundRect">
              <a:avLst/>
            </a:prstGeom>
            <a:solidFill>
              <a:srgbClr val="F7FA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</a:rPr>
                <a:t>ФЦПРО 2016-2020 гг.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i="1" dirty="0">
                  <a:solidFill>
                    <a:schemeClr val="tx1"/>
                  </a:solidFill>
                </a:rPr>
                <a:t>(распоряжение Правительства РФ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i="1" dirty="0">
                  <a:solidFill>
                    <a:schemeClr val="tx1"/>
                  </a:solidFill>
                </a:rPr>
                <a:t>от 29 декабря 2014 г. N 2765-р)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14313" y="171450"/>
            <a:ext cx="8929687" cy="744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u="sng" dirty="0" smtClean="0">
                <a:solidFill>
                  <a:srgbClr val="C00000"/>
                </a:solidFill>
                <a:latin typeface="+mn-lt"/>
              </a:rPr>
              <a:t>Государственная программа РФ </a:t>
            </a:r>
            <a:br>
              <a:rPr lang="ru-RU" sz="2700" b="1" u="sng" dirty="0" smtClean="0">
                <a:solidFill>
                  <a:srgbClr val="C00000"/>
                </a:solidFill>
                <a:latin typeface="+mn-lt"/>
              </a:rPr>
            </a:br>
            <a:r>
              <a:rPr lang="ru-RU" sz="2700" b="1" u="sng" dirty="0" smtClean="0">
                <a:solidFill>
                  <a:srgbClr val="C00000"/>
                </a:solidFill>
                <a:latin typeface="+mn-lt"/>
              </a:rPr>
              <a:t>«Развитие образования» на 2013 - 2020 годы</a:t>
            </a:r>
            <a:r>
              <a:rPr lang="ru-RU" sz="3200" b="1" u="sng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200" b="1" u="sng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распоряжение правительства РФ от 15 мая 2013 г. N 792-р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1113588"/>
            <a:ext cx="4285710" cy="388843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C00000"/>
                </a:solidFill>
              </a:rPr>
              <a:t>Цели Программы </a:t>
            </a:r>
            <a:r>
              <a:rPr lang="ru-RU" sz="2400" dirty="0">
                <a:solidFill>
                  <a:srgbClr val="C00000"/>
                </a:solidFill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обеспечение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высокого качества российского                      образования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в соответствии с меняющимися                           запросами населениями и перспективными                            задачами развития российского общества и                            экономики;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повышение эффективности реализации молодежной политики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 интересах инновационного социально                            ориентированного развития страны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113588"/>
            <a:ext cx="4320480" cy="38884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Подпрограмма 1. </a:t>
            </a:r>
            <a:r>
              <a:rPr lang="ru-RU" sz="1600" dirty="0">
                <a:solidFill>
                  <a:schemeClr val="tx1"/>
                </a:solidFill>
              </a:rPr>
              <a:t>Развитие профессионального образования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Подпрограмма 2. </a:t>
            </a:r>
            <a:r>
              <a:rPr lang="ru-RU" sz="1600" dirty="0">
                <a:solidFill>
                  <a:schemeClr val="tx1"/>
                </a:solidFill>
              </a:rPr>
              <a:t>Развитие дошкольного, общего и дополнительного образования детей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Подпрограмма 3.</a:t>
            </a:r>
            <a:r>
              <a:rPr lang="ru-RU" sz="1600" dirty="0">
                <a:solidFill>
                  <a:schemeClr val="tx1"/>
                </a:solidFill>
              </a:rPr>
              <a:t> Развитие системы оценки качества образования и информационной                            прозрачности системы образования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Подпрограмма 4.</a:t>
            </a:r>
            <a:r>
              <a:rPr lang="ru-RU" sz="1600" dirty="0">
                <a:solidFill>
                  <a:schemeClr val="tx1"/>
                </a:solidFill>
              </a:rPr>
              <a:t> Вовлечение молодежи в                            социальную практику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Подпрограмма 5.</a:t>
            </a:r>
            <a:r>
              <a:rPr lang="ru-RU" sz="1600" dirty="0">
                <a:solidFill>
                  <a:schemeClr val="tx1"/>
                </a:solidFill>
              </a:rPr>
              <a:t> Обеспечение реализации                            государственной программы «Развитие                            образования»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006475"/>
            <a:ext cx="8713787" cy="3941763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200" b="1" i="1" u="sng" dirty="0" smtClean="0">
                <a:solidFill>
                  <a:srgbClr val="C00000"/>
                </a:solidFill>
              </a:rPr>
              <a:t>Специальные условия </a:t>
            </a:r>
            <a:r>
              <a:rPr lang="ru-RU" sz="2200" dirty="0" smtClean="0"/>
              <a:t>для получения образования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200" dirty="0" smtClean="0"/>
              <a:t>обучающимися с ОВЗ  включают :</a:t>
            </a:r>
          </a:p>
          <a:p>
            <a:pPr marL="18000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/>
              <a:t>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пользования;</a:t>
            </a:r>
          </a:p>
          <a:p>
            <a:pPr marL="18000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/>
              <a:t> предоставление услуг ассистента (помощника), оказывающего обучающимся необходимую техническую помощь;</a:t>
            </a:r>
          </a:p>
          <a:p>
            <a:pPr marL="18000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/>
              <a:t> проведение групповых и индивидуальных коррекционных занятий;</a:t>
            </a:r>
          </a:p>
          <a:p>
            <a:pPr marL="18000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/>
              <a:t> обеспечение доступа в здания организаций, осуществляющих образовательную деятельность;</a:t>
            </a:r>
          </a:p>
          <a:p>
            <a:pPr marL="18000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/>
              <a:t>другие условия, без которых невозможно или затруднено освоение образовательных программ обучающимися с ОВЗ. </a:t>
            </a:r>
          </a:p>
          <a:p>
            <a:pPr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(Статья 79. Организация получения образования обучающимися с ограниченными возможностями здоровья 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41480"/>
            <a:ext cx="8712968" cy="75608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rgbClr val="C00000"/>
                </a:solidFill>
              </a:rPr>
              <a:t>Федеральный закон «Об образовании в РФ»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</a:rPr>
              <a:t>от 29  декабря 2012  № 273-ФЗ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803659"/>
            <a:ext cx="2143140" cy="412556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Стратегия развития воспитания в Российской Федерации на период до 2025 года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cs typeface="Times New Roman" pitchFamily="18" charset="0"/>
              </a:rPr>
              <a:t>(Распоряжение Правительства РФ от 29 мая 2015 г. N 996-р)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00826" y="803660"/>
            <a:ext cx="2357454" cy="40719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cs typeface="Times New Roman" pitchFamily="18" charset="0"/>
              </a:rPr>
              <a:t>Воспитание детей </a:t>
            </a: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cs typeface="Times New Roman" pitchFamily="18" charset="0"/>
              </a:rPr>
              <a:t>стратегический общенациональный приоритет, требующий консолидации усилий различных институтов гражданского общества и ведомств на федеральном, региональном и муниципальном уровнях</a:t>
            </a:r>
          </a:p>
        </p:txBody>
      </p:sp>
      <p:sp>
        <p:nvSpPr>
          <p:cNvPr id="6" name="Овал 5"/>
          <p:cNvSpPr/>
          <p:nvPr/>
        </p:nvSpPr>
        <p:spPr>
          <a:xfrm>
            <a:off x="179512" y="141480"/>
            <a:ext cx="8712968" cy="9721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  <a:cs typeface="Times New Roman" pitchFamily="18" charset="0"/>
              </a:rPr>
              <a:t>Задачи Стратегии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  <a:cs typeface="Times New Roman" pitchFamily="18" charset="0"/>
              </a:rPr>
              <a:t>развития воспитания в РФ на период до 2025 года</a:t>
            </a:r>
          </a:p>
        </p:txBody>
      </p:sp>
      <p:sp>
        <p:nvSpPr>
          <p:cNvPr id="20491" name="Прямоугольник 6"/>
          <p:cNvSpPr>
            <a:spLocks noChangeArrowheads="1"/>
          </p:cNvSpPr>
          <p:nvPr/>
        </p:nvSpPr>
        <p:spPr bwMode="auto">
          <a:xfrm>
            <a:off x="2500313" y="1392238"/>
            <a:ext cx="3786187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консолидация усилий социальных институтов;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поддержка семейного воспитания; 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содействие формированию ответственного родительства;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повышение эффективности воспитательной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повышения ресурсного обеспечения воспитательной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формирование социокультурной инфраструктуры успешной социализации детей;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поддержка уязвимых категорий детей;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повышение социальной, коммуникативной и педагогической компетентности родителей.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Факторы модернизации Российского образования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492250"/>
            <a:ext cx="8291512" cy="3101975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dirty="0" smtClean="0"/>
              <a:t>Изменение </a:t>
            </a:r>
            <a:r>
              <a:rPr lang="ru-RU" sz="2400" u="sng" dirty="0" smtClean="0">
                <a:solidFill>
                  <a:srgbClr val="C00000"/>
                </a:solidFill>
              </a:rPr>
              <a:t>политической и социально-экономической ситуации </a:t>
            </a:r>
            <a:r>
              <a:rPr lang="ru-RU" sz="2400" dirty="0" smtClean="0"/>
              <a:t>развития государства и общества.</a:t>
            </a:r>
          </a:p>
          <a:p>
            <a:pPr marL="0" indent="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dirty="0" smtClean="0"/>
              <a:t>Изменение </a:t>
            </a:r>
            <a:r>
              <a:rPr lang="ru-RU" sz="2400" u="sng" dirty="0" smtClean="0">
                <a:hlinkClick r:id="rId2" action="ppaction://hlinksldjump"/>
              </a:rPr>
              <a:t>государственной политики </a:t>
            </a:r>
            <a:r>
              <a:rPr lang="ru-RU" sz="2400" u="sng" dirty="0" smtClean="0"/>
              <a:t>в сфере образования, нормативно-правовой базы </a:t>
            </a:r>
            <a:r>
              <a:rPr lang="ru-RU" sz="2400" dirty="0" smtClean="0"/>
              <a:t>функционирования российского образования.</a:t>
            </a:r>
          </a:p>
          <a:p>
            <a:pPr marL="0" indent="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dirty="0" smtClean="0"/>
              <a:t>Влияние </a:t>
            </a:r>
            <a:r>
              <a:rPr lang="ru-RU" sz="2400" u="sng" dirty="0" smtClean="0">
                <a:hlinkClick r:id="rId2" action="ppaction://hlinksldjump"/>
              </a:rPr>
              <a:t>мировых тенденций </a:t>
            </a:r>
            <a:r>
              <a:rPr lang="ru-RU" sz="2400" dirty="0" smtClean="0"/>
              <a:t>развития образования на отечественную систему образования.</a:t>
            </a:r>
          </a:p>
          <a:p>
            <a:pPr marL="0" indent="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dirty="0" smtClean="0"/>
              <a:t>Формирование </a:t>
            </a:r>
            <a:r>
              <a:rPr lang="ru-RU" sz="2400" u="sng" dirty="0" smtClean="0">
                <a:hlinkClick r:id="rId3" action="ppaction://hlinksldjump"/>
              </a:rPr>
              <a:t>новой парадигмы образования </a:t>
            </a:r>
            <a:r>
              <a:rPr lang="ru-RU" sz="2400" dirty="0" smtClean="0"/>
              <a:t>и новых требований к качеству образования.</a:t>
            </a:r>
          </a:p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713787" cy="7381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Указ Президента № 204 от 7 мая 2018 г.</a:t>
            </a:r>
            <a:b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«О национальных целях и стратегических задачах развития Российской Федерации на период до 2024 года»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22250" y="815975"/>
          <a:ext cx="8672513" cy="423862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49610"/>
                <a:gridCol w="5222903"/>
              </a:tblGrid>
              <a:tr h="3428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cap="all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  приоритетов  Президента</a:t>
                      </a:r>
                      <a:endParaRPr lang="ru-RU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6093">
                <a:tc rowSpan="1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«В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целях осуществления прорывного научно-технологического и социально-экономического развития Российской Федерации, увеличения численности населения страны, повышения уровня жизни граждан, создания комфортных условий для их проживания, а также условий и возможностей для самореализации и раскрытия таланта каждого человека…»</a:t>
                      </a:r>
                    </a:p>
                    <a:p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 anchor="ctr"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демография; </a:t>
                      </a: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образование; </a:t>
                      </a: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жильё и городская среда;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экология; </a:t>
                      </a: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Font typeface="Wingdings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производительность труда и поддержка занятости;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наука;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безопасные и качественные автомобильные дороги;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цифровая экономика;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528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малое и среднее предпринимательство и поддержка индивидуальной предпринимательской инициативы;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  <a:tr h="3060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международная кооперация и экспорт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34288" marB="34288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/>
          </p:cNvSpPr>
          <p:nvPr>
            <p:ph type="subTitle" idx="1"/>
          </p:nvPr>
        </p:nvSpPr>
        <p:spPr>
          <a:xfrm>
            <a:off x="179388" y="195263"/>
            <a:ext cx="8785225" cy="18907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800" b="1" smtClean="0">
                <a:solidFill>
                  <a:srgbClr val="C00000"/>
                </a:solidFill>
              </a:rPr>
              <a:t>Болонский процесс</a:t>
            </a:r>
            <a:r>
              <a:rPr lang="ru-RU" altLang="ru-RU" sz="1800" smtClean="0">
                <a:solidFill>
                  <a:schemeClr val="tx1"/>
                </a:solidFill>
              </a:rPr>
              <a:t> начинается с принятия 29 странами Европы Болонской декларации  </a:t>
            </a:r>
            <a:r>
              <a:rPr lang="ru-RU" altLang="ru-RU" sz="1800" b="1" smtClean="0">
                <a:solidFill>
                  <a:srgbClr val="C00000"/>
                </a:solidFill>
              </a:rPr>
              <a:t>19  июня   1999 г.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smtClean="0">
                <a:solidFill>
                  <a:schemeClr val="tx1"/>
                </a:solidFill>
              </a:rPr>
              <a:t>(Австрия, Бельгия, Бельгия,  Болгария,  Великобритания, Венгрия, Германия, Греция, Дания, Ирландия, Исландия, Испания, Италия, Латвия, Литва, Люксембург, Мальта, Нидерланды, Норвегия, Польша, Португалия, Румыния, Словацкая Республика, Словения,   Финляндия,   Франция,   Чешская   Республика, Швейцария, Швеция, Эстония)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5875" y="1563688"/>
            <a:ext cx="41084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Декларацией предусматривается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50825" y="1851025"/>
            <a:ext cx="8569325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системы кредитов, использование системы ясных, прозрачных и сопоставимых  степеней с  выдачей приложений к дипломам;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«ведение системы двухэтапного высшего образования. Степень, получаемая после окончания первого этапа, признается на европейском рынке труда как достаточный уровень квалификации;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стимулирование мобильности и создание условий для свободного перемещения студентов, преподавателей, менеджеров образования, исследователей;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развитие европейского сотрудничества в области контроля качества с целью выработки сопоставимых критериев и методологий;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усиление европейского измерения высшего образования и т.д.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/>
          </p:nvPr>
        </p:nvSpPr>
        <p:spPr>
          <a:xfrm>
            <a:off x="684213" y="195263"/>
            <a:ext cx="7772400" cy="11033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</a:rPr>
              <a:t>Национальная доктрина образования в Российской Федерации</a:t>
            </a:r>
            <a:b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</a:rPr>
              <a:t>(4 октября 2000 года )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subTitle" idx="1"/>
          </p:nvPr>
        </p:nvSpPr>
        <p:spPr>
          <a:xfrm>
            <a:off x="250825" y="1492250"/>
            <a:ext cx="8569325" cy="34258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Доктрина определяет </a:t>
            </a:r>
            <a:r>
              <a:rPr lang="ru-RU" sz="2800" b="1" i="1" dirty="0" smtClean="0">
                <a:solidFill>
                  <a:schemeClr val="tx1"/>
                </a:solidFill>
              </a:rPr>
              <a:t>цели воспитания и обучени</a:t>
            </a:r>
            <a:r>
              <a:rPr lang="ru-RU" sz="2800" b="1" dirty="0" smtClean="0">
                <a:solidFill>
                  <a:schemeClr val="tx1"/>
                </a:solidFill>
              </a:rPr>
              <a:t>я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b="1" i="1" dirty="0" smtClean="0">
                <a:solidFill>
                  <a:schemeClr val="tx1"/>
                </a:solidFill>
              </a:rPr>
              <a:t>пути их достижения</a:t>
            </a:r>
            <a:r>
              <a:rPr lang="ru-RU" sz="2800" dirty="0" smtClean="0">
                <a:solidFill>
                  <a:schemeClr val="tx1"/>
                </a:solidFill>
              </a:rPr>
              <a:t> посредством государственной политики в области образования, </a:t>
            </a:r>
            <a:r>
              <a:rPr lang="ru-RU" sz="2800" b="1" i="1" dirty="0" smtClean="0">
                <a:solidFill>
                  <a:schemeClr val="tx1"/>
                </a:solidFill>
              </a:rPr>
              <a:t>ожидаемые результаты развития системы образования </a:t>
            </a:r>
            <a:r>
              <a:rPr lang="ru-RU" sz="2800" dirty="0" smtClean="0">
                <a:solidFill>
                  <a:schemeClr val="tx1"/>
                </a:solidFill>
              </a:rPr>
              <a:t>на период </a:t>
            </a:r>
            <a:r>
              <a:rPr lang="ru-RU" sz="2800" b="1" i="1" dirty="0" smtClean="0">
                <a:solidFill>
                  <a:srgbClr val="C00000"/>
                </a:solidFill>
              </a:rPr>
              <a:t>до 2025 года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b="1" i="1" u="sng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u="sng" dirty="0" smtClean="0">
                <a:solidFill>
                  <a:srgbClr val="C00000"/>
                </a:solidFill>
              </a:rPr>
              <a:t>Стратегические цели развития образования </a:t>
            </a:r>
            <a:r>
              <a:rPr lang="ru-RU" sz="2800" u="sng" dirty="0" smtClean="0"/>
              <a:t>: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преодоление социально-экономического и духовного кризиса, обеспечение высокого качества жизни народа и национальной безопасности;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 восстановление статуса России в мировом сообществе как великой державы в сфере образования, культуры, науки, высоких технологий и экономики;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q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 создание основы для устойчивого социально-экономического и духовного развития России.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/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57188" y="141288"/>
            <a:ext cx="8572500" cy="14049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200" b="1" u="sng" dirty="0" smtClean="0">
                <a:solidFill>
                  <a:srgbClr val="C00000"/>
                </a:solidFill>
                <a:latin typeface="+mn-lt"/>
              </a:rPr>
              <a:t>Концепция долгосрочного социально-экономического развития Российской Федерации на период до 2020 года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(распоряжение Правительства РФ от 17 ноября 2008 г. № 1662-р)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endParaRPr lang="ru-RU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409732"/>
            <a:ext cx="5040560" cy="25922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Необходимым условием для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формирования </a:t>
            </a:r>
            <a:r>
              <a:rPr lang="ru-RU" b="1" i="1" u="sng" dirty="0">
                <a:solidFill>
                  <a:srgbClr val="C00000"/>
                </a:solidFill>
              </a:rPr>
              <a:t>инновационной экономики</a:t>
            </a:r>
            <a:r>
              <a:rPr lang="ru-RU" u="sng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является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модернизация системы образования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являющейся основой динамичного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экономического роста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социального развития общества, фактором благополучия граждан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 безопасности страны.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52120" y="2463738"/>
            <a:ext cx="3240360" cy="24842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chemeClr val="bg2">
                    <a:lumMod val="10000"/>
                  </a:schemeClr>
                </a:solidFill>
              </a:rPr>
              <a:t>Возрастание </a:t>
            </a:r>
            <a:r>
              <a:rPr lang="ru-RU" sz="2200" b="1" i="1" u="sng" dirty="0">
                <a:solidFill>
                  <a:srgbClr val="C00000"/>
                </a:solidFill>
              </a:rPr>
              <a:t>роли человеческого капитала</a:t>
            </a:r>
            <a:r>
              <a:rPr lang="ru-RU" sz="2200" b="1" u="sng" dirty="0">
                <a:solidFill>
                  <a:srgbClr val="C00000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</a:rPr>
              <a:t>является одним из основных </a:t>
            </a:r>
            <a:r>
              <a:rPr lang="ru-RU" sz="2200" b="1" i="1" u="sng" dirty="0">
                <a:solidFill>
                  <a:srgbClr val="C00000"/>
                </a:solidFill>
              </a:rPr>
              <a:t>факторов экономического развития</a:t>
            </a:r>
            <a:r>
              <a:rPr lang="ru-RU" sz="2200" u="sng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951570"/>
            <a:ext cx="8640960" cy="14041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Стратегическая цель государственной политики в области образования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- повышение </a:t>
            </a:r>
            <a:r>
              <a:rPr lang="ru-RU" b="1" i="1" u="sng" dirty="0">
                <a:solidFill>
                  <a:schemeClr val="tx2">
                    <a:lumMod val="50000"/>
                  </a:schemeClr>
                </a:solidFill>
              </a:rPr>
              <a:t>доступности качественного образования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соответствующего требованиям </a:t>
            </a:r>
            <a:r>
              <a:rPr lang="ru-RU" b="1" i="1" u="sng" dirty="0">
                <a:solidFill>
                  <a:schemeClr val="tx2">
                    <a:lumMod val="50000"/>
                  </a:schemeClr>
                </a:solidFill>
              </a:rPr>
              <a:t>инновационного развития экономики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современным </a:t>
            </a:r>
            <a:r>
              <a:rPr lang="ru-RU" b="1" i="1" u="sng" dirty="0">
                <a:solidFill>
                  <a:schemeClr val="tx2">
                    <a:lumMod val="50000"/>
                  </a:schemeClr>
                </a:solidFill>
              </a:rPr>
              <a:t>потребностям общества и каждого гражданина.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57188" y="141288"/>
            <a:ext cx="8572500" cy="14589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Концепция долгосрочного социально-экономического развития Российской Федерации на период до 2020 года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(распоряжение Правительства РФ от 17 ноября 2008 г. № 1662-р)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3600" dirty="0" smtClean="0">
                <a:latin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</a:rPr>
            </a:br>
            <a:endParaRPr lang="ru-RU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43558"/>
            <a:ext cx="8784976" cy="5400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>
                <a:solidFill>
                  <a:srgbClr val="C00000"/>
                </a:solidFill>
              </a:rPr>
              <a:t>Задачи развития сферы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3057804"/>
            <a:ext cx="4248472" cy="162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3. Создание современной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системы непрерывного образования, подготовки и переподготовки профессиональных кадров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3057804"/>
            <a:ext cx="4320480" cy="16741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   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4. Формирование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     механизмов оценки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качества и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востребованности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образовательных услуг с участием потребителей, участие в международных сопоставительных исследованиях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96136" y="1491630"/>
            <a:ext cx="3240360" cy="14581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Модернизация институтов системы образования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инструментов социального развития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1491630"/>
            <a:ext cx="2880320" cy="145816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1. Обеспечение инновационного характера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базового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образования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1437624"/>
            <a:ext cx="3528392" cy="21062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</a:rPr>
              <a:t>Целевые ориентиры: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>
                <a:solidFill>
                  <a:schemeClr val="bg2">
                    <a:lumMod val="10000"/>
                  </a:schemeClr>
                </a:solidFill>
              </a:rPr>
              <a:t>Доступность качественного образования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err="1">
                <a:solidFill>
                  <a:schemeClr val="bg2">
                    <a:lumMod val="10000"/>
                  </a:schemeClr>
                </a:solidFill>
              </a:rPr>
              <a:t>Инновационность</a:t>
            </a:r>
            <a:r>
              <a:rPr lang="ru-RU" b="1" u="sng" dirty="0">
                <a:solidFill>
                  <a:schemeClr val="bg2">
                    <a:lumMod val="10000"/>
                  </a:schemeClr>
                </a:solidFill>
              </a:rPr>
              <a:t> развития, модернизация образования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>
                <a:solidFill>
                  <a:schemeClr val="bg2">
                    <a:lumMod val="10000"/>
                  </a:schemeClr>
                </a:solidFill>
              </a:rPr>
              <a:t>Человеческий капитал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4623978"/>
            <a:ext cx="8568952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</a:rPr>
              <a:t>Социально-экономическая  эффективность образования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47788"/>
            <a:ext cx="8623300" cy="3371850"/>
          </a:xfrm>
        </p:spPr>
        <p:txBody>
          <a:bodyPr rtlCol="0">
            <a:normAutofit fontScale="62500" lnSpcReduction="20000"/>
          </a:bodyPr>
          <a:lstStyle/>
          <a:p>
            <a:pPr marL="320040" indent="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cs typeface="Times New Roman" pitchFamily="18" charset="0"/>
            </a:endParaRPr>
          </a:p>
          <a:p>
            <a:pPr marL="320040" indent="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300" b="1" u="sng" dirty="0" smtClean="0">
                <a:solidFill>
                  <a:srgbClr val="C00000"/>
                </a:solidFill>
                <a:cs typeface="Times New Roman" pitchFamily="18" charset="0"/>
              </a:rPr>
              <a:t>Модернизация и инновационное развитие</a:t>
            </a:r>
            <a:r>
              <a:rPr lang="ru-RU" sz="3300" u="sng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3300" dirty="0" smtClean="0">
                <a:cs typeface="Times New Roman" pitchFamily="18" charset="0"/>
              </a:rPr>
              <a:t>– единственный путь, который позволит России стать конкурентным обществом в мире 21-го века, обеспечить достойную жизнь всем нашим гражданам. </a:t>
            </a:r>
          </a:p>
          <a:p>
            <a:pPr marL="320040" indent="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sz="3300" dirty="0" smtClean="0">
              <a:cs typeface="Times New Roman" pitchFamily="18" charset="0"/>
            </a:endParaRPr>
          </a:p>
          <a:p>
            <a:pPr marL="320040" indent="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300" dirty="0" smtClean="0">
                <a:cs typeface="Times New Roman" pitchFamily="18" charset="0"/>
              </a:rPr>
              <a:t>В условиях решения этих стратегических задач </a:t>
            </a:r>
            <a:r>
              <a:rPr lang="ru-RU" sz="3300" b="1" u="sng" dirty="0" smtClean="0">
                <a:solidFill>
                  <a:srgbClr val="C00000"/>
                </a:solidFill>
                <a:cs typeface="Times New Roman" pitchFamily="18" charset="0"/>
              </a:rPr>
              <a:t>важнейшими качествами личности</a:t>
            </a:r>
            <a:r>
              <a:rPr lang="ru-RU" sz="3300" u="sng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3300" dirty="0" smtClean="0">
                <a:cs typeface="Times New Roman" pitchFamily="18" charset="0"/>
              </a:rPr>
              <a:t>становятся инициативность, способность творчески мыслить и находить нестандартные решения, умение выбирать профессиональный путь, готовность обучаться в течение всей жизни. Все эти навыки формируются с детства.</a:t>
            </a:r>
            <a:endParaRPr lang="ru-RU" sz="3300" b="1" dirty="0" smtClean="0"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sp>
        <p:nvSpPr>
          <p:cNvPr id="8195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800" b="1">
              <a:solidFill>
                <a:srgbClr val="313340"/>
              </a:solidFill>
              <a:latin typeface="Constantia" pitchFamily="18" charset="0"/>
            </a:endParaRPr>
          </a:p>
          <a:p>
            <a:pPr algn="ctr"/>
            <a:r>
              <a:rPr lang="ru-RU" altLang="ru-RU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Национальная образовательная инициатива </a:t>
            </a:r>
          </a:p>
          <a:p>
            <a:pPr algn="ctr"/>
            <a:r>
              <a:rPr lang="ru-RU" altLang="ru-RU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«НАША НОВАЯ ШКОЛА» </a:t>
            </a:r>
          </a:p>
          <a:p>
            <a:pPr algn="ctr"/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</a:rPr>
              <a:t>утверждена 04 февраля 2010 г.</a:t>
            </a:r>
            <a:r>
              <a:rPr lang="ru-RU" altLang="ru-RU" sz="2000" b="1">
                <a:solidFill>
                  <a:srgbClr val="FFFFFF"/>
                </a:solidFill>
                <a:latin typeface="Times New Roman" pitchFamily="18" charset="0"/>
              </a:rPr>
              <a:t/>
            </a:r>
            <a:br>
              <a:rPr lang="ru-RU" altLang="ru-RU" sz="2000" b="1">
                <a:solidFill>
                  <a:srgbClr val="FFFFFF"/>
                </a:solidFill>
                <a:latin typeface="Times New Roman" pitchFamily="18" charset="0"/>
              </a:rPr>
            </a:br>
            <a:endParaRPr lang="ru-RU" altLang="ru-RU" sz="2000" b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Национальная образовательная инициатива </a:t>
            </a:r>
            <a:br>
              <a:rPr lang="ru-RU" sz="2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«Наша новая школа»</a:t>
            </a:r>
            <a:endParaRPr lang="ru-RU" sz="26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200150"/>
            <a:ext cx="8715375" cy="3371850"/>
          </a:xfrm>
        </p:spPr>
        <p:txBody>
          <a:bodyPr rtlCol="0">
            <a:normAutofit fontScale="85000" lnSpcReduction="20000"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	</a:t>
            </a:r>
            <a:r>
              <a:rPr lang="ru-RU" b="1" u="sng" dirty="0" smtClean="0">
                <a:solidFill>
                  <a:srgbClr val="C00000"/>
                </a:solidFill>
                <a:cs typeface="Times New Roman" pitchFamily="18" charset="0"/>
              </a:rPr>
              <a:t>Главные задачи современной школы</a:t>
            </a:r>
            <a:r>
              <a:rPr lang="ru-RU" u="sng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– раскрытие способностей каждого ученика, воспитание порядочного и патриотичного человека, личности, готовой к жизни в высокотехнологичном, конкурентном мире.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	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	</a:t>
            </a:r>
            <a:r>
              <a:rPr lang="ru-RU" b="1" u="sng" dirty="0" smtClean="0">
                <a:solidFill>
                  <a:srgbClr val="C00000"/>
                </a:solidFill>
                <a:cs typeface="Times New Roman" pitchFamily="18" charset="0"/>
              </a:rPr>
              <a:t>Школьное обучение</a:t>
            </a:r>
            <a:r>
              <a:rPr lang="ru-RU" u="sng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должно быть построено так, чтобы </a:t>
            </a:r>
            <a:r>
              <a:rPr lang="ru-RU" b="1" u="sng" dirty="0" smtClean="0">
                <a:solidFill>
                  <a:srgbClr val="C00000"/>
                </a:solidFill>
                <a:cs typeface="Times New Roman" pitchFamily="18" charset="0"/>
              </a:rPr>
              <a:t>выпускники</a:t>
            </a:r>
            <a:r>
              <a:rPr lang="ru-RU" u="sng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могли самостоятельно ставить и достигать серьёзных целей, умело реагировать на разные жизненные ситуации.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sz="40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Новая  школа – это: </a:t>
            </a:r>
            <a:r>
              <a:rPr lang="ru-RU" sz="4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285875"/>
            <a:ext cx="8501063" cy="3589338"/>
          </a:xfrm>
        </p:spPr>
        <p:txBody>
          <a:bodyPr rtlCol="0">
            <a:normAutofit fontScale="70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институт, соответствующий целям опережающего развития;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школа для всех;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новые учителя, открытые ко всему новому;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это центр взаимодействия семьи, местного сообщества, учреждений культуры, здравоохранения, спорта, досуга, других организаций социальной сферы;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современная инфраструктура;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500" dirty="0" smtClean="0">
                <a:cs typeface="Times New Roman" pitchFamily="18" charset="0"/>
              </a:rPr>
              <a:t>современная система оценки качества образования.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1374</Words>
  <Application>Microsoft Office PowerPoint</Application>
  <PresentationFormat>Экран (16:9)</PresentationFormat>
  <Paragraphs>183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Times New Roman</vt:lpstr>
      <vt:lpstr>Calibri</vt:lpstr>
      <vt:lpstr>Lucida Sans</vt:lpstr>
      <vt:lpstr>Wingdings</vt:lpstr>
      <vt:lpstr>Wingdings 2</vt:lpstr>
      <vt:lpstr>Constantia</vt:lpstr>
      <vt:lpstr>Verdana</vt:lpstr>
      <vt:lpstr>Тема Office</vt:lpstr>
      <vt:lpstr>Слайд 1</vt:lpstr>
      <vt:lpstr>Факторы модернизации Российского образования</vt:lpstr>
      <vt:lpstr>Слайд 3</vt:lpstr>
      <vt:lpstr>Национальная доктрина образования в Российской Федерации  (4 октября 2000 года )</vt:lpstr>
      <vt:lpstr> Концепция долгосрочного социально-экономического развития Российской Федерации на период до 2020 года (распоряжение Правительства РФ от 17 ноября 2008 г. № 1662-р) </vt:lpstr>
      <vt:lpstr> Концепция долгосрочного социально-экономического развития Российской Федерации на период до 2020 года (распоряжение Правительства РФ от 17 ноября 2008 г. № 1662-р)  </vt:lpstr>
      <vt:lpstr>Слайд 7</vt:lpstr>
      <vt:lpstr>Национальная образовательная инициатива  «Наша новая школа»</vt:lpstr>
      <vt:lpstr> Новая  школа – это:  </vt:lpstr>
      <vt:lpstr>  Основные направления развития общего образования 1. Переход на новые образовательные стандарты </vt:lpstr>
      <vt:lpstr>  Основные направления развития общего образования 2. Развитие системы поддержки  талантливых детей </vt:lpstr>
      <vt:lpstr>  Основные направления развития общего образования  3. Совершенствование учительского корпуса </vt:lpstr>
      <vt:lpstr> Основные направления развития общего образования 4. Изменение школьной инфраструктуры </vt:lpstr>
      <vt:lpstr>Основные направления развития общего образования 5. СОХРАНЕНИЕ И УКРЕПЛЕНИЕ ЗДОРОВЬЯ ШКОЛЬНИКОВ </vt:lpstr>
      <vt:lpstr>  Основные направления развития общего образования 6. Расширение самостоятельности школ </vt:lpstr>
      <vt:lpstr>Слайд 16</vt:lpstr>
      <vt:lpstr>Государственная программа РФ  «Развитие образования» на 2013 - 2020 годы (распоряжение правительства РФ от 15 мая 2013 г. N 792-р)</vt:lpstr>
      <vt:lpstr>Слайд 18</vt:lpstr>
      <vt:lpstr>Слайд 19</vt:lpstr>
      <vt:lpstr>Указ Президента № 204 от 7 мая 2018 г. «О национальных целях и стратегических задачах развития Российской Федерации на период до 2024 года»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Шибановы</dc:creator>
  <cp:lastModifiedBy>User</cp:lastModifiedBy>
  <cp:revision>50</cp:revision>
  <dcterms:created xsi:type="dcterms:W3CDTF">2018-04-13T12:06:41Z</dcterms:created>
  <dcterms:modified xsi:type="dcterms:W3CDTF">2021-02-02T09:22:45Z</dcterms:modified>
</cp:coreProperties>
</file>