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2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43304" autoAdjust="0"/>
    <p:restoredTop sz="94660"/>
  </p:normalViewPr>
  <p:slideViewPr>
    <p:cSldViewPr>
      <p:cViewPr>
        <p:scale>
          <a:sx n="66" d="100"/>
          <a:sy n="66" d="100"/>
        </p:scale>
        <p:origin x="-101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BC4E7-F706-48CD-9623-9A8C0E2B6D0B}" type="doc">
      <dgm:prSet loTypeId="urn:microsoft.com/office/officeart/2005/8/layout/hChevron3" loCatId="process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041D5CE-79FA-4569-8B02-37D53962227C}">
      <dgm:prSet phldrT="[Текст]" custT="1"/>
      <dgm:spPr/>
      <dgm:t>
        <a:bodyPr/>
        <a:lstStyle/>
        <a:p>
          <a:pPr defTabSz="57785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Современная инфраструктура,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высокооснащенные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места</a:t>
          </a:r>
        </a:p>
        <a:p>
          <a:pPr defTabSz="57785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C91A79DD-129E-4137-90B5-D26F5D10CD32}" type="parTrans" cxnId="{F34678EB-FBEF-411B-9D00-CCE4E5D8F956}">
      <dgm:prSet/>
      <dgm:spPr/>
      <dgm:t>
        <a:bodyPr/>
        <a:lstStyle/>
        <a:p>
          <a:endParaRPr lang="ru-RU"/>
        </a:p>
      </dgm:t>
    </dgm:pt>
    <dgm:pt modelId="{B22189A1-1F36-4A09-A3EC-F72D7A5508BE}" type="sibTrans" cxnId="{F34678EB-FBEF-411B-9D00-CCE4E5D8F956}">
      <dgm:prSet/>
      <dgm:spPr/>
      <dgm:t>
        <a:bodyPr/>
        <a:lstStyle/>
        <a:p>
          <a:endParaRPr lang="ru-RU"/>
        </a:p>
      </dgm:t>
    </dgm:pt>
    <dgm:pt modelId="{E5876F11-04FE-4481-8FF2-6BE7C0872C9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Новые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образователь-ные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результаты, компетенции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DD8AAAD-7451-4C73-9C5C-4EF2AB2F0C41}" type="parTrans" cxnId="{E383301F-A66A-448F-A848-289209FB14FD}">
      <dgm:prSet/>
      <dgm:spPr/>
      <dgm:t>
        <a:bodyPr/>
        <a:lstStyle/>
        <a:p>
          <a:endParaRPr lang="ru-RU"/>
        </a:p>
      </dgm:t>
    </dgm:pt>
    <dgm:pt modelId="{A67EF37F-0803-49B1-B149-4FC63953A092}" type="sibTrans" cxnId="{E383301F-A66A-448F-A848-289209FB14FD}">
      <dgm:prSet/>
      <dgm:spPr/>
      <dgm:t>
        <a:bodyPr/>
        <a:lstStyle/>
        <a:p>
          <a:endParaRPr lang="ru-RU"/>
        </a:p>
      </dgm:t>
    </dgm:pt>
    <dgm:pt modelId="{B9BEA0B5-7A70-44DC-8504-A1997A6E91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Новые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профессиональ-ные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компетенции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9E75A3EF-539A-4EC9-A396-CE0FA4AD90E1}" type="parTrans" cxnId="{7F0F9B11-7C46-4780-8E11-8557E589D940}">
      <dgm:prSet/>
      <dgm:spPr/>
      <dgm:t>
        <a:bodyPr/>
        <a:lstStyle/>
        <a:p>
          <a:endParaRPr lang="ru-RU"/>
        </a:p>
      </dgm:t>
    </dgm:pt>
    <dgm:pt modelId="{F0EBC1E2-AD0E-4FF1-B17C-FA1D468986A8}" type="sibTrans" cxnId="{7F0F9B11-7C46-4780-8E11-8557E589D940}">
      <dgm:prSet/>
      <dgm:spPr/>
      <dgm:t>
        <a:bodyPr/>
        <a:lstStyle/>
        <a:p>
          <a:endParaRPr lang="ru-RU"/>
        </a:p>
      </dgm:t>
    </dgm:pt>
    <dgm:pt modelId="{3FE109E1-20EA-488A-B170-190D85177F4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Ответственное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родительство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AA86941-F1F6-47C1-80C1-BB87AA2BBACC}" type="parTrans" cxnId="{C3682546-C4A7-4982-A2E1-78C01A6CCE59}">
      <dgm:prSet/>
      <dgm:spPr/>
      <dgm:t>
        <a:bodyPr/>
        <a:lstStyle/>
        <a:p>
          <a:endParaRPr lang="ru-RU"/>
        </a:p>
      </dgm:t>
    </dgm:pt>
    <dgm:pt modelId="{3B83A757-C116-4EB3-AB1F-4E3E30BEDD14}" type="sibTrans" cxnId="{C3682546-C4A7-4982-A2E1-78C01A6CCE59}">
      <dgm:prSet/>
      <dgm:spPr/>
      <dgm:t>
        <a:bodyPr/>
        <a:lstStyle/>
        <a:p>
          <a:endParaRPr lang="ru-RU"/>
        </a:p>
      </dgm:t>
    </dgm:pt>
    <dgm:pt modelId="{C8E9EAE0-726E-49A8-B1E9-FCEFA5D2A19A}" type="pres">
      <dgm:prSet presAssocID="{E46BC4E7-F706-48CD-9623-9A8C0E2B6D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5E604B-72EF-4329-BBC4-8618DE48C733}" type="pres">
      <dgm:prSet presAssocID="{2041D5CE-79FA-4569-8B02-37D53962227C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31CCE-423C-4C2F-AD31-20D6A5D675C4}" type="pres">
      <dgm:prSet presAssocID="{B22189A1-1F36-4A09-A3EC-F72D7A5508BE}" presName="parSpace" presStyleCnt="0"/>
      <dgm:spPr/>
      <dgm:t>
        <a:bodyPr/>
        <a:lstStyle/>
        <a:p>
          <a:endParaRPr lang="ru-RU"/>
        </a:p>
      </dgm:t>
    </dgm:pt>
    <dgm:pt modelId="{75267029-244D-416B-9DAB-0946BC83F371}" type="pres">
      <dgm:prSet presAssocID="{E5876F11-04FE-4481-8FF2-6BE7C0872C91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91220-2D07-4477-A501-3F1A0E374A63}" type="pres">
      <dgm:prSet presAssocID="{A67EF37F-0803-49B1-B149-4FC63953A092}" presName="parSpace" presStyleCnt="0"/>
      <dgm:spPr/>
      <dgm:t>
        <a:bodyPr/>
        <a:lstStyle/>
        <a:p>
          <a:endParaRPr lang="ru-RU"/>
        </a:p>
      </dgm:t>
    </dgm:pt>
    <dgm:pt modelId="{C962B8E3-343F-4120-9A33-ADAC5049E226}" type="pres">
      <dgm:prSet presAssocID="{B9BEA0B5-7A70-44DC-8504-A1997A6E9168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AA87D-CB13-465E-9A2A-C427DD793B0D}" type="pres">
      <dgm:prSet presAssocID="{F0EBC1E2-AD0E-4FF1-B17C-FA1D468986A8}" presName="parSpace" presStyleCnt="0"/>
      <dgm:spPr/>
      <dgm:t>
        <a:bodyPr/>
        <a:lstStyle/>
        <a:p>
          <a:endParaRPr lang="ru-RU"/>
        </a:p>
      </dgm:t>
    </dgm:pt>
    <dgm:pt modelId="{B589F92F-D85D-4E49-B682-75040F691224}" type="pres">
      <dgm:prSet presAssocID="{3FE109E1-20EA-488A-B170-190D85177F4B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053DDE-8A15-417B-BB35-4895DA0D1171}" type="presOf" srcId="{E46BC4E7-F706-48CD-9623-9A8C0E2B6D0B}" destId="{C8E9EAE0-726E-49A8-B1E9-FCEFA5D2A19A}" srcOrd="0" destOrd="0" presId="urn:microsoft.com/office/officeart/2005/8/layout/hChevron3"/>
    <dgm:cxn modelId="{E383301F-A66A-448F-A848-289209FB14FD}" srcId="{E46BC4E7-F706-48CD-9623-9A8C0E2B6D0B}" destId="{E5876F11-04FE-4481-8FF2-6BE7C0872C91}" srcOrd="1" destOrd="0" parTransId="{3DD8AAAD-7451-4C73-9C5C-4EF2AB2F0C41}" sibTransId="{A67EF37F-0803-49B1-B149-4FC63953A092}"/>
    <dgm:cxn modelId="{C3682546-C4A7-4982-A2E1-78C01A6CCE59}" srcId="{E46BC4E7-F706-48CD-9623-9A8C0E2B6D0B}" destId="{3FE109E1-20EA-488A-B170-190D85177F4B}" srcOrd="3" destOrd="0" parTransId="{BAA86941-F1F6-47C1-80C1-BB87AA2BBACC}" sibTransId="{3B83A757-C116-4EB3-AB1F-4E3E30BEDD14}"/>
    <dgm:cxn modelId="{6F1BE4CC-5634-4A35-8A0F-7AD0A5032B7C}" type="presOf" srcId="{B9BEA0B5-7A70-44DC-8504-A1997A6E9168}" destId="{C962B8E3-343F-4120-9A33-ADAC5049E226}" srcOrd="0" destOrd="0" presId="urn:microsoft.com/office/officeart/2005/8/layout/hChevron3"/>
    <dgm:cxn modelId="{F34678EB-FBEF-411B-9D00-CCE4E5D8F956}" srcId="{E46BC4E7-F706-48CD-9623-9A8C0E2B6D0B}" destId="{2041D5CE-79FA-4569-8B02-37D53962227C}" srcOrd="0" destOrd="0" parTransId="{C91A79DD-129E-4137-90B5-D26F5D10CD32}" sibTransId="{B22189A1-1F36-4A09-A3EC-F72D7A5508BE}"/>
    <dgm:cxn modelId="{117F4EC9-AAF6-4D38-96D1-0CF34EDC6C94}" type="presOf" srcId="{2041D5CE-79FA-4569-8B02-37D53962227C}" destId="{D55E604B-72EF-4329-BBC4-8618DE48C733}" srcOrd="0" destOrd="0" presId="urn:microsoft.com/office/officeart/2005/8/layout/hChevron3"/>
    <dgm:cxn modelId="{9187A9F5-1BED-490A-94BE-91CD22124DBA}" type="presOf" srcId="{E5876F11-04FE-4481-8FF2-6BE7C0872C91}" destId="{75267029-244D-416B-9DAB-0946BC83F371}" srcOrd="0" destOrd="0" presId="urn:microsoft.com/office/officeart/2005/8/layout/hChevron3"/>
    <dgm:cxn modelId="{7F0F9B11-7C46-4780-8E11-8557E589D940}" srcId="{E46BC4E7-F706-48CD-9623-9A8C0E2B6D0B}" destId="{B9BEA0B5-7A70-44DC-8504-A1997A6E9168}" srcOrd="2" destOrd="0" parTransId="{9E75A3EF-539A-4EC9-A396-CE0FA4AD90E1}" sibTransId="{F0EBC1E2-AD0E-4FF1-B17C-FA1D468986A8}"/>
    <dgm:cxn modelId="{EB49AB8E-EEA8-4A6F-AE1C-2D303069B6F0}" type="presOf" srcId="{3FE109E1-20EA-488A-B170-190D85177F4B}" destId="{B589F92F-D85D-4E49-B682-75040F691224}" srcOrd="0" destOrd="0" presId="urn:microsoft.com/office/officeart/2005/8/layout/hChevron3"/>
    <dgm:cxn modelId="{E0B45BD6-50DF-4B4F-9BFB-98DF9800F2F5}" type="presParOf" srcId="{C8E9EAE0-726E-49A8-B1E9-FCEFA5D2A19A}" destId="{D55E604B-72EF-4329-BBC4-8618DE48C733}" srcOrd="0" destOrd="0" presId="urn:microsoft.com/office/officeart/2005/8/layout/hChevron3"/>
    <dgm:cxn modelId="{8A41946C-A5B8-484C-959A-A086E94E5687}" type="presParOf" srcId="{C8E9EAE0-726E-49A8-B1E9-FCEFA5D2A19A}" destId="{EED31CCE-423C-4C2F-AD31-20D6A5D675C4}" srcOrd="1" destOrd="0" presId="urn:microsoft.com/office/officeart/2005/8/layout/hChevron3"/>
    <dgm:cxn modelId="{FBE1510B-2A54-4EF4-B84F-20C9C754C1F5}" type="presParOf" srcId="{C8E9EAE0-726E-49A8-B1E9-FCEFA5D2A19A}" destId="{75267029-244D-416B-9DAB-0946BC83F371}" srcOrd="2" destOrd="0" presId="urn:microsoft.com/office/officeart/2005/8/layout/hChevron3"/>
    <dgm:cxn modelId="{930CD9FE-1307-4E6D-A49C-E193AD464439}" type="presParOf" srcId="{C8E9EAE0-726E-49A8-B1E9-FCEFA5D2A19A}" destId="{E1591220-2D07-4477-A501-3F1A0E374A63}" srcOrd="3" destOrd="0" presId="urn:microsoft.com/office/officeart/2005/8/layout/hChevron3"/>
    <dgm:cxn modelId="{327C20D3-DED7-4E3A-AED8-5925CD15224E}" type="presParOf" srcId="{C8E9EAE0-726E-49A8-B1E9-FCEFA5D2A19A}" destId="{C962B8E3-343F-4120-9A33-ADAC5049E226}" srcOrd="4" destOrd="0" presId="urn:microsoft.com/office/officeart/2005/8/layout/hChevron3"/>
    <dgm:cxn modelId="{B4934416-BE16-4EC3-8936-C2F1D24F6EDA}" type="presParOf" srcId="{C8E9EAE0-726E-49A8-B1E9-FCEFA5D2A19A}" destId="{5A4AA87D-CB13-465E-9A2A-C427DD793B0D}" srcOrd="5" destOrd="0" presId="urn:microsoft.com/office/officeart/2005/8/layout/hChevron3"/>
    <dgm:cxn modelId="{985111B7-34B3-4438-82EA-4F22E4BB22E6}" type="presParOf" srcId="{C8E9EAE0-726E-49A8-B1E9-FCEFA5D2A19A}" destId="{B589F92F-D85D-4E49-B682-75040F691224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7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864AF4F-CE36-415C-AE2E-35535275BA56}">
      <dgm:prSet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25 % граждан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края, ежегодно проходят обучение по программам непрерывного образования (дополнительным образовательным программам и программам профессионального обучения) в образовательных организациях высшего образования, среднего профессионального образования, дополнительного профессионального образования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0D4454F-AFE5-427B-8358-EB0F668C06BB}" type="parTrans" cxnId="{695588D8-9F71-4167-930F-43CFF27FAAB7}">
      <dgm:prSet/>
      <dgm:spPr/>
      <dgm:t>
        <a:bodyPr/>
        <a:lstStyle/>
        <a:p>
          <a:endParaRPr lang="ru-RU"/>
        </a:p>
      </dgm:t>
    </dgm:pt>
    <dgm:pt modelId="{73A6BEF6-141D-443C-8EF2-3AF301294AEA}" type="sibTrans" cxnId="{695588D8-9F71-4167-930F-43CFF27FAAB7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5A8366-45AB-46AF-80DA-643F7263337C}" type="pres">
      <dgm:prSet presAssocID="{0864AF4F-CE36-415C-AE2E-35535275BA56}" presName="composite" presStyleCnt="0"/>
      <dgm:spPr/>
    </dgm:pt>
    <dgm:pt modelId="{C4ACD990-3199-4538-9675-9D90B23A2A18}" type="pres">
      <dgm:prSet presAssocID="{0864AF4F-CE36-415C-AE2E-35535275BA56}" presName="imgShp" presStyleLbl="fgImgPlace1" presStyleIdx="0" presStyleCnt="1" custScaleX="92767" custScaleY="7569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7DAD03-94FA-4B20-952E-7FDDD09B1FDB}" type="pres">
      <dgm:prSet presAssocID="{0864AF4F-CE36-415C-AE2E-35535275BA56}" presName="txShp" presStyleLbl="node1" presStyleIdx="0" presStyleCnt="1" custScaleX="133510" custScaleY="20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AA9D5B-6497-41FE-BECD-653C1D9398E3}" type="presOf" srcId="{0864AF4F-CE36-415C-AE2E-35535275BA56}" destId="{617DAD03-94FA-4B20-952E-7FDDD09B1FDB}" srcOrd="0" destOrd="0" presId="urn:microsoft.com/office/officeart/2005/8/layout/vList3#7"/>
    <dgm:cxn modelId="{57BA8F1E-EAB9-4F2B-AECE-EAC0070D508B}" type="presOf" srcId="{08EDA4CB-C747-4723-B3FE-B76534683DC6}" destId="{4B71BBAA-CA54-4CC7-82E7-A8F29159B0EE}" srcOrd="0" destOrd="0" presId="urn:microsoft.com/office/officeart/2005/8/layout/vList3#7"/>
    <dgm:cxn modelId="{695588D8-9F71-4167-930F-43CFF27FAAB7}" srcId="{08EDA4CB-C747-4723-B3FE-B76534683DC6}" destId="{0864AF4F-CE36-415C-AE2E-35535275BA56}" srcOrd="0" destOrd="0" parTransId="{C0D4454F-AFE5-427B-8358-EB0F668C06BB}" sibTransId="{73A6BEF6-141D-443C-8EF2-3AF301294AEA}"/>
    <dgm:cxn modelId="{94308753-38F1-4E10-92C4-9AC84C93A362}" type="presParOf" srcId="{4B71BBAA-CA54-4CC7-82E7-A8F29159B0EE}" destId="{FA5A8366-45AB-46AF-80DA-643F7263337C}" srcOrd="0" destOrd="0" presId="urn:microsoft.com/office/officeart/2005/8/layout/vList3#7"/>
    <dgm:cxn modelId="{273A81E4-9513-4E53-976A-7A3F8BE1F1C8}" type="presParOf" srcId="{FA5A8366-45AB-46AF-80DA-643F7263337C}" destId="{C4ACD990-3199-4538-9675-9D90B23A2A18}" srcOrd="0" destOrd="0" presId="urn:microsoft.com/office/officeart/2005/8/layout/vList3#7"/>
    <dgm:cxn modelId="{DC953D52-6EF8-46C7-A0DF-72B9341A30CC}" type="presParOf" srcId="{FA5A8366-45AB-46AF-80DA-643F7263337C}" destId="{617DAD03-94FA-4B20-952E-7FDDD09B1FDB}" srcOrd="1" destOrd="0" presId="urn:microsoft.com/office/officeart/2005/8/layout/vList3#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8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864AF4F-CE36-415C-AE2E-35535275BA56}">
      <dgm:prSet custT="1"/>
      <dgm:spPr/>
      <dgm:t>
        <a:bodyPr/>
        <a:lstStyle/>
        <a:p>
          <a:pPr algn="just"/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40 тыс. обучающихся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вовлечены в деятельность общественных объединений на базе образовательных организаций общего образования, среднего и высшего профессионального образования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C0D4454F-AFE5-427B-8358-EB0F668C06BB}" type="parTrans" cxnId="{695588D8-9F71-4167-930F-43CFF27FAAB7}">
      <dgm:prSet/>
      <dgm:spPr/>
      <dgm:t>
        <a:bodyPr/>
        <a:lstStyle/>
        <a:p>
          <a:endParaRPr lang="ru-RU"/>
        </a:p>
      </dgm:t>
    </dgm:pt>
    <dgm:pt modelId="{73A6BEF6-141D-443C-8EF2-3AF301294AEA}" type="sibTrans" cxnId="{695588D8-9F71-4167-930F-43CFF27FAAB7}">
      <dgm:prSet/>
      <dgm:spPr/>
      <dgm:t>
        <a:bodyPr/>
        <a:lstStyle/>
        <a:p>
          <a:endParaRPr lang="ru-RU"/>
        </a:p>
      </dgm:t>
    </dgm:pt>
    <dgm:pt modelId="{D08BA7E3-F457-4552-8BD1-04E985839BA0}">
      <dgm:prSet custT="1"/>
      <dgm:spPr/>
      <dgm:t>
        <a:bodyPr/>
        <a:lstStyle/>
        <a:p>
          <a:pPr algn="just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Не менее </a:t>
          </a:r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20 % граждан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вовлечены в добровольческую деятельность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E1D4ABC2-D1AD-4A31-A245-2383944A3CCD}" type="parTrans" cxnId="{15C5F0C0-B584-43CE-BD22-64B3636536DE}">
      <dgm:prSet/>
      <dgm:spPr/>
      <dgm:t>
        <a:bodyPr/>
        <a:lstStyle/>
        <a:p>
          <a:endParaRPr lang="ru-RU"/>
        </a:p>
      </dgm:t>
    </dgm:pt>
    <dgm:pt modelId="{F948DD4F-799C-46BB-A7BC-5EFEC437FF82}" type="sibTrans" cxnId="{15C5F0C0-B584-43CE-BD22-64B3636536DE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5A8366-45AB-46AF-80DA-643F7263337C}" type="pres">
      <dgm:prSet presAssocID="{0864AF4F-CE36-415C-AE2E-35535275BA56}" presName="composite" presStyleCnt="0"/>
      <dgm:spPr/>
    </dgm:pt>
    <dgm:pt modelId="{C4ACD990-3199-4538-9675-9D90B23A2A18}" type="pres">
      <dgm:prSet presAssocID="{0864AF4F-CE36-415C-AE2E-35535275BA56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7DAD03-94FA-4B20-952E-7FDDD09B1FDB}" type="pres">
      <dgm:prSet presAssocID="{0864AF4F-CE36-415C-AE2E-35535275BA56}" presName="txShp" presStyleLbl="node1" presStyleIdx="0" presStyleCnt="2" custScaleX="118133" custLinFactNeighborX="8401" custLinFactNeighborY="-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33DC2-FF93-4823-AC0A-A6F3CA7A1DB7}" type="pres">
      <dgm:prSet presAssocID="{73A6BEF6-141D-443C-8EF2-3AF301294AEA}" presName="spacing" presStyleCnt="0"/>
      <dgm:spPr/>
    </dgm:pt>
    <dgm:pt modelId="{1C7F9BCA-F300-425C-9500-C251E9D1686F}" type="pres">
      <dgm:prSet presAssocID="{D08BA7E3-F457-4552-8BD1-04E985839BA0}" presName="composite" presStyleCnt="0"/>
      <dgm:spPr/>
    </dgm:pt>
    <dgm:pt modelId="{EF079F31-68F3-40A0-82F6-9A7EBADDF945}" type="pres">
      <dgm:prSet presAssocID="{D08BA7E3-F457-4552-8BD1-04E985839BA0}" presName="imgShp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5D9B568-452D-4DF1-ADDF-DD4B6A5E36CE}" type="pres">
      <dgm:prSet presAssocID="{D08BA7E3-F457-4552-8BD1-04E985839BA0}" presName="txShp" presStyleLbl="node1" presStyleIdx="1" presStyleCnt="2" custScaleX="118133" custLinFactNeighborX="6801" custLinFactNeighborY="1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012D75-6048-420E-87AB-93A37C847BE5}" type="presOf" srcId="{0864AF4F-CE36-415C-AE2E-35535275BA56}" destId="{617DAD03-94FA-4B20-952E-7FDDD09B1FDB}" srcOrd="0" destOrd="0" presId="urn:microsoft.com/office/officeart/2005/8/layout/vList3#8"/>
    <dgm:cxn modelId="{4C20FFD6-97E9-4689-8DE3-17E8F00852F6}" type="presOf" srcId="{D08BA7E3-F457-4552-8BD1-04E985839BA0}" destId="{A5D9B568-452D-4DF1-ADDF-DD4B6A5E36CE}" srcOrd="0" destOrd="0" presId="urn:microsoft.com/office/officeart/2005/8/layout/vList3#8"/>
    <dgm:cxn modelId="{15C5F0C0-B584-43CE-BD22-64B3636536DE}" srcId="{08EDA4CB-C747-4723-B3FE-B76534683DC6}" destId="{D08BA7E3-F457-4552-8BD1-04E985839BA0}" srcOrd="1" destOrd="0" parTransId="{E1D4ABC2-D1AD-4A31-A245-2383944A3CCD}" sibTransId="{F948DD4F-799C-46BB-A7BC-5EFEC437FF82}"/>
    <dgm:cxn modelId="{695588D8-9F71-4167-930F-43CFF27FAAB7}" srcId="{08EDA4CB-C747-4723-B3FE-B76534683DC6}" destId="{0864AF4F-CE36-415C-AE2E-35535275BA56}" srcOrd="0" destOrd="0" parTransId="{C0D4454F-AFE5-427B-8358-EB0F668C06BB}" sibTransId="{73A6BEF6-141D-443C-8EF2-3AF301294AEA}"/>
    <dgm:cxn modelId="{922E02A7-07A9-4957-A0F4-BB720B803C84}" type="presOf" srcId="{08EDA4CB-C747-4723-B3FE-B76534683DC6}" destId="{4B71BBAA-CA54-4CC7-82E7-A8F29159B0EE}" srcOrd="0" destOrd="0" presId="urn:microsoft.com/office/officeart/2005/8/layout/vList3#8"/>
    <dgm:cxn modelId="{7CACB308-D66A-4F2F-A81E-95226FC6F047}" type="presParOf" srcId="{4B71BBAA-CA54-4CC7-82E7-A8F29159B0EE}" destId="{FA5A8366-45AB-46AF-80DA-643F7263337C}" srcOrd="0" destOrd="0" presId="urn:microsoft.com/office/officeart/2005/8/layout/vList3#8"/>
    <dgm:cxn modelId="{15274590-126F-430D-955F-0C9459E16E35}" type="presParOf" srcId="{FA5A8366-45AB-46AF-80DA-643F7263337C}" destId="{C4ACD990-3199-4538-9675-9D90B23A2A18}" srcOrd="0" destOrd="0" presId="urn:microsoft.com/office/officeart/2005/8/layout/vList3#8"/>
    <dgm:cxn modelId="{D48296D2-148F-42A0-B2E2-AC07ED445FC8}" type="presParOf" srcId="{FA5A8366-45AB-46AF-80DA-643F7263337C}" destId="{617DAD03-94FA-4B20-952E-7FDDD09B1FDB}" srcOrd="1" destOrd="0" presId="urn:microsoft.com/office/officeart/2005/8/layout/vList3#8"/>
    <dgm:cxn modelId="{2140B3CF-1B66-45FE-B057-B7489F717210}" type="presParOf" srcId="{4B71BBAA-CA54-4CC7-82E7-A8F29159B0EE}" destId="{5CC33DC2-FF93-4823-AC0A-A6F3CA7A1DB7}" srcOrd="1" destOrd="0" presId="urn:microsoft.com/office/officeart/2005/8/layout/vList3#8"/>
    <dgm:cxn modelId="{26A8D7D5-B330-421E-8193-16F27CE4222B}" type="presParOf" srcId="{4B71BBAA-CA54-4CC7-82E7-A8F29159B0EE}" destId="{1C7F9BCA-F300-425C-9500-C251E9D1686F}" srcOrd="2" destOrd="0" presId="urn:microsoft.com/office/officeart/2005/8/layout/vList3#8"/>
    <dgm:cxn modelId="{31F27D12-4BA1-4B4D-8A8D-AE1D15B55E9A}" type="presParOf" srcId="{1C7F9BCA-F300-425C-9500-C251E9D1686F}" destId="{EF079F31-68F3-40A0-82F6-9A7EBADDF945}" srcOrd="0" destOrd="0" presId="urn:microsoft.com/office/officeart/2005/8/layout/vList3#8"/>
    <dgm:cxn modelId="{F9AE9220-EC23-4DCB-B50B-201A9E08B351}" type="presParOf" srcId="{1C7F9BCA-F300-425C-9500-C251E9D1686F}" destId="{A5D9B568-452D-4DF1-ADDF-DD4B6A5E36CE}" srcOrd="1" destOrd="0" presId="urn:microsoft.com/office/officeart/2005/8/layout/vList3#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9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864AF4F-CE36-415C-AE2E-35535275BA56}">
      <dgm:prSet custT="1"/>
      <dgm:spPr/>
      <dgm:t>
        <a:bodyPr/>
        <a:lstStyle/>
        <a:p>
          <a:pPr algn="just"/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20 тыс. граждан 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 приняли участие в конкурсах профессионального и карьерного роста</a:t>
          </a:r>
          <a:endParaRPr lang="ru-RU" sz="1800" dirty="0"/>
        </a:p>
      </dgm:t>
    </dgm:pt>
    <dgm:pt modelId="{73A6BEF6-141D-443C-8EF2-3AF301294AEA}" type="sibTrans" cxnId="{695588D8-9F71-4167-930F-43CFF27FAAB7}">
      <dgm:prSet/>
      <dgm:spPr/>
      <dgm:t>
        <a:bodyPr/>
        <a:lstStyle/>
        <a:p>
          <a:endParaRPr lang="ru-RU"/>
        </a:p>
      </dgm:t>
    </dgm:pt>
    <dgm:pt modelId="{C0D4454F-AFE5-427B-8358-EB0F668C06BB}" type="parTrans" cxnId="{695588D8-9F71-4167-930F-43CFF27FAAB7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5A8366-45AB-46AF-80DA-643F7263337C}" type="pres">
      <dgm:prSet presAssocID="{0864AF4F-CE36-415C-AE2E-35535275BA56}" presName="composite" presStyleCnt="0"/>
      <dgm:spPr/>
    </dgm:pt>
    <dgm:pt modelId="{C4ACD990-3199-4538-9675-9D90B23A2A18}" type="pres">
      <dgm:prSet presAssocID="{0864AF4F-CE36-415C-AE2E-35535275BA56}" presName="imgShp" presStyleLbl="fgImgPlace1" presStyleIdx="0" presStyleCnt="1" custScaleX="71023" custScaleY="6331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7DAD03-94FA-4B20-952E-7FDDD09B1FDB}" type="pres">
      <dgm:prSet presAssocID="{0864AF4F-CE36-415C-AE2E-35535275BA56}" presName="txShp" presStyleLbl="node1" presStyleIdx="0" presStyleCnt="1" custScaleX="91933" custScaleY="141852" custLinFactNeighborX="1151" custLinFactNeighborY="30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EEB2EE-1384-4D09-A755-9E98E737334A}" type="presOf" srcId="{0864AF4F-CE36-415C-AE2E-35535275BA56}" destId="{617DAD03-94FA-4B20-952E-7FDDD09B1FDB}" srcOrd="0" destOrd="0" presId="urn:microsoft.com/office/officeart/2005/8/layout/vList3#9"/>
    <dgm:cxn modelId="{038BCF80-424A-4A72-89FF-963C1F018E7F}" type="presOf" srcId="{08EDA4CB-C747-4723-B3FE-B76534683DC6}" destId="{4B71BBAA-CA54-4CC7-82E7-A8F29159B0EE}" srcOrd="0" destOrd="0" presId="urn:microsoft.com/office/officeart/2005/8/layout/vList3#9"/>
    <dgm:cxn modelId="{695588D8-9F71-4167-930F-43CFF27FAAB7}" srcId="{08EDA4CB-C747-4723-B3FE-B76534683DC6}" destId="{0864AF4F-CE36-415C-AE2E-35535275BA56}" srcOrd="0" destOrd="0" parTransId="{C0D4454F-AFE5-427B-8358-EB0F668C06BB}" sibTransId="{73A6BEF6-141D-443C-8EF2-3AF301294AEA}"/>
    <dgm:cxn modelId="{8819C726-BFF0-4FEF-92AE-EA9600EFD042}" type="presParOf" srcId="{4B71BBAA-CA54-4CC7-82E7-A8F29159B0EE}" destId="{FA5A8366-45AB-46AF-80DA-643F7263337C}" srcOrd="0" destOrd="0" presId="urn:microsoft.com/office/officeart/2005/8/layout/vList3#9"/>
    <dgm:cxn modelId="{1EC5F2F6-6023-48D2-9C7D-528D0F6A927F}" type="presParOf" srcId="{FA5A8366-45AB-46AF-80DA-643F7263337C}" destId="{C4ACD990-3199-4538-9675-9D90B23A2A18}" srcOrd="0" destOrd="0" presId="urn:microsoft.com/office/officeart/2005/8/layout/vList3#9"/>
    <dgm:cxn modelId="{4BA15367-4D95-4CD8-84C5-B0603A278B9F}" type="presParOf" srcId="{FA5A8366-45AB-46AF-80DA-643F7263337C}" destId="{617DAD03-94FA-4B20-952E-7FDDD09B1FDB}" srcOrd="1" destOrd="0" presId="urn:microsoft.com/office/officeart/2005/8/layout/vList3#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BF5150-D7F0-4A78-B54C-90758770935E}" type="doc">
      <dgm:prSet loTypeId="urn:microsoft.com/office/officeart/2005/8/layout/default#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F52FE2E-A6BD-4613-A2E0-A27901F658CD}">
      <dgm:prSet phldrT="[Текст]" custT="1"/>
      <dgm:spPr/>
      <dgm:t>
        <a:bodyPr/>
        <a:lstStyle/>
        <a:p>
          <a:r>
            <a:rPr lang="ru-RU" sz="1800" b="1" cap="all" baseline="0" dirty="0" smtClean="0">
              <a:solidFill>
                <a:srgbClr val="C00000"/>
              </a:solidFill>
            </a:rPr>
            <a:t>Национальные цели</a:t>
          </a:r>
          <a:endParaRPr lang="ru-RU" sz="1800" cap="all" baseline="0" dirty="0">
            <a:solidFill>
              <a:srgbClr val="C00000"/>
            </a:solidFill>
          </a:endParaRPr>
        </a:p>
      </dgm:t>
    </dgm:pt>
    <dgm:pt modelId="{5830A1CD-0FF2-4C3F-B19D-4CB1355F4D61}" type="parTrans" cxnId="{6D8170CF-4C9A-4891-B28F-CAF89C06FAC6}">
      <dgm:prSet/>
      <dgm:spPr/>
      <dgm:t>
        <a:bodyPr/>
        <a:lstStyle/>
        <a:p>
          <a:endParaRPr lang="ru-RU"/>
        </a:p>
      </dgm:t>
    </dgm:pt>
    <dgm:pt modelId="{F8C7AD81-2304-49BB-BC0C-4A9062DF39DA}" type="sibTrans" cxnId="{6D8170CF-4C9A-4891-B28F-CAF89C06FAC6}">
      <dgm:prSet/>
      <dgm:spPr/>
      <dgm:t>
        <a:bodyPr/>
        <a:lstStyle/>
        <a:p>
          <a:endParaRPr lang="ru-RU"/>
        </a:p>
      </dgm:t>
    </dgm:pt>
    <dgm:pt modelId="{3AD07489-9D27-46D5-B1B4-AEAA27C29212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Возможности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для самореализации и         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     развития талантов </a:t>
          </a:r>
          <a:r>
            <a:rPr lang="ru-RU" sz="1200" dirty="0" smtClean="0"/>
            <a:t>	</a:t>
          </a:r>
          <a:endParaRPr lang="ru-RU" sz="1200" dirty="0"/>
        </a:p>
      </dgm:t>
    </dgm:pt>
    <dgm:pt modelId="{3A6E625B-F6B6-4782-A65A-187612B0C361}" type="parTrans" cxnId="{8C741B1A-C175-48B6-86B1-063455FC7D52}">
      <dgm:prSet/>
      <dgm:spPr/>
      <dgm:t>
        <a:bodyPr/>
        <a:lstStyle/>
        <a:p>
          <a:endParaRPr lang="ru-RU"/>
        </a:p>
      </dgm:t>
    </dgm:pt>
    <dgm:pt modelId="{D69E049E-7ABE-4C99-B8AD-B0F70BC1CF17}" type="sibTrans" cxnId="{8C741B1A-C175-48B6-86B1-063455FC7D52}">
      <dgm:prSet/>
      <dgm:spPr/>
      <dgm:t>
        <a:bodyPr/>
        <a:lstStyle/>
        <a:p>
          <a:endParaRPr lang="ru-RU"/>
        </a:p>
      </dgm:t>
    </dgm:pt>
    <dgm:pt modelId="{B56E2589-E4BC-42B9-84C6-84F123F2E670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Комфортная и безопасная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       среда для жизни </a:t>
          </a:r>
          <a:r>
            <a:rPr lang="ru-RU" sz="1200" dirty="0" smtClean="0"/>
            <a:t>	</a:t>
          </a:r>
          <a:endParaRPr lang="ru-RU" sz="1200" dirty="0"/>
        </a:p>
      </dgm:t>
    </dgm:pt>
    <dgm:pt modelId="{B42DEEC2-EB64-4E8A-8471-696871A60B36}" type="parTrans" cxnId="{18D1128F-A1FF-4B32-87B6-B8CCDAF0FBFD}">
      <dgm:prSet/>
      <dgm:spPr/>
      <dgm:t>
        <a:bodyPr/>
        <a:lstStyle/>
        <a:p>
          <a:endParaRPr lang="ru-RU"/>
        </a:p>
      </dgm:t>
    </dgm:pt>
    <dgm:pt modelId="{A8427B40-D0BB-4EC6-BE5F-938D21642252}" type="sibTrans" cxnId="{18D1128F-A1FF-4B32-87B6-B8CCDAF0FBFD}">
      <dgm:prSet/>
      <dgm:spPr/>
      <dgm:t>
        <a:bodyPr/>
        <a:lstStyle/>
        <a:p>
          <a:endParaRPr lang="ru-RU"/>
        </a:p>
      </dgm:t>
    </dgm:pt>
    <dgm:pt modelId="{3C552B56-6FF7-49E1-985F-8556230350C3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Достойный, эффективный труд и успешное предпринимательство</a:t>
          </a:r>
          <a:endParaRPr lang="ru-RU" sz="1200" dirty="0"/>
        </a:p>
      </dgm:t>
    </dgm:pt>
    <dgm:pt modelId="{4EDAE701-05D2-4F1E-AE7D-21A19B8D3EC0}" type="parTrans" cxnId="{6ACF9772-B347-4306-939B-A03DEE8EF28D}">
      <dgm:prSet/>
      <dgm:spPr/>
      <dgm:t>
        <a:bodyPr/>
        <a:lstStyle/>
        <a:p>
          <a:endParaRPr lang="ru-RU"/>
        </a:p>
      </dgm:t>
    </dgm:pt>
    <dgm:pt modelId="{3A754E27-777B-42EF-ABD1-E096D0A3FC24}" type="sibTrans" cxnId="{6ACF9772-B347-4306-939B-A03DEE8EF28D}">
      <dgm:prSet/>
      <dgm:spPr/>
      <dgm:t>
        <a:bodyPr/>
        <a:lstStyle/>
        <a:p>
          <a:endParaRPr lang="ru-RU"/>
        </a:p>
      </dgm:t>
    </dgm:pt>
    <dgm:pt modelId="{E54B9F17-C0AE-4626-8D74-FCA469D64DE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Цифровая трансформация</a:t>
          </a:r>
          <a:endParaRPr lang="ru-RU" sz="1200" b="1" dirty="0"/>
        </a:p>
      </dgm:t>
    </dgm:pt>
    <dgm:pt modelId="{5F1558A1-A75A-4399-B917-AAB0AC4555CF}" type="parTrans" cxnId="{E69F43B9-4F14-420A-848C-2FE00B8E17BB}">
      <dgm:prSet/>
      <dgm:spPr/>
      <dgm:t>
        <a:bodyPr/>
        <a:lstStyle/>
        <a:p>
          <a:endParaRPr lang="ru-RU"/>
        </a:p>
      </dgm:t>
    </dgm:pt>
    <dgm:pt modelId="{1AFDA350-3B18-4F74-8DAC-DBA4E04786E8}" type="sibTrans" cxnId="{E69F43B9-4F14-420A-848C-2FE00B8E17BB}">
      <dgm:prSet/>
      <dgm:spPr/>
      <dgm:t>
        <a:bodyPr/>
        <a:lstStyle/>
        <a:p>
          <a:endParaRPr lang="ru-RU"/>
        </a:p>
      </dgm:t>
    </dgm:pt>
    <dgm:pt modelId="{FD6F9702-14E7-4DA4-A653-F8785333D78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Сохранение населения, здоровье и благополучие людей </a:t>
          </a:r>
          <a:r>
            <a:rPr lang="ru-RU" sz="1200" dirty="0" smtClean="0"/>
            <a:t>	</a:t>
          </a:r>
          <a:endParaRPr lang="ru-RU" sz="1200" dirty="0"/>
        </a:p>
      </dgm:t>
    </dgm:pt>
    <dgm:pt modelId="{107076BD-5D61-4B20-BF09-8E4E7384E931}" type="parTrans" cxnId="{5D9B5798-DE46-4541-9915-8A9016B15A4A}">
      <dgm:prSet/>
      <dgm:spPr/>
      <dgm:t>
        <a:bodyPr/>
        <a:lstStyle/>
        <a:p>
          <a:endParaRPr lang="ru-RU"/>
        </a:p>
      </dgm:t>
    </dgm:pt>
    <dgm:pt modelId="{BA72033C-A6C6-45A0-AD58-0C187D711FBD}" type="sibTrans" cxnId="{5D9B5798-DE46-4541-9915-8A9016B15A4A}">
      <dgm:prSet/>
      <dgm:spPr/>
      <dgm:t>
        <a:bodyPr/>
        <a:lstStyle/>
        <a:p>
          <a:endParaRPr lang="ru-RU"/>
        </a:p>
      </dgm:t>
    </dgm:pt>
    <dgm:pt modelId="{1A671BD6-0B0B-4000-8967-0B9B73ACC3BE}" type="pres">
      <dgm:prSet presAssocID="{22BF5150-D7F0-4A78-B54C-9075877093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51F566-8CA8-4515-8918-C80394BAC05F}" type="pres">
      <dgm:prSet presAssocID="{9F52FE2E-A6BD-4613-A2E0-A27901F658CD}" presName="node" presStyleLbl="node1" presStyleIdx="0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18E0F-291D-439D-9738-F08762ADE8EE}" type="pres">
      <dgm:prSet presAssocID="{F8C7AD81-2304-49BB-BC0C-4A9062DF39DA}" presName="sibTrans" presStyleCnt="0"/>
      <dgm:spPr/>
    </dgm:pt>
    <dgm:pt modelId="{0EAA87A5-202B-44C7-9BCB-5835452F6CF3}" type="pres">
      <dgm:prSet presAssocID="{FD6F9702-14E7-4DA4-A653-F8785333D78F}" presName="node" presStyleLbl="node1" presStyleIdx="1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3B971-827A-4F63-8C3A-3C2336711071}" type="pres">
      <dgm:prSet presAssocID="{BA72033C-A6C6-45A0-AD58-0C187D711FBD}" presName="sibTrans" presStyleCnt="0"/>
      <dgm:spPr/>
    </dgm:pt>
    <dgm:pt modelId="{6741AB3C-B0E7-423E-9773-6A64D3474001}" type="pres">
      <dgm:prSet presAssocID="{3AD07489-9D27-46D5-B1B4-AEAA27C29212}" presName="node" presStyleLbl="node1" presStyleIdx="2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43EB90-8114-4620-BB1D-555F9F030408}" type="pres">
      <dgm:prSet presAssocID="{D69E049E-7ABE-4C99-B8AD-B0F70BC1CF17}" presName="sibTrans" presStyleCnt="0"/>
      <dgm:spPr/>
    </dgm:pt>
    <dgm:pt modelId="{B9F987B8-C8F7-4E82-9722-3CE22657DC85}" type="pres">
      <dgm:prSet presAssocID="{B56E2589-E4BC-42B9-84C6-84F123F2E670}" presName="node" presStyleLbl="node1" presStyleIdx="3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0AEB7-AA8F-4218-ADBC-8380D749BF13}" type="pres">
      <dgm:prSet presAssocID="{A8427B40-D0BB-4EC6-BE5F-938D21642252}" presName="sibTrans" presStyleCnt="0"/>
      <dgm:spPr/>
    </dgm:pt>
    <dgm:pt modelId="{EC73EB80-B7C4-4FB0-8E0A-B9F4465BD9A2}" type="pres">
      <dgm:prSet presAssocID="{3C552B56-6FF7-49E1-985F-8556230350C3}" presName="node" presStyleLbl="node1" presStyleIdx="4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AAE04-97E8-4439-B869-D68C43E5D93A}" type="pres">
      <dgm:prSet presAssocID="{3A754E27-777B-42EF-ABD1-E096D0A3FC24}" presName="sibTrans" presStyleCnt="0"/>
      <dgm:spPr/>
    </dgm:pt>
    <dgm:pt modelId="{A2CD135B-F288-413C-9751-0E32ACCB4AE5}" type="pres">
      <dgm:prSet presAssocID="{E54B9F17-C0AE-4626-8D74-FCA469D64DEB}" presName="node" presStyleLbl="node1" presStyleIdx="5" presStyleCnt="6" custScaleX="216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9F43B9-4F14-420A-848C-2FE00B8E17BB}" srcId="{22BF5150-D7F0-4A78-B54C-90758770935E}" destId="{E54B9F17-C0AE-4626-8D74-FCA469D64DEB}" srcOrd="5" destOrd="0" parTransId="{5F1558A1-A75A-4399-B917-AAB0AC4555CF}" sibTransId="{1AFDA350-3B18-4F74-8DAC-DBA4E04786E8}"/>
    <dgm:cxn modelId="{6D8170CF-4C9A-4891-B28F-CAF89C06FAC6}" srcId="{22BF5150-D7F0-4A78-B54C-90758770935E}" destId="{9F52FE2E-A6BD-4613-A2E0-A27901F658CD}" srcOrd="0" destOrd="0" parTransId="{5830A1CD-0FF2-4C3F-B19D-4CB1355F4D61}" sibTransId="{F8C7AD81-2304-49BB-BC0C-4A9062DF39DA}"/>
    <dgm:cxn modelId="{D73E488A-736E-4EE0-87E2-A28CB346DC4F}" type="presOf" srcId="{E54B9F17-C0AE-4626-8D74-FCA469D64DEB}" destId="{A2CD135B-F288-413C-9751-0E32ACCB4AE5}" srcOrd="0" destOrd="0" presId="urn:microsoft.com/office/officeart/2005/8/layout/default#2"/>
    <dgm:cxn modelId="{6ACF9772-B347-4306-939B-A03DEE8EF28D}" srcId="{22BF5150-D7F0-4A78-B54C-90758770935E}" destId="{3C552B56-6FF7-49E1-985F-8556230350C3}" srcOrd="4" destOrd="0" parTransId="{4EDAE701-05D2-4F1E-AE7D-21A19B8D3EC0}" sibTransId="{3A754E27-777B-42EF-ABD1-E096D0A3FC24}"/>
    <dgm:cxn modelId="{4F58A0A6-B1D7-4D1A-8C16-77AC678A584E}" type="presOf" srcId="{B56E2589-E4BC-42B9-84C6-84F123F2E670}" destId="{B9F987B8-C8F7-4E82-9722-3CE22657DC85}" srcOrd="0" destOrd="0" presId="urn:microsoft.com/office/officeart/2005/8/layout/default#2"/>
    <dgm:cxn modelId="{8C741B1A-C175-48B6-86B1-063455FC7D52}" srcId="{22BF5150-D7F0-4A78-B54C-90758770935E}" destId="{3AD07489-9D27-46D5-B1B4-AEAA27C29212}" srcOrd="2" destOrd="0" parTransId="{3A6E625B-F6B6-4782-A65A-187612B0C361}" sibTransId="{D69E049E-7ABE-4C99-B8AD-B0F70BC1CF17}"/>
    <dgm:cxn modelId="{18D1128F-A1FF-4B32-87B6-B8CCDAF0FBFD}" srcId="{22BF5150-D7F0-4A78-B54C-90758770935E}" destId="{B56E2589-E4BC-42B9-84C6-84F123F2E670}" srcOrd="3" destOrd="0" parTransId="{B42DEEC2-EB64-4E8A-8471-696871A60B36}" sibTransId="{A8427B40-D0BB-4EC6-BE5F-938D21642252}"/>
    <dgm:cxn modelId="{443A35BD-874B-45BC-A69C-75DF6985BE9D}" type="presOf" srcId="{22BF5150-D7F0-4A78-B54C-90758770935E}" destId="{1A671BD6-0B0B-4000-8967-0B9B73ACC3BE}" srcOrd="0" destOrd="0" presId="urn:microsoft.com/office/officeart/2005/8/layout/default#2"/>
    <dgm:cxn modelId="{AF5A7B45-9932-4CAC-A7AC-E75DF595F588}" type="presOf" srcId="{3AD07489-9D27-46D5-B1B4-AEAA27C29212}" destId="{6741AB3C-B0E7-423E-9773-6A64D3474001}" srcOrd="0" destOrd="0" presId="urn:microsoft.com/office/officeart/2005/8/layout/default#2"/>
    <dgm:cxn modelId="{67154FEC-0B37-45CB-BC56-AD22BFC2AE66}" type="presOf" srcId="{3C552B56-6FF7-49E1-985F-8556230350C3}" destId="{EC73EB80-B7C4-4FB0-8E0A-B9F4465BD9A2}" srcOrd="0" destOrd="0" presId="urn:microsoft.com/office/officeart/2005/8/layout/default#2"/>
    <dgm:cxn modelId="{5D9B5798-DE46-4541-9915-8A9016B15A4A}" srcId="{22BF5150-D7F0-4A78-B54C-90758770935E}" destId="{FD6F9702-14E7-4DA4-A653-F8785333D78F}" srcOrd="1" destOrd="0" parTransId="{107076BD-5D61-4B20-BF09-8E4E7384E931}" sibTransId="{BA72033C-A6C6-45A0-AD58-0C187D711FBD}"/>
    <dgm:cxn modelId="{67957382-C923-4DA0-9917-CFCE89082855}" type="presOf" srcId="{9F52FE2E-A6BD-4613-A2E0-A27901F658CD}" destId="{8F51F566-8CA8-4515-8918-C80394BAC05F}" srcOrd="0" destOrd="0" presId="urn:microsoft.com/office/officeart/2005/8/layout/default#2"/>
    <dgm:cxn modelId="{FAA226A4-6965-4C00-AC6E-1E5CEEF127A4}" type="presOf" srcId="{FD6F9702-14E7-4DA4-A653-F8785333D78F}" destId="{0EAA87A5-202B-44C7-9BCB-5835452F6CF3}" srcOrd="0" destOrd="0" presId="urn:microsoft.com/office/officeart/2005/8/layout/default#2"/>
    <dgm:cxn modelId="{D52DCDC4-CC6C-4B60-81E4-88F4B2D8F882}" type="presParOf" srcId="{1A671BD6-0B0B-4000-8967-0B9B73ACC3BE}" destId="{8F51F566-8CA8-4515-8918-C80394BAC05F}" srcOrd="0" destOrd="0" presId="urn:microsoft.com/office/officeart/2005/8/layout/default#2"/>
    <dgm:cxn modelId="{38D2C7CF-D6DD-45C1-9EAB-E1AA20DC286E}" type="presParOf" srcId="{1A671BD6-0B0B-4000-8967-0B9B73ACC3BE}" destId="{E2718E0F-291D-439D-9738-F08762ADE8EE}" srcOrd="1" destOrd="0" presId="urn:microsoft.com/office/officeart/2005/8/layout/default#2"/>
    <dgm:cxn modelId="{949CA723-2924-4AF7-8738-B26F6F23E346}" type="presParOf" srcId="{1A671BD6-0B0B-4000-8967-0B9B73ACC3BE}" destId="{0EAA87A5-202B-44C7-9BCB-5835452F6CF3}" srcOrd="2" destOrd="0" presId="urn:microsoft.com/office/officeart/2005/8/layout/default#2"/>
    <dgm:cxn modelId="{4ACF1D44-7FA4-4BA0-822A-FE8E1C8464F6}" type="presParOf" srcId="{1A671BD6-0B0B-4000-8967-0B9B73ACC3BE}" destId="{DA53B971-827A-4F63-8C3A-3C2336711071}" srcOrd="3" destOrd="0" presId="urn:microsoft.com/office/officeart/2005/8/layout/default#2"/>
    <dgm:cxn modelId="{3C8CDE53-61AA-4FF2-9C88-6932292E11FE}" type="presParOf" srcId="{1A671BD6-0B0B-4000-8967-0B9B73ACC3BE}" destId="{6741AB3C-B0E7-423E-9773-6A64D3474001}" srcOrd="4" destOrd="0" presId="urn:microsoft.com/office/officeart/2005/8/layout/default#2"/>
    <dgm:cxn modelId="{40999F42-CBC4-45CD-8C2F-3AF3B2B5E6A5}" type="presParOf" srcId="{1A671BD6-0B0B-4000-8967-0B9B73ACC3BE}" destId="{0743EB90-8114-4620-BB1D-555F9F030408}" srcOrd="5" destOrd="0" presId="urn:microsoft.com/office/officeart/2005/8/layout/default#2"/>
    <dgm:cxn modelId="{0B166050-59FF-429E-A56F-8B12D3CD4DA4}" type="presParOf" srcId="{1A671BD6-0B0B-4000-8967-0B9B73ACC3BE}" destId="{B9F987B8-C8F7-4E82-9722-3CE22657DC85}" srcOrd="6" destOrd="0" presId="urn:microsoft.com/office/officeart/2005/8/layout/default#2"/>
    <dgm:cxn modelId="{51479670-A183-4C60-BE41-B3E1178C094D}" type="presParOf" srcId="{1A671BD6-0B0B-4000-8967-0B9B73ACC3BE}" destId="{2130AEB7-AA8F-4218-ADBC-8380D749BF13}" srcOrd="7" destOrd="0" presId="urn:microsoft.com/office/officeart/2005/8/layout/default#2"/>
    <dgm:cxn modelId="{DE2019D2-4788-4A54-8439-360ADC56AE6E}" type="presParOf" srcId="{1A671BD6-0B0B-4000-8967-0B9B73ACC3BE}" destId="{EC73EB80-B7C4-4FB0-8E0A-B9F4465BD9A2}" srcOrd="8" destOrd="0" presId="urn:microsoft.com/office/officeart/2005/8/layout/default#2"/>
    <dgm:cxn modelId="{551B6E51-E0CC-4FB0-96D5-F5CCE505C668}" type="presParOf" srcId="{1A671BD6-0B0B-4000-8967-0B9B73ACC3BE}" destId="{903AAE04-97E8-4439-B869-D68C43E5D93A}" srcOrd="9" destOrd="0" presId="urn:microsoft.com/office/officeart/2005/8/layout/default#2"/>
    <dgm:cxn modelId="{3BDA3569-4472-479D-B5E9-CEBFAD49ECED}" type="presParOf" srcId="{1A671BD6-0B0B-4000-8967-0B9B73ACC3BE}" destId="{A2CD135B-F288-413C-9751-0E32ACCB4AE5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768831-CB89-4C3E-A764-038B7FCC398D}" type="doc">
      <dgm:prSet loTypeId="urn:microsoft.com/office/officeart/2005/8/layout/default#3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A051F80-4208-44A1-A5DA-259830068D8E}">
      <dgm:prSet phldrT="[Текст]"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обеспечение устойчивого роста численности населения РФ</a:t>
          </a:r>
          <a:endParaRPr lang="ru-RU" sz="1000" b="1" dirty="0"/>
        </a:p>
      </dgm:t>
    </dgm:pt>
    <dgm:pt modelId="{E0D90D6B-5A52-4E5E-8F3B-6530E5E62444}" type="parTrans" cxnId="{C8E20681-7EEE-4B99-9A50-6F65ABE5E447}">
      <dgm:prSet/>
      <dgm:spPr/>
      <dgm:t>
        <a:bodyPr/>
        <a:lstStyle/>
        <a:p>
          <a:endParaRPr lang="ru-RU"/>
        </a:p>
      </dgm:t>
    </dgm:pt>
    <dgm:pt modelId="{1F0473A8-FCBB-4774-96BC-43F3F213B9CD}" type="sibTrans" cxnId="{C8E20681-7EEE-4B99-9A50-6F65ABE5E447}">
      <dgm:prSet/>
      <dgm:spPr/>
      <dgm:t>
        <a:bodyPr/>
        <a:lstStyle/>
        <a:p>
          <a:endParaRPr lang="ru-RU"/>
        </a:p>
      </dgm:t>
    </dgm:pt>
    <dgm:pt modelId="{72CDFCD4-C001-41A1-95BC-A9AF87042CCF}">
      <dgm:prSet phldrT="[Текст]"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вхождение РФ в число десяти ведущих стран мира по качеству общего образования</a:t>
          </a:r>
          <a:endParaRPr lang="ru-RU" sz="1000" b="1" dirty="0"/>
        </a:p>
      </dgm:t>
    </dgm:pt>
    <dgm:pt modelId="{5C494071-2A3D-4D69-8E7B-8AEDA81AFAFE}" type="parTrans" cxnId="{C8B1C4B0-82E6-4CBD-9D42-F3C74F123227}">
      <dgm:prSet/>
      <dgm:spPr/>
      <dgm:t>
        <a:bodyPr/>
        <a:lstStyle/>
        <a:p>
          <a:endParaRPr lang="ru-RU"/>
        </a:p>
      </dgm:t>
    </dgm:pt>
    <dgm:pt modelId="{469BE255-DE95-4838-9BCF-3D8918411776}" type="sibTrans" cxnId="{C8B1C4B0-82E6-4CBD-9D42-F3C74F123227}">
      <dgm:prSet/>
      <dgm:spPr/>
      <dgm:t>
        <a:bodyPr/>
        <a:lstStyle/>
        <a:p>
          <a:endParaRPr lang="ru-RU"/>
        </a:p>
      </dgm:t>
    </dgm:pt>
    <dgm:pt modelId="{73F31EE7-A367-4EBC-A2FE-5A70C74C1DE0}">
      <dgm:prSet phldrT="[Текст]"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увеличение численности занятых в сфере малого и среднего предпринимательства, включая индивидуальных предпринимателей и </a:t>
          </a:r>
          <a:r>
            <a:rPr lang="ru-RU" sz="1000" b="1" dirty="0" err="1" smtClean="0">
              <a:latin typeface="+mn-lt"/>
              <a:ea typeface="+mn-ea"/>
              <a:cs typeface="+mn-cs"/>
            </a:rPr>
            <a:t>самозанятых</a:t>
          </a:r>
          <a:r>
            <a:rPr lang="ru-RU" sz="1000" b="1" dirty="0" smtClean="0">
              <a:latin typeface="+mn-lt"/>
              <a:ea typeface="+mn-ea"/>
              <a:cs typeface="+mn-cs"/>
            </a:rPr>
            <a:t>, до 25 млн. чел.</a:t>
          </a:r>
          <a:endParaRPr lang="ru-RU" sz="1000" b="1" dirty="0"/>
        </a:p>
      </dgm:t>
    </dgm:pt>
    <dgm:pt modelId="{E3A4AF2A-6362-46EE-86DC-B1DFD9E765E4}" type="parTrans" cxnId="{9686B451-9475-4872-802B-7CBEFB6FBBD3}">
      <dgm:prSet/>
      <dgm:spPr/>
      <dgm:t>
        <a:bodyPr/>
        <a:lstStyle/>
        <a:p>
          <a:endParaRPr lang="ru-RU"/>
        </a:p>
      </dgm:t>
    </dgm:pt>
    <dgm:pt modelId="{C5C642FC-5107-4B98-A7EC-96DE31D1E7FD}" type="sibTrans" cxnId="{9686B451-9475-4872-802B-7CBEFB6FBBD3}">
      <dgm:prSet/>
      <dgm:spPr/>
      <dgm:t>
        <a:bodyPr/>
        <a:lstStyle/>
        <a:p>
          <a:endParaRPr lang="ru-RU"/>
        </a:p>
      </dgm:t>
    </dgm:pt>
    <dgm:pt modelId="{3110997B-8972-4FF8-89E8-A393AEE0333A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повышение ожидаемой продолжительности жизни до 78 лет</a:t>
          </a:r>
        </a:p>
      </dgm:t>
    </dgm:pt>
    <dgm:pt modelId="{1CB01AF9-20C2-4587-B548-77165744DD5A}" type="parTrans" cxnId="{B9113E48-50A1-46A5-AD88-7F02F0154E67}">
      <dgm:prSet/>
      <dgm:spPr/>
      <dgm:t>
        <a:bodyPr/>
        <a:lstStyle/>
        <a:p>
          <a:endParaRPr lang="ru-RU"/>
        </a:p>
      </dgm:t>
    </dgm:pt>
    <dgm:pt modelId="{13AF1DFA-EB8B-4B80-973F-3D40CA4E50AD}" type="sibTrans" cxnId="{B9113E48-50A1-46A5-AD88-7F02F0154E67}">
      <dgm:prSet/>
      <dgm:spPr/>
      <dgm:t>
        <a:bodyPr/>
        <a:lstStyle/>
        <a:p>
          <a:endParaRPr lang="ru-RU"/>
        </a:p>
      </dgm:t>
    </dgm:pt>
    <dgm:pt modelId="{F5DC8E26-0C6E-46C3-BC99-F89991115E06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увеличение доли граждан, систематически занимающихся физической культурой и спортом, до 70 %</a:t>
          </a:r>
          <a:endParaRPr lang="ru-RU" sz="1000" b="1" dirty="0"/>
        </a:p>
      </dgm:t>
    </dgm:pt>
    <dgm:pt modelId="{9E6EE25E-B702-4668-A24F-CCCF8D6C139D}" type="parTrans" cxnId="{CF8FEB43-7DB7-4F8D-9D28-05A0D5E0CE3C}">
      <dgm:prSet/>
      <dgm:spPr/>
      <dgm:t>
        <a:bodyPr/>
        <a:lstStyle/>
        <a:p>
          <a:endParaRPr lang="ru-RU"/>
        </a:p>
      </dgm:t>
    </dgm:pt>
    <dgm:pt modelId="{D1112032-275B-4B41-929E-63E0C38B4A87}" type="sibTrans" cxnId="{CF8FEB43-7DB7-4F8D-9D28-05A0D5E0CE3C}">
      <dgm:prSet/>
      <dgm:spPr/>
      <dgm:t>
        <a:bodyPr/>
        <a:lstStyle/>
        <a:p>
          <a:endParaRPr lang="ru-RU"/>
        </a:p>
      </dgm:t>
    </dgm:pt>
    <dgm:pt modelId="{0729EA59-6FCA-4317-A1D1-DF4C844B3499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формирование эффективной системы выявления, поддержки и развития способностей и талантов у детей и молодежи</a:t>
          </a:r>
        </a:p>
      </dgm:t>
    </dgm:pt>
    <dgm:pt modelId="{0F18E8FD-A65A-4AB7-9473-9867A4DB74D9}" type="parTrans" cxnId="{E3A7C776-F59B-4215-BFB6-D0D71CD3946B}">
      <dgm:prSet/>
      <dgm:spPr/>
      <dgm:t>
        <a:bodyPr/>
        <a:lstStyle/>
        <a:p>
          <a:endParaRPr lang="ru-RU"/>
        </a:p>
      </dgm:t>
    </dgm:pt>
    <dgm:pt modelId="{9908CFE5-CFEE-49C3-BF53-C1D65FB74FD3}" type="sibTrans" cxnId="{E3A7C776-F59B-4215-BFB6-D0D71CD3946B}">
      <dgm:prSet/>
      <dgm:spPr/>
      <dgm:t>
        <a:bodyPr/>
        <a:lstStyle/>
        <a:p>
          <a:endParaRPr lang="ru-RU"/>
        </a:p>
      </dgm:t>
    </dgm:pt>
    <dgm:pt modelId="{E4A914F9-C470-4CD6-B3D8-3836467C3F29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обеспечение присутствия РФ в числе десяти ведущих стран мира по объему научных исследований и разработок, в том числе за счет создания эффективной системы высшего образования</a:t>
          </a:r>
        </a:p>
      </dgm:t>
    </dgm:pt>
    <dgm:pt modelId="{943BEE0D-C141-44C6-A631-639C7AD1EB21}" type="parTrans" cxnId="{A26570CF-8AEE-4500-8083-D941681F46FF}">
      <dgm:prSet/>
      <dgm:spPr/>
      <dgm:t>
        <a:bodyPr/>
        <a:lstStyle/>
        <a:p>
          <a:endParaRPr lang="ru-RU"/>
        </a:p>
      </dgm:t>
    </dgm:pt>
    <dgm:pt modelId="{330291A0-3492-48B6-9980-B30BE4D5CBCD}" type="sibTrans" cxnId="{A26570CF-8AEE-4500-8083-D941681F46FF}">
      <dgm:prSet/>
      <dgm:spPr/>
      <dgm:t>
        <a:bodyPr/>
        <a:lstStyle/>
        <a:p>
          <a:endParaRPr lang="ru-RU"/>
        </a:p>
      </dgm:t>
    </dgm:pt>
    <dgm:pt modelId="{D3973723-71B9-47DF-B66B-4647B40EE729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создание условий для воспитания гармонично развитой и социально ответственной личности на основе духовно-нравственных ценностей народов РФ, исторических и национально-культурных традиций</a:t>
          </a:r>
        </a:p>
      </dgm:t>
    </dgm:pt>
    <dgm:pt modelId="{E1497EDA-D510-49C2-A11F-E95E2F004639}" type="parTrans" cxnId="{423FFBF0-2612-4B1D-9332-814B7EADE4B2}">
      <dgm:prSet/>
      <dgm:spPr/>
      <dgm:t>
        <a:bodyPr/>
        <a:lstStyle/>
        <a:p>
          <a:endParaRPr lang="ru-RU"/>
        </a:p>
      </dgm:t>
    </dgm:pt>
    <dgm:pt modelId="{2B4A8DC0-37BA-4809-950A-1F137872DB11}" type="sibTrans" cxnId="{423FFBF0-2612-4B1D-9332-814B7EADE4B2}">
      <dgm:prSet/>
      <dgm:spPr/>
      <dgm:t>
        <a:bodyPr/>
        <a:lstStyle/>
        <a:p>
          <a:endParaRPr lang="ru-RU"/>
        </a:p>
      </dgm:t>
    </dgm:pt>
    <dgm:pt modelId="{C0763FF4-1275-4C3E-AA4C-7315C3860926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увеличение доли граждан, занимающихся волонтерской (добровольческой) деятельностью до 15 %</a:t>
          </a:r>
        </a:p>
      </dgm:t>
    </dgm:pt>
    <dgm:pt modelId="{CDFA5DA3-3E0B-4656-A21E-8E3DBD16D649}" type="parTrans" cxnId="{F627DA09-1ED6-412B-85F9-B685738388FD}">
      <dgm:prSet/>
      <dgm:spPr/>
      <dgm:t>
        <a:bodyPr/>
        <a:lstStyle/>
        <a:p>
          <a:endParaRPr lang="ru-RU"/>
        </a:p>
      </dgm:t>
    </dgm:pt>
    <dgm:pt modelId="{CD1D0BA8-4A70-46C6-8EC3-BB4F12333246}" type="sibTrans" cxnId="{F627DA09-1ED6-412B-85F9-B685738388FD}">
      <dgm:prSet/>
      <dgm:spPr/>
      <dgm:t>
        <a:bodyPr/>
        <a:lstStyle/>
        <a:p>
          <a:endParaRPr lang="ru-RU"/>
        </a:p>
      </dgm:t>
    </dgm:pt>
    <dgm:pt modelId="{BC826FDA-EBCF-4061-8602-EF60BC9564FB}">
      <dgm:prSet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увеличение числа посещений культурных мероприятий в три раза по сравнению с показателем 2019 года</a:t>
          </a:r>
          <a:endParaRPr lang="ru-RU" sz="1000" b="1" dirty="0"/>
        </a:p>
      </dgm:t>
    </dgm:pt>
    <dgm:pt modelId="{E2783073-47B9-47E1-B06D-E7D3D816449F}" type="parTrans" cxnId="{71BF9A2D-72B2-4E68-BD08-070179D51700}">
      <dgm:prSet/>
      <dgm:spPr/>
      <dgm:t>
        <a:bodyPr/>
        <a:lstStyle/>
        <a:p>
          <a:endParaRPr lang="ru-RU"/>
        </a:p>
      </dgm:t>
    </dgm:pt>
    <dgm:pt modelId="{CF37E6AC-96D6-4F62-8E24-98C3DE802799}" type="sibTrans" cxnId="{71BF9A2D-72B2-4E68-BD08-070179D51700}">
      <dgm:prSet/>
      <dgm:spPr/>
      <dgm:t>
        <a:bodyPr/>
        <a:lstStyle/>
        <a:p>
          <a:endParaRPr lang="ru-RU"/>
        </a:p>
      </dgm:t>
    </dgm:pt>
    <dgm:pt modelId="{F135247E-7B93-443F-9046-F3D62D8309CF}">
      <dgm:prSet phldrT="[Текст]" custT="1"/>
      <dgm:spPr/>
      <dgm:t>
        <a:bodyPr/>
        <a:lstStyle/>
        <a:p>
          <a:r>
            <a:rPr lang="ru-RU" sz="1000" b="1" dirty="0" smtClean="0"/>
            <a:t>достижение «цифровой зрелости»  </a:t>
          </a:r>
          <a:r>
            <a:rPr lang="ru-RU" sz="1000" b="1" dirty="0" smtClean="0">
              <a:latin typeface="+mn-lt"/>
              <a:ea typeface="+mn-ea"/>
              <a:cs typeface="+mn-cs"/>
            </a:rPr>
            <a:t>ключевых отраслей экономики и социальной сферы, в том числе образования</a:t>
          </a:r>
          <a:endParaRPr lang="ru-RU" sz="1000" b="1" dirty="0"/>
        </a:p>
      </dgm:t>
    </dgm:pt>
    <dgm:pt modelId="{6C85112F-15E5-4060-88BD-1B084515B53E}" type="parTrans" cxnId="{9A4FDE9F-FD8B-4C1B-8DE6-55002F685BA0}">
      <dgm:prSet/>
      <dgm:spPr/>
      <dgm:t>
        <a:bodyPr/>
        <a:lstStyle/>
        <a:p>
          <a:endParaRPr lang="ru-RU"/>
        </a:p>
      </dgm:t>
    </dgm:pt>
    <dgm:pt modelId="{3EADE87C-00D1-4B23-AF21-554EE84ADCB2}" type="sibTrans" cxnId="{9A4FDE9F-FD8B-4C1B-8DE6-55002F685BA0}">
      <dgm:prSet/>
      <dgm:spPr/>
      <dgm:t>
        <a:bodyPr/>
        <a:lstStyle/>
        <a:p>
          <a:endParaRPr lang="ru-RU"/>
        </a:p>
      </dgm:t>
    </dgm:pt>
    <dgm:pt modelId="{36DADCF8-EAF8-4586-8A7E-327FF3EF0485}">
      <dgm:prSet phldrT="[Текст]" custT="1"/>
      <dgm:spPr/>
      <dgm:t>
        <a:bodyPr/>
        <a:lstStyle/>
        <a:p>
          <a:r>
            <a:rPr lang="ru-RU" sz="1000" b="1" dirty="0" smtClean="0">
              <a:latin typeface="+mn-lt"/>
              <a:ea typeface="+mn-ea"/>
              <a:cs typeface="+mn-cs"/>
            </a:rPr>
            <a:t>увеличение доли массовых социально значимых услуг, доступных в электронном виде, до 95 процентов</a:t>
          </a:r>
          <a:endParaRPr lang="ru-RU" sz="1000" b="1" dirty="0"/>
        </a:p>
      </dgm:t>
    </dgm:pt>
    <dgm:pt modelId="{69B7D3D5-4DB0-4471-8618-082FB6989EFA}" type="parTrans" cxnId="{E56F57A3-6621-4F85-A7C0-603B9E338762}">
      <dgm:prSet/>
      <dgm:spPr/>
      <dgm:t>
        <a:bodyPr/>
        <a:lstStyle/>
        <a:p>
          <a:endParaRPr lang="ru-RU"/>
        </a:p>
      </dgm:t>
    </dgm:pt>
    <dgm:pt modelId="{33D3B862-BCB3-4B12-BCB9-CE17C943B3C2}" type="sibTrans" cxnId="{E56F57A3-6621-4F85-A7C0-603B9E338762}">
      <dgm:prSet/>
      <dgm:spPr/>
      <dgm:t>
        <a:bodyPr/>
        <a:lstStyle/>
        <a:p>
          <a:endParaRPr lang="ru-RU"/>
        </a:p>
      </dgm:t>
    </dgm:pt>
    <dgm:pt modelId="{EA5658A7-D42A-41E8-881D-667EE762C9CE}" type="pres">
      <dgm:prSet presAssocID="{A8768831-CB89-4C3E-A764-038B7FCC39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4C2833-B93C-4FC7-BC73-3BBD6D146311}" type="pres">
      <dgm:prSet presAssocID="{1A051F80-4208-44A1-A5DA-259830068D8E}" presName="node" presStyleLbl="node1" presStyleIdx="0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A9A729-E0B8-4043-912B-66DA37BD1BAC}" type="pres">
      <dgm:prSet presAssocID="{1F0473A8-FCBB-4774-96BC-43F3F213B9CD}" presName="sibTrans" presStyleCnt="0"/>
      <dgm:spPr/>
    </dgm:pt>
    <dgm:pt modelId="{3B167921-930C-498B-AE3F-6A65348E3420}" type="pres">
      <dgm:prSet presAssocID="{3110997B-8972-4FF8-89E8-A393AEE0333A}" presName="node" presStyleLbl="node1" presStyleIdx="1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EEB9D-2511-4B01-8C8C-4DD8E7DBCBE1}" type="pres">
      <dgm:prSet presAssocID="{13AF1DFA-EB8B-4B80-973F-3D40CA4E50AD}" presName="sibTrans" presStyleCnt="0"/>
      <dgm:spPr/>
    </dgm:pt>
    <dgm:pt modelId="{E4BF4AF1-4337-488C-9599-07C323DE5567}" type="pres">
      <dgm:prSet presAssocID="{F5DC8E26-0C6E-46C3-BC99-F89991115E06}" presName="node" presStyleLbl="node1" presStyleIdx="2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F332E-6A87-4E4E-9F9B-63D6935312F2}" type="pres">
      <dgm:prSet presAssocID="{D1112032-275B-4B41-929E-63E0C38B4A87}" presName="sibTrans" presStyleCnt="0"/>
      <dgm:spPr/>
    </dgm:pt>
    <dgm:pt modelId="{53C49235-F520-472D-890B-28EE14FDBD04}" type="pres">
      <dgm:prSet presAssocID="{72CDFCD4-C001-41A1-95BC-A9AF87042CCF}" presName="node" presStyleLbl="node1" presStyleIdx="3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60037-B8E1-4198-9984-0537A7C12BA7}" type="pres">
      <dgm:prSet presAssocID="{469BE255-DE95-4838-9BCF-3D8918411776}" presName="sibTrans" presStyleCnt="0"/>
      <dgm:spPr/>
    </dgm:pt>
    <dgm:pt modelId="{4D5141F4-8DC4-4A74-AD88-F0A32AA5F31A}" type="pres">
      <dgm:prSet presAssocID="{0729EA59-6FCA-4317-A1D1-DF4C844B3499}" presName="node" presStyleLbl="node1" presStyleIdx="4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E630B-275F-497A-AE53-2D74F66E6C10}" type="pres">
      <dgm:prSet presAssocID="{9908CFE5-CFEE-49C3-BF53-C1D65FB74FD3}" presName="sibTrans" presStyleCnt="0"/>
      <dgm:spPr/>
    </dgm:pt>
    <dgm:pt modelId="{798B5FDF-5F6E-45CA-BB98-239638D241B7}" type="pres">
      <dgm:prSet presAssocID="{E4A914F9-C470-4CD6-B3D8-3836467C3F29}" presName="node" presStyleLbl="node1" presStyleIdx="5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8F539-4D27-4BC6-99AD-E5813DB6EC6E}" type="pres">
      <dgm:prSet presAssocID="{330291A0-3492-48B6-9980-B30BE4D5CBCD}" presName="sibTrans" presStyleCnt="0"/>
      <dgm:spPr/>
    </dgm:pt>
    <dgm:pt modelId="{F45145E4-5EBE-434B-A812-608BA8E850E3}" type="pres">
      <dgm:prSet presAssocID="{D3973723-71B9-47DF-B66B-4647B40EE729}" presName="node" presStyleLbl="node1" presStyleIdx="6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23313-B561-4E65-A80C-C95A9B262350}" type="pres">
      <dgm:prSet presAssocID="{2B4A8DC0-37BA-4809-950A-1F137872DB11}" presName="sibTrans" presStyleCnt="0"/>
      <dgm:spPr/>
    </dgm:pt>
    <dgm:pt modelId="{94F3D5BA-E605-4352-81CA-3DFF94A246DD}" type="pres">
      <dgm:prSet presAssocID="{C0763FF4-1275-4C3E-AA4C-7315C3860926}" presName="node" presStyleLbl="node1" presStyleIdx="7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A253A-967E-4199-B95C-161940E0ECCE}" type="pres">
      <dgm:prSet presAssocID="{CD1D0BA8-4A70-46C6-8EC3-BB4F12333246}" presName="sibTrans" presStyleCnt="0"/>
      <dgm:spPr/>
    </dgm:pt>
    <dgm:pt modelId="{9420F6E0-91DA-4157-8149-CEF35E95062F}" type="pres">
      <dgm:prSet presAssocID="{BC826FDA-EBCF-4061-8602-EF60BC9564FB}" presName="node" presStyleLbl="node1" presStyleIdx="8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4189C-2103-4A60-A449-20F606038597}" type="pres">
      <dgm:prSet presAssocID="{CF37E6AC-96D6-4F62-8E24-98C3DE802799}" presName="sibTrans" presStyleCnt="0"/>
      <dgm:spPr/>
    </dgm:pt>
    <dgm:pt modelId="{4C848084-F17E-469D-99F9-BC37DA6BC2C5}" type="pres">
      <dgm:prSet presAssocID="{73F31EE7-A367-4EBC-A2FE-5A70C74C1DE0}" presName="node" presStyleLbl="node1" presStyleIdx="9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F6FF2-02F8-4715-A09A-3DD5F9084FB2}" type="pres">
      <dgm:prSet presAssocID="{C5C642FC-5107-4B98-A7EC-96DE31D1E7FD}" presName="sibTrans" presStyleCnt="0"/>
      <dgm:spPr/>
    </dgm:pt>
    <dgm:pt modelId="{571CBEC7-2174-4B63-8D16-F294CEC9C01C}" type="pres">
      <dgm:prSet presAssocID="{F135247E-7B93-443F-9046-F3D62D8309CF}" presName="node" presStyleLbl="node1" presStyleIdx="10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101DE1-458A-4C46-B06D-40FBD794F4B5}" type="pres">
      <dgm:prSet presAssocID="{3EADE87C-00D1-4B23-AF21-554EE84ADCB2}" presName="sibTrans" presStyleCnt="0"/>
      <dgm:spPr/>
    </dgm:pt>
    <dgm:pt modelId="{EB0AED17-2A19-401A-8F32-CD6350CBB6A5}" type="pres">
      <dgm:prSet presAssocID="{36DADCF8-EAF8-4586-8A7E-327FF3EF0485}" presName="node" presStyleLbl="node1" presStyleIdx="11" presStyleCnt="12" custScaleX="1317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3F1A8-412F-4833-B6FB-E9966C90002C}" type="presOf" srcId="{1A051F80-4208-44A1-A5DA-259830068D8E}" destId="{E24C2833-B93C-4FC7-BC73-3BBD6D146311}" srcOrd="0" destOrd="0" presId="urn:microsoft.com/office/officeart/2005/8/layout/default#3"/>
    <dgm:cxn modelId="{C39982F8-065C-4158-820E-78907EA3B6EF}" type="presOf" srcId="{A8768831-CB89-4C3E-A764-038B7FCC398D}" destId="{EA5658A7-D42A-41E8-881D-667EE762C9CE}" srcOrd="0" destOrd="0" presId="urn:microsoft.com/office/officeart/2005/8/layout/default#3"/>
    <dgm:cxn modelId="{21B47785-A9C7-47F9-8F05-09DA69D4A54A}" type="presOf" srcId="{F135247E-7B93-443F-9046-F3D62D8309CF}" destId="{571CBEC7-2174-4B63-8D16-F294CEC9C01C}" srcOrd="0" destOrd="0" presId="urn:microsoft.com/office/officeart/2005/8/layout/default#3"/>
    <dgm:cxn modelId="{A272EA9D-1C14-4628-B606-FF1E92C4C0F4}" type="presOf" srcId="{D3973723-71B9-47DF-B66B-4647B40EE729}" destId="{F45145E4-5EBE-434B-A812-608BA8E850E3}" srcOrd="0" destOrd="0" presId="urn:microsoft.com/office/officeart/2005/8/layout/default#3"/>
    <dgm:cxn modelId="{9686B451-9475-4872-802B-7CBEFB6FBBD3}" srcId="{A8768831-CB89-4C3E-A764-038B7FCC398D}" destId="{73F31EE7-A367-4EBC-A2FE-5A70C74C1DE0}" srcOrd="9" destOrd="0" parTransId="{E3A4AF2A-6362-46EE-86DC-B1DFD9E765E4}" sibTransId="{C5C642FC-5107-4B98-A7EC-96DE31D1E7FD}"/>
    <dgm:cxn modelId="{E56F57A3-6621-4F85-A7C0-603B9E338762}" srcId="{A8768831-CB89-4C3E-A764-038B7FCC398D}" destId="{36DADCF8-EAF8-4586-8A7E-327FF3EF0485}" srcOrd="11" destOrd="0" parTransId="{69B7D3D5-4DB0-4471-8618-082FB6989EFA}" sibTransId="{33D3B862-BCB3-4B12-BCB9-CE17C943B3C2}"/>
    <dgm:cxn modelId="{E3A7C776-F59B-4215-BFB6-D0D71CD3946B}" srcId="{A8768831-CB89-4C3E-A764-038B7FCC398D}" destId="{0729EA59-6FCA-4317-A1D1-DF4C844B3499}" srcOrd="4" destOrd="0" parTransId="{0F18E8FD-A65A-4AB7-9473-9867A4DB74D9}" sibTransId="{9908CFE5-CFEE-49C3-BF53-C1D65FB74FD3}"/>
    <dgm:cxn modelId="{606E49A0-7DF0-45AE-A7C1-293224300B3B}" type="presOf" srcId="{36DADCF8-EAF8-4586-8A7E-327FF3EF0485}" destId="{EB0AED17-2A19-401A-8F32-CD6350CBB6A5}" srcOrd="0" destOrd="0" presId="urn:microsoft.com/office/officeart/2005/8/layout/default#3"/>
    <dgm:cxn modelId="{423FFBF0-2612-4B1D-9332-814B7EADE4B2}" srcId="{A8768831-CB89-4C3E-A764-038B7FCC398D}" destId="{D3973723-71B9-47DF-B66B-4647B40EE729}" srcOrd="6" destOrd="0" parTransId="{E1497EDA-D510-49C2-A11F-E95E2F004639}" sibTransId="{2B4A8DC0-37BA-4809-950A-1F137872DB11}"/>
    <dgm:cxn modelId="{CF8FEB43-7DB7-4F8D-9D28-05A0D5E0CE3C}" srcId="{A8768831-CB89-4C3E-A764-038B7FCC398D}" destId="{F5DC8E26-0C6E-46C3-BC99-F89991115E06}" srcOrd="2" destOrd="0" parTransId="{9E6EE25E-B702-4668-A24F-CCCF8D6C139D}" sibTransId="{D1112032-275B-4B41-929E-63E0C38B4A87}"/>
    <dgm:cxn modelId="{F627DA09-1ED6-412B-85F9-B685738388FD}" srcId="{A8768831-CB89-4C3E-A764-038B7FCC398D}" destId="{C0763FF4-1275-4C3E-AA4C-7315C3860926}" srcOrd="7" destOrd="0" parTransId="{CDFA5DA3-3E0B-4656-A21E-8E3DBD16D649}" sibTransId="{CD1D0BA8-4A70-46C6-8EC3-BB4F12333246}"/>
    <dgm:cxn modelId="{B9113E48-50A1-46A5-AD88-7F02F0154E67}" srcId="{A8768831-CB89-4C3E-A764-038B7FCC398D}" destId="{3110997B-8972-4FF8-89E8-A393AEE0333A}" srcOrd="1" destOrd="0" parTransId="{1CB01AF9-20C2-4587-B548-77165744DD5A}" sibTransId="{13AF1DFA-EB8B-4B80-973F-3D40CA4E50AD}"/>
    <dgm:cxn modelId="{90EA1B2B-E2B1-474B-9362-67D4484D961F}" type="presOf" srcId="{F5DC8E26-0C6E-46C3-BC99-F89991115E06}" destId="{E4BF4AF1-4337-488C-9599-07C323DE5567}" srcOrd="0" destOrd="0" presId="urn:microsoft.com/office/officeart/2005/8/layout/default#3"/>
    <dgm:cxn modelId="{4EF66B2B-A2D1-4E05-9F46-7599A60ACFB0}" type="presOf" srcId="{BC826FDA-EBCF-4061-8602-EF60BC9564FB}" destId="{9420F6E0-91DA-4157-8149-CEF35E95062F}" srcOrd="0" destOrd="0" presId="urn:microsoft.com/office/officeart/2005/8/layout/default#3"/>
    <dgm:cxn modelId="{71BF9A2D-72B2-4E68-BD08-070179D51700}" srcId="{A8768831-CB89-4C3E-A764-038B7FCC398D}" destId="{BC826FDA-EBCF-4061-8602-EF60BC9564FB}" srcOrd="8" destOrd="0" parTransId="{E2783073-47B9-47E1-B06D-E7D3D816449F}" sibTransId="{CF37E6AC-96D6-4F62-8E24-98C3DE802799}"/>
    <dgm:cxn modelId="{37E3090E-E5FF-422A-BFEE-F3AAFABE7B8E}" type="presOf" srcId="{E4A914F9-C470-4CD6-B3D8-3836467C3F29}" destId="{798B5FDF-5F6E-45CA-BB98-239638D241B7}" srcOrd="0" destOrd="0" presId="urn:microsoft.com/office/officeart/2005/8/layout/default#3"/>
    <dgm:cxn modelId="{FA8F6145-BF6B-477A-A103-291BCAC1624F}" type="presOf" srcId="{0729EA59-6FCA-4317-A1D1-DF4C844B3499}" destId="{4D5141F4-8DC4-4A74-AD88-F0A32AA5F31A}" srcOrd="0" destOrd="0" presId="urn:microsoft.com/office/officeart/2005/8/layout/default#3"/>
    <dgm:cxn modelId="{C2DE8A9F-927D-4951-9F6F-0510C9FAF9D4}" type="presOf" srcId="{3110997B-8972-4FF8-89E8-A393AEE0333A}" destId="{3B167921-930C-498B-AE3F-6A65348E3420}" srcOrd="0" destOrd="0" presId="urn:microsoft.com/office/officeart/2005/8/layout/default#3"/>
    <dgm:cxn modelId="{71CBD13F-A3ED-4606-9FF7-F2E2301B4701}" type="presOf" srcId="{73F31EE7-A367-4EBC-A2FE-5A70C74C1DE0}" destId="{4C848084-F17E-469D-99F9-BC37DA6BC2C5}" srcOrd="0" destOrd="0" presId="urn:microsoft.com/office/officeart/2005/8/layout/default#3"/>
    <dgm:cxn modelId="{9A6D0F58-980D-4FC3-AF11-0CD0B4E6E5F9}" type="presOf" srcId="{72CDFCD4-C001-41A1-95BC-A9AF87042CCF}" destId="{53C49235-F520-472D-890B-28EE14FDBD04}" srcOrd="0" destOrd="0" presId="urn:microsoft.com/office/officeart/2005/8/layout/default#3"/>
    <dgm:cxn modelId="{157F4248-A063-4FD2-901D-E533B4DCE597}" type="presOf" srcId="{C0763FF4-1275-4C3E-AA4C-7315C3860926}" destId="{94F3D5BA-E605-4352-81CA-3DFF94A246DD}" srcOrd="0" destOrd="0" presId="urn:microsoft.com/office/officeart/2005/8/layout/default#3"/>
    <dgm:cxn modelId="{9A4FDE9F-FD8B-4C1B-8DE6-55002F685BA0}" srcId="{A8768831-CB89-4C3E-A764-038B7FCC398D}" destId="{F135247E-7B93-443F-9046-F3D62D8309CF}" srcOrd="10" destOrd="0" parTransId="{6C85112F-15E5-4060-88BD-1B084515B53E}" sibTransId="{3EADE87C-00D1-4B23-AF21-554EE84ADCB2}"/>
    <dgm:cxn modelId="{C8B1C4B0-82E6-4CBD-9D42-F3C74F123227}" srcId="{A8768831-CB89-4C3E-A764-038B7FCC398D}" destId="{72CDFCD4-C001-41A1-95BC-A9AF87042CCF}" srcOrd="3" destOrd="0" parTransId="{5C494071-2A3D-4D69-8E7B-8AEDA81AFAFE}" sibTransId="{469BE255-DE95-4838-9BCF-3D8918411776}"/>
    <dgm:cxn modelId="{C8E20681-7EEE-4B99-9A50-6F65ABE5E447}" srcId="{A8768831-CB89-4C3E-A764-038B7FCC398D}" destId="{1A051F80-4208-44A1-A5DA-259830068D8E}" srcOrd="0" destOrd="0" parTransId="{E0D90D6B-5A52-4E5E-8F3B-6530E5E62444}" sibTransId="{1F0473A8-FCBB-4774-96BC-43F3F213B9CD}"/>
    <dgm:cxn modelId="{A26570CF-8AEE-4500-8083-D941681F46FF}" srcId="{A8768831-CB89-4C3E-A764-038B7FCC398D}" destId="{E4A914F9-C470-4CD6-B3D8-3836467C3F29}" srcOrd="5" destOrd="0" parTransId="{943BEE0D-C141-44C6-A631-639C7AD1EB21}" sibTransId="{330291A0-3492-48B6-9980-B30BE4D5CBCD}"/>
    <dgm:cxn modelId="{855032A3-02C1-4FAD-B9F2-14533D33AE42}" type="presParOf" srcId="{EA5658A7-D42A-41E8-881D-667EE762C9CE}" destId="{E24C2833-B93C-4FC7-BC73-3BBD6D146311}" srcOrd="0" destOrd="0" presId="urn:microsoft.com/office/officeart/2005/8/layout/default#3"/>
    <dgm:cxn modelId="{7DDE960E-8137-4668-9E17-87F28EC46FE9}" type="presParOf" srcId="{EA5658A7-D42A-41E8-881D-667EE762C9CE}" destId="{D1A9A729-E0B8-4043-912B-66DA37BD1BAC}" srcOrd="1" destOrd="0" presId="urn:microsoft.com/office/officeart/2005/8/layout/default#3"/>
    <dgm:cxn modelId="{3C96F0D9-D983-47EE-BA7A-3AC7CEC79D61}" type="presParOf" srcId="{EA5658A7-D42A-41E8-881D-667EE762C9CE}" destId="{3B167921-930C-498B-AE3F-6A65348E3420}" srcOrd="2" destOrd="0" presId="urn:microsoft.com/office/officeart/2005/8/layout/default#3"/>
    <dgm:cxn modelId="{9DC88ED6-F171-47AC-B35A-E1240FE88E18}" type="presParOf" srcId="{EA5658A7-D42A-41E8-881D-667EE762C9CE}" destId="{5BCEEB9D-2511-4B01-8C8C-4DD8E7DBCBE1}" srcOrd="3" destOrd="0" presId="urn:microsoft.com/office/officeart/2005/8/layout/default#3"/>
    <dgm:cxn modelId="{D730A917-A352-40AA-B8B2-33C7D627BB3A}" type="presParOf" srcId="{EA5658A7-D42A-41E8-881D-667EE762C9CE}" destId="{E4BF4AF1-4337-488C-9599-07C323DE5567}" srcOrd="4" destOrd="0" presId="urn:microsoft.com/office/officeart/2005/8/layout/default#3"/>
    <dgm:cxn modelId="{CB95A950-3F0A-4E45-AA9E-60C9E3DA4232}" type="presParOf" srcId="{EA5658A7-D42A-41E8-881D-667EE762C9CE}" destId="{BD6F332E-6A87-4E4E-9F9B-63D6935312F2}" srcOrd="5" destOrd="0" presId="urn:microsoft.com/office/officeart/2005/8/layout/default#3"/>
    <dgm:cxn modelId="{F5C324D7-B8A2-4F6D-85D8-3C62C5C83055}" type="presParOf" srcId="{EA5658A7-D42A-41E8-881D-667EE762C9CE}" destId="{53C49235-F520-472D-890B-28EE14FDBD04}" srcOrd="6" destOrd="0" presId="urn:microsoft.com/office/officeart/2005/8/layout/default#3"/>
    <dgm:cxn modelId="{6C53E5EA-6240-43DB-A5EE-9E03C696D7B1}" type="presParOf" srcId="{EA5658A7-D42A-41E8-881D-667EE762C9CE}" destId="{D3760037-B8E1-4198-9984-0537A7C12BA7}" srcOrd="7" destOrd="0" presId="urn:microsoft.com/office/officeart/2005/8/layout/default#3"/>
    <dgm:cxn modelId="{ECCD6B53-323B-47D3-A143-CFDFE03093CE}" type="presParOf" srcId="{EA5658A7-D42A-41E8-881D-667EE762C9CE}" destId="{4D5141F4-8DC4-4A74-AD88-F0A32AA5F31A}" srcOrd="8" destOrd="0" presId="urn:microsoft.com/office/officeart/2005/8/layout/default#3"/>
    <dgm:cxn modelId="{3AC55CB9-5A45-43D4-A33B-736EDB399C33}" type="presParOf" srcId="{EA5658A7-D42A-41E8-881D-667EE762C9CE}" destId="{ABFE630B-275F-497A-AE53-2D74F66E6C10}" srcOrd="9" destOrd="0" presId="urn:microsoft.com/office/officeart/2005/8/layout/default#3"/>
    <dgm:cxn modelId="{6E4F8E10-8B51-4493-A5B4-2AA962BE85E8}" type="presParOf" srcId="{EA5658A7-D42A-41E8-881D-667EE762C9CE}" destId="{798B5FDF-5F6E-45CA-BB98-239638D241B7}" srcOrd="10" destOrd="0" presId="urn:microsoft.com/office/officeart/2005/8/layout/default#3"/>
    <dgm:cxn modelId="{0FE31C1B-DBF3-4371-B4D0-DD88A6577EE4}" type="presParOf" srcId="{EA5658A7-D42A-41E8-881D-667EE762C9CE}" destId="{6FC8F539-4D27-4BC6-99AD-E5813DB6EC6E}" srcOrd="11" destOrd="0" presId="urn:microsoft.com/office/officeart/2005/8/layout/default#3"/>
    <dgm:cxn modelId="{100DDA56-526C-4480-B8EB-EB4CB1739608}" type="presParOf" srcId="{EA5658A7-D42A-41E8-881D-667EE762C9CE}" destId="{F45145E4-5EBE-434B-A812-608BA8E850E3}" srcOrd="12" destOrd="0" presId="urn:microsoft.com/office/officeart/2005/8/layout/default#3"/>
    <dgm:cxn modelId="{BE165F42-9AA2-447D-BC41-25746EE4F6CA}" type="presParOf" srcId="{EA5658A7-D42A-41E8-881D-667EE762C9CE}" destId="{DC423313-B561-4E65-A80C-C95A9B262350}" srcOrd="13" destOrd="0" presId="urn:microsoft.com/office/officeart/2005/8/layout/default#3"/>
    <dgm:cxn modelId="{01233E77-F115-4B77-94B5-D40EDF9B1165}" type="presParOf" srcId="{EA5658A7-D42A-41E8-881D-667EE762C9CE}" destId="{94F3D5BA-E605-4352-81CA-3DFF94A246DD}" srcOrd="14" destOrd="0" presId="urn:microsoft.com/office/officeart/2005/8/layout/default#3"/>
    <dgm:cxn modelId="{CDC331FA-3FD1-444A-B5F5-744F1A5B7A80}" type="presParOf" srcId="{EA5658A7-D42A-41E8-881D-667EE762C9CE}" destId="{717A253A-967E-4199-B95C-161940E0ECCE}" srcOrd="15" destOrd="0" presId="urn:microsoft.com/office/officeart/2005/8/layout/default#3"/>
    <dgm:cxn modelId="{6ADD47E0-68FD-4B8D-A592-07443702C18C}" type="presParOf" srcId="{EA5658A7-D42A-41E8-881D-667EE762C9CE}" destId="{9420F6E0-91DA-4157-8149-CEF35E95062F}" srcOrd="16" destOrd="0" presId="urn:microsoft.com/office/officeart/2005/8/layout/default#3"/>
    <dgm:cxn modelId="{99073A54-EC40-471A-A92E-E21EC32F9D50}" type="presParOf" srcId="{EA5658A7-D42A-41E8-881D-667EE762C9CE}" destId="{95C4189C-2103-4A60-A449-20F606038597}" srcOrd="17" destOrd="0" presId="urn:microsoft.com/office/officeart/2005/8/layout/default#3"/>
    <dgm:cxn modelId="{7E48EC39-67A3-443F-836F-610125992306}" type="presParOf" srcId="{EA5658A7-D42A-41E8-881D-667EE762C9CE}" destId="{4C848084-F17E-469D-99F9-BC37DA6BC2C5}" srcOrd="18" destOrd="0" presId="urn:microsoft.com/office/officeart/2005/8/layout/default#3"/>
    <dgm:cxn modelId="{D7DF0800-BA50-4FC3-8808-107DCD6EEBA2}" type="presParOf" srcId="{EA5658A7-D42A-41E8-881D-667EE762C9CE}" destId="{0BFF6FF2-02F8-4715-A09A-3DD5F9084FB2}" srcOrd="19" destOrd="0" presId="urn:microsoft.com/office/officeart/2005/8/layout/default#3"/>
    <dgm:cxn modelId="{67158C04-227E-4252-8D72-628F899C998A}" type="presParOf" srcId="{EA5658A7-D42A-41E8-881D-667EE762C9CE}" destId="{571CBEC7-2174-4B63-8D16-F294CEC9C01C}" srcOrd="20" destOrd="0" presId="urn:microsoft.com/office/officeart/2005/8/layout/default#3"/>
    <dgm:cxn modelId="{DCFD8827-C4C8-442C-92E5-3CD9CA55A5EB}" type="presParOf" srcId="{EA5658A7-D42A-41E8-881D-667EE762C9CE}" destId="{20101DE1-458A-4C46-B06D-40FBD794F4B5}" srcOrd="21" destOrd="0" presId="urn:microsoft.com/office/officeart/2005/8/layout/default#3"/>
    <dgm:cxn modelId="{4627431F-823B-48FB-AA8F-DCF982D4AD4F}" type="presParOf" srcId="{EA5658A7-D42A-41E8-881D-667EE762C9CE}" destId="{EB0AED17-2A19-401A-8F32-CD6350CBB6A5}" srcOrd="22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1" loCatId="list" qsTypeId="urn:microsoft.com/office/officeart/2005/8/quickstyle/simple2" qsCatId="simple" csTypeId="urn:microsoft.com/office/officeart/2005/8/colors/accent1_1" csCatId="accent1" phldr="1"/>
      <dgm:spPr/>
    </dgm:pt>
    <dgm:pt modelId="{059D0727-3E55-499A-8CC6-2C7DDF40407F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400" b="1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В </a:t>
          </a:r>
          <a:r>
            <a:rPr kumimoji="0" lang="ru-RU" sz="1400" b="1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общеобразовательных организациях</a:t>
          </a:r>
          <a:r>
            <a:rPr kumimoji="0" lang="ru-RU" sz="1400" b="1" u="none" strike="noStrike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, расположенных в сельской местности и малых городах обновлена материально-техническая база для реализации основных и дополнительных общеобразовательных программ цифрового, естественнонаучного и гуманитарного профилей</a:t>
          </a: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just"/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909C6DE7-6F46-4495-B1DB-206B7917D9FC}" type="parTrans" cxnId="{303D52B1-C214-478E-BE47-9BF4A27D2528}">
      <dgm:prSet/>
      <dgm:spPr/>
      <dgm:t>
        <a:bodyPr/>
        <a:lstStyle/>
        <a:p>
          <a:endParaRPr lang="ru-RU"/>
        </a:p>
      </dgm:t>
    </dgm:pt>
    <dgm:pt modelId="{A74081A3-959D-4B1C-864E-F1DFACBCCDA6}" type="sibTrans" cxnId="{303D52B1-C214-478E-BE47-9BF4A27D2528}">
      <dgm:prSet/>
      <dgm:spPr/>
      <dgm:t>
        <a:bodyPr/>
        <a:lstStyle/>
        <a:p>
          <a:endParaRPr lang="ru-RU"/>
        </a:p>
      </dgm:t>
    </dgm:pt>
    <dgm:pt modelId="{EA1A827E-54B3-4104-8CD1-6055A52144AD}">
      <dgm:prSet phldrT="[Текст]"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тыс. школьников 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охвачены основными и дополнительными общеобразовательными программами цифрового, естественнонаучного и гуманитарного профилей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2839F746-5D48-407B-BFFC-2DAA6C1C38DF}" type="parTrans" cxnId="{BC88A2BE-E8FA-4610-BD0E-F20FA9FCC709}">
      <dgm:prSet/>
      <dgm:spPr/>
      <dgm:t>
        <a:bodyPr/>
        <a:lstStyle/>
        <a:p>
          <a:endParaRPr lang="ru-RU"/>
        </a:p>
      </dgm:t>
    </dgm:pt>
    <dgm:pt modelId="{3B962F08-75EF-409F-8DCF-23783B52FCB7}" type="sibTrans" cxnId="{BC88A2BE-E8FA-4610-BD0E-F20FA9FCC709}">
      <dgm:prSet/>
      <dgm:spPr/>
      <dgm:t>
        <a:bodyPr/>
        <a:lstStyle/>
        <a:p>
          <a:endParaRPr lang="ru-RU"/>
        </a:p>
      </dgm:t>
    </dgm:pt>
    <dgm:pt modelId="{40F9410F-98BD-4676-80B7-31A3EC817167}">
      <dgm:prSet phldrT="[Текст]"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Созданы новые места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общеобразовательных организациях, расположенных в сельской местности и поселках городского типа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57860C66-41B5-4607-8A88-D341E375B0DC}" type="parTrans" cxnId="{ADC03582-5C18-4750-8184-1F4C82C74E19}">
      <dgm:prSet/>
      <dgm:spPr/>
      <dgm:t>
        <a:bodyPr/>
        <a:lstStyle/>
        <a:p>
          <a:endParaRPr lang="ru-RU"/>
        </a:p>
      </dgm:t>
    </dgm:pt>
    <dgm:pt modelId="{E1E00C50-1828-4AC3-AEE4-748B64190893}" type="sibTrans" cxnId="{ADC03582-5C18-4750-8184-1F4C82C74E19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</dgm:pt>
    <dgm:pt modelId="{D0699AAE-BB41-4565-A084-563083270378}" type="pres">
      <dgm:prSet presAssocID="{40F9410F-98BD-4676-80B7-31A3EC817167}" presName="composite" presStyleCnt="0"/>
      <dgm:spPr/>
    </dgm:pt>
    <dgm:pt modelId="{7F73B924-A9D0-43DC-97DE-9C783F84AABF}" type="pres">
      <dgm:prSet presAssocID="{40F9410F-98BD-4676-80B7-31A3EC81716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91CA2C0-3FF9-4321-B209-8F8DD2438616}" type="pres">
      <dgm:prSet presAssocID="{40F9410F-98BD-4676-80B7-31A3EC81716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6635D-4A5C-46A3-BEAE-45A8FBF7056C}" type="pres">
      <dgm:prSet presAssocID="{E1E00C50-1828-4AC3-AEE4-748B64190893}" presName="spacing" presStyleCnt="0"/>
      <dgm:spPr/>
    </dgm:pt>
    <dgm:pt modelId="{6312324F-DE76-421A-8094-EC88A390CA8E}" type="pres">
      <dgm:prSet presAssocID="{059D0727-3E55-499A-8CC6-2C7DDF40407F}" presName="composite" presStyleCnt="0"/>
      <dgm:spPr/>
    </dgm:pt>
    <dgm:pt modelId="{43F7E225-EC7C-43CD-8297-560B1048ACB6}" type="pres">
      <dgm:prSet presAssocID="{059D0727-3E55-499A-8CC6-2C7DDF40407F}" presName="imgShp" presStyleLbl="fgImgPlace1" presStyleIdx="1" presStyleCnt="3" custLinFactNeighborX="-7772" custLinFactNeighborY="-259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53C92CB-2F7E-47CA-8CE4-1CB5EEBEB83C}" type="pres">
      <dgm:prSet presAssocID="{059D0727-3E55-499A-8CC6-2C7DDF40407F}" presName="txShp" presStyleLbl="node1" presStyleIdx="1" presStyleCnt="3" custScaleY="1520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CFB0F-EBC8-4046-BAD0-78844E973664}" type="pres">
      <dgm:prSet presAssocID="{A74081A3-959D-4B1C-864E-F1DFACBCCDA6}" presName="spacing" presStyleCnt="0"/>
      <dgm:spPr/>
    </dgm:pt>
    <dgm:pt modelId="{4DF8C8C9-31DF-4FCC-9D34-FF32F6442315}" type="pres">
      <dgm:prSet presAssocID="{EA1A827E-54B3-4104-8CD1-6055A52144AD}" presName="composite" presStyleCnt="0"/>
      <dgm:spPr/>
    </dgm:pt>
    <dgm:pt modelId="{74D8EFC3-6644-421F-843D-62E1A558B42F}" type="pres">
      <dgm:prSet presAssocID="{EA1A827E-54B3-4104-8CD1-6055A52144AD}" presName="imgShp" presStyleLbl="fgImgPlace1" presStyleIdx="2" presStyleCnt="3" custLinFactNeighborX="-9067" custLinFactNeighborY="12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CB9C2E3-9D33-4E85-8571-02E6DBC11F53}" type="pres">
      <dgm:prSet presAssocID="{EA1A827E-54B3-4104-8CD1-6055A52144A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88A2BE-E8FA-4610-BD0E-F20FA9FCC709}" srcId="{08EDA4CB-C747-4723-B3FE-B76534683DC6}" destId="{EA1A827E-54B3-4104-8CD1-6055A52144AD}" srcOrd="2" destOrd="0" parTransId="{2839F746-5D48-407B-BFFC-2DAA6C1C38DF}" sibTransId="{3B962F08-75EF-409F-8DCF-23783B52FCB7}"/>
    <dgm:cxn modelId="{0443CF25-EBED-41E9-811B-BA8B8DA4958F}" type="presOf" srcId="{08EDA4CB-C747-4723-B3FE-B76534683DC6}" destId="{4B71BBAA-CA54-4CC7-82E7-A8F29159B0EE}" srcOrd="0" destOrd="0" presId="urn:microsoft.com/office/officeart/2005/8/layout/vList3#1"/>
    <dgm:cxn modelId="{303D52B1-C214-478E-BE47-9BF4A27D2528}" srcId="{08EDA4CB-C747-4723-B3FE-B76534683DC6}" destId="{059D0727-3E55-499A-8CC6-2C7DDF40407F}" srcOrd="1" destOrd="0" parTransId="{909C6DE7-6F46-4495-B1DB-206B7917D9FC}" sibTransId="{A74081A3-959D-4B1C-864E-F1DFACBCCDA6}"/>
    <dgm:cxn modelId="{6A4018BA-9E78-44A0-A6D6-04AB44FF05C6}" type="presOf" srcId="{EA1A827E-54B3-4104-8CD1-6055A52144AD}" destId="{BCB9C2E3-9D33-4E85-8571-02E6DBC11F53}" srcOrd="0" destOrd="0" presId="urn:microsoft.com/office/officeart/2005/8/layout/vList3#1"/>
    <dgm:cxn modelId="{C0D6E389-59C4-4E79-A052-734065335277}" type="presOf" srcId="{059D0727-3E55-499A-8CC6-2C7DDF40407F}" destId="{753C92CB-2F7E-47CA-8CE4-1CB5EEBEB83C}" srcOrd="0" destOrd="0" presId="urn:microsoft.com/office/officeart/2005/8/layout/vList3#1"/>
    <dgm:cxn modelId="{ADC03582-5C18-4750-8184-1F4C82C74E19}" srcId="{08EDA4CB-C747-4723-B3FE-B76534683DC6}" destId="{40F9410F-98BD-4676-80B7-31A3EC817167}" srcOrd="0" destOrd="0" parTransId="{57860C66-41B5-4607-8A88-D341E375B0DC}" sibTransId="{E1E00C50-1828-4AC3-AEE4-748B64190893}"/>
    <dgm:cxn modelId="{855793C6-628C-419B-B7BC-B730945A7ED0}" type="presOf" srcId="{40F9410F-98BD-4676-80B7-31A3EC817167}" destId="{E91CA2C0-3FF9-4321-B209-8F8DD2438616}" srcOrd="0" destOrd="0" presId="urn:microsoft.com/office/officeart/2005/8/layout/vList3#1"/>
    <dgm:cxn modelId="{9BC9FDA3-FCD6-41B6-8F74-9631B92F6CBF}" type="presParOf" srcId="{4B71BBAA-CA54-4CC7-82E7-A8F29159B0EE}" destId="{D0699AAE-BB41-4565-A084-563083270378}" srcOrd="0" destOrd="0" presId="urn:microsoft.com/office/officeart/2005/8/layout/vList3#1"/>
    <dgm:cxn modelId="{A1CC9971-8E12-4069-A16D-0FE387160167}" type="presParOf" srcId="{D0699AAE-BB41-4565-A084-563083270378}" destId="{7F73B924-A9D0-43DC-97DE-9C783F84AABF}" srcOrd="0" destOrd="0" presId="urn:microsoft.com/office/officeart/2005/8/layout/vList3#1"/>
    <dgm:cxn modelId="{39F711EA-D86B-4C4C-9D50-2416842C3513}" type="presParOf" srcId="{D0699AAE-BB41-4565-A084-563083270378}" destId="{E91CA2C0-3FF9-4321-B209-8F8DD2438616}" srcOrd="1" destOrd="0" presId="urn:microsoft.com/office/officeart/2005/8/layout/vList3#1"/>
    <dgm:cxn modelId="{3495E095-2C26-4EDB-BF42-9A8B8F585389}" type="presParOf" srcId="{4B71BBAA-CA54-4CC7-82E7-A8F29159B0EE}" destId="{DA46635D-4A5C-46A3-BEAE-45A8FBF7056C}" srcOrd="1" destOrd="0" presId="urn:microsoft.com/office/officeart/2005/8/layout/vList3#1"/>
    <dgm:cxn modelId="{F4A44B94-BAC4-43A6-B02E-77ED31EA1ADD}" type="presParOf" srcId="{4B71BBAA-CA54-4CC7-82E7-A8F29159B0EE}" destId="{6312324F-DE76-421A-8094-EC88A390CA8E}" srcOrd="2" destOrd="0" presId="urn:microsoft.com/office/officeart/2005/8/layout/vList3#1"/>
    <dgm:cxn modelId="{C7DB3015-7B35-428F-90B5-7EBE7B91D4ED}" type="presParOf" srcId="{6312324F-DE76-421A-8094-EC88A390CA8E}" destId="{43F7E225-EC7C-43CD-8297-560B1048ACB6}" srcOrd="0" destOrd="0" presId="urn:microsoft.com/office/officeart/2005/8/layout/vList3#1"/>
    <dgm:cxn modelId="{1BF02A23-73AE-4CE1-9E21-51EBD6D97FCB}" type="presParOf" srcId="{6312324F-DE76-421A-8094-EC88A390CA8E}" destId="{753C92CB-2F7E-47CA-8CE4-1CB5EEBEB83C}" srcOrd="1" destOrd="0" presId="urn:microsoft.com/office/officeart/2005/8/layout/vList3#1"/>
    <dgm:cxn modelId="{A1659B7C-1E9E-463A-9C25-7AB3C6E852E1}" type="presParOf" srcId="{4B71BBAA-CA54-4CC7-82E7-A8F29159B0EE}" destId="{EB3CFB0F-EBC8-4046-BAD0-78844E973664}" srcOrd="3" destOrd="0" presId="urn:microsoft.com/office/officeart/2005/8/layout/vList3#1"/>
    <dgm:cxn modelId="{4A7D2CBA-9127-4EA4-92C9-C8CC450CCDA7}" type="presParOf" srcId="{4B71BBAA-CA54-4CC7-82E7-A8F29159B0EE}" destId="{4DF8C8C9-31DF-4FCC-9D34-FF32F6442315}" srcOrd="4" destOrd="0" presId="urn:microsoft.com/office/officeart/2005/8/layout/vList3#1"/>
    <dgm:cxn modelId="{91632189-73CC-4F4C-B9C1-FE7847FF9C7D}" type="presParOf" srcId="{4DF8C8C9-31DF-4FCC-9D34-FF32F6442315}" destId="{74D8EFC3-6644-421F-843D-62E1A558B42F}" srcOrd="0" destOrd="0" presId="urn:microsoft.com/office/officeart/2005/8/layout/vList3#1"/>
    <dgm:cxn modelId="{10F0ACD3-8954-4701-B067-1F1399F704EF}" type="presParOf" srcId="{4DF8C8C9-31DF-4FCC-9D34-FF32F6442315}" destId="{BCB9C2E3-9D33-4E85-8571-02E6DBC11F5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2" loCatId="list" qsTypeId="urn:microsoft.com/office/officeart/2005/8/quickstyle/simple2" qsCatId="simple" csTypeId="urn:microsoft.com/office/officeart/2005/8/colors/accent1_1" csCatId="accent1" phldr="1"/>
      <dgm:spPr/>
    </dgm:pt>
    <dgm:pt modelId="{059D0727-3E55-499A-8CC6-2C7DDF40407F}">
      <dgm:prSet phldrT="[Текст]" custT="1"/>
      <dgm:spPr/>
      <dgm:t>
        <a:bodyPr/>
        <a:lstStyle/>
        <a:p>
          <a:pPr algn="just" rtl="0"/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22,7 тыс. детей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охвачены деятельностью детских технопарков «</a:t>
          </a:r>
          <a:r>
            <a:rPr kumimoji="0" lang="ru-RU" sz="1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Кванториум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 (мобильных технопарков «</a:t>
          </a:r>
          <a:r>
            <a:rPr kumimoji="0" lang="ru-RU" sz="1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Кванториум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») и других проектов, направленных на обеспечение доступности дополнительных общеобразовательных программ естественнонаучной и технической направленностей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909C6DE7-6F46-4495-B1DB-206B7917D9FC}" type="parTrans" cxnId="{303D52B1-C214-478E-BE47-9BF4A27D2528}">
      <dgm:prSet/>
      <dgm:spPr/>
      <dgm:t>
        <a:bodyPr/>
        <a:lstStyle/>
        <a:p>
          <a:endParaRPr lang="ru-RU"/>
        </a:p>
      </dgm:t>
    </dgm:pt>
    <dgm:pt modelId="{A74081A3-959D-4B1C-864E-F1DFACBCCDA6}" type="sibTrans" cxnId="{303D52B1-C214-478E-BE47-9BF4A27D2528}">
      <dgm:prSet/>
      <dgm:spPr/>
      <dgm:t>
        <a:bodyPr/>
        <a:lstStyle/>
        <a:p>
          <a:endParaRPr lang="ru-RU"/>
        </a:p>
      </dgm:t>
    </dgm:pt>
    <dgm:pt modelId="{EA1A827E-54B3-4104-8CD1-6055A52144AD}">
      <dgm:prSet phldrT="[Текст]" custT="1"/>
      <dgm:spPr/>
      <dgm:t>
        <a:bodyPr/>
        <a:lstStyle/>
        <a:p>
          <a:pPr algn="just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Не менее </a:t>
          </a:r>
          <a:r>
            <a: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15,5 тыс. школьников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получили рекомендации по построению индивидуального учебного плана в соответствии с выбранными профессиональными компетенциями (профессиональными областями деятельности) с учетом реализации проекта «Билет в будущее»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2839F746-5D48-407B-BFFC-2DAA6C1C38DF}" type="parTrans" cxnId="{BC88A2BE-E8FA-4610-BD0E-F20FA9FCC709}">
      <dgm:prSet/>
      <dgm:spPr/>
      <dgm:t>
        <a:bodyPr/>
        <a:lstStyle/>
        <a:p>
          <a:endParaRPr lang="ru-RU"/>
        </a:p>
      </dgm:t>
    </dgm:pt>
    <dgm:pt modelId="{3B962F08-75EF-409F-8DCF-23783B52FCB7}" type="sibTrans" cxnId="{BC88A2BE-E8FA-4610-BD0E-F20FA9FCC709}">
      <dgm:prSet/>
      <dgm:spPr/>
      <dgm:t>
        <a:bodyPr/>
        <a:lstStyle/>
        <a:p>
          <a:endParaRPr lang="ru-RU"/>
        </a:p>
      </dgm:t>
    </dgm:pt>
    <dgm:pt modelId="{40F9410F-98BD-4676-80B7-31A3EC817167}">
      <dgm:prSet phldrT="[Текст]" custT="1"/>
      <dgm:spPr/>
      <dgm:t>
        <a:bodyPr/>
        <a:lstStyle/>
        <a:p>
          <a:pPr algn="just"/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80 % детей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возрасте от 5 до 18 лет  охвачены дополнительным образованием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57860C66-41B5-4607-8A88-D341E375B0DC}" type="parTrans" cxnId="{ADC03582-5C18-4750-8184-1F4C82C74E19}">
      <dgm:prSet/>
      <dgm:spPr/>
      <dgm:t>
        <a:bodyPr/>
        <a:lstStyle/>
        <a:p>
          <a:endParaRPr lang="ru-RU"/>
        </a:p>
      </dgm:t>
    </dgm:pt>
    <dgm:pt modelId="{E1E00C50-1828-4AC3-AEE4-748B64190893}" type="sibTrans" cxnId="{ADC03582-5C18-4750-8184-1F4C82C74E19}">
      <dgm:prSet/>
      <dgm:spPr/>
      <dgm:t>
        <a:bodyPr/>
        <a:lstStyle/>
        <a:p>
          <a:endParaRPr lang="ru-RU"/>
        </a:p>
      </dgm:t>
    </dgm:pt>
    <dgm:pt modelId="{18BD8687-0B8C-45A7-9260-B371F18DB986}">
      <dgm:prSet phldrT="[Текст]" custT="1"/>
      <dgm:spPr/>
      <dgm:t>
        <a:bodyPr/>
        <a:lstStyle/>
        <a:p>
          <a:pPr algn="just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Около  </a:t>
          </a:r>
          <a:r>
            <a: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123 тыс. школьников 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стали 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участниками открытых </a:t>
          </a:r>
          <a:r>
            <a:rPr kumimoji="0" lang="ru-RU" sz="1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онлайн-уроков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«</a:t>
          </a:r>
          <a:r>
            <a:rPr kumimoji="0" lang="ru-RU" sz="1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Проектория</a:t>
          </a: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 или иных проектов, направленных на раннюю профориентацию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3424D745-5823-4086-8E68-4FB3B9A8AF59}" type="parTrans" cxnId="{692865EF-0154-4455-85D7-E59D80085C3D}">
      <dgm:prSet/>
      <dgm:spPr/>
      <dgm:t>
        <a:bodyPr/>
        <a:lstStyle/>
        <a:p>
          <a:endParaRPr lang="ru-RU"/>
        </a:p>
      </dgm:t>
    </dgm:pt>
    <dgm:pt modelId="{685D7B27-867B-40B9-B747-E8EF7325B2DB}" type="sibTrans" cxnId="{692865EF-0154-4455-85D7-E59D80085C3D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</dgm:pt>
    <dgm:pt modelId="{D0699AAE-BB41-4565-A084-563083270378}" type="pres">
      <dgm:prSet presAssocID="{40F9410F-98BD-4676-80B7-31A3EC817167}" presName="composite" presStyleCnt="0"/>
      <dgm:spPr/>
    </dgm:pt>
    <dgm:pt modelId="{7F73B924-A9D0-43DC-97DE-9C783F84AABF}" type="pres">
      <dgm:prSet presAssocID="{40F9410F-98BD-4676-80B7-31A3EC817167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91CA2C0-3FF9-4321-B209-8F8DD2438616}" type="pres">
      <dgm:prSet presAssocID="{40F9410F-98BD-4676-80B7-31A3EC817167}" presName="txShp" presStyleLbl="node1" presStyleIdx="0" presStyleCnt="4" custScaleX="10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6635D-4A5C-46A3-BEAE-45A8FBF7056C}" type="pres">
      <dgm:prSet presAssocID="{E1E00C50-1828-4AC3-AEE4-748B64190893}" presName="spacing" presStyleCnt="0"/>
      <dgm:spPr/>
    </dgm:pt>
    <dgm:pt modelId="{6312324F-DE76-421A-8094-EC88A390CA8E}" type="pres">
      <dgm:prSet presAssocID="{059D0727-3E55-499A-8CC6-2C7DDF40407F}" presName="composite" presStyleCnt="0"/>
      <dgm:spPr/>
    </dgm:pt>
    <dgm:pt modelId="{43F7E225-EC7C-43CD-8297-560B1048ACB6}" type="pres">
      <dgm:prSet presAssocID="{059D0727-3E55-499A-8CC6-2C7DDF40407F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53C92CB-2F7E-47CA-8CE4-1CB5EEBEB83C}" type="pres">
      <dgm:prSet presAssocID="{059D0727-3E55-499A-8CC6-2C7DDF40407F}" presName="txShp" presStyleLbl="node1" presStyleIdx="1" presStyleCnt="4" custScaleX="10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CFB0F-EBC8-4046-BAD0-78844E973664}" type="pres">
      <dgm:prSet presAssocID="{A74081A3-959D-4B1C-864E-F1DFACBCCDA6}" presName="spacing" presStyleCnt="0"/>
      <dgm:spPr/>
    </dgm:pt>
    <dgm:pt modelId="{4DF8C8C9-31DF-4FCC-9D34-FF32F6442315}" type="pres">
      <dgm:prSet presAssocID="{EA1A827E-54B3-4104-8CD1-6055A52144AD}" presName="composite" presStyleCnt="0"/>
      <dgm:spPr/>
    </dgm:pt>
    <dgm:pt modelId="{74D8EFC3-6644-421F-843D-62E1A558B42F}" type="pres">
      <dgm:prSet presAssocID="{EA1A827E-54B3-4104-8CD1-6055A52144AD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CB9C2E3-9D33-4E85-8571-02E6DBC11F53}" type="pres">
      <dgm:prSet presAssocID="{EA1A827E-54B3-4104-8CD1-6055A52144AD}" presName="txShp" presStyleLbl="node1" presStyleIdx="2" presStyleCnt="4" custScaleX="10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CD4B5-9F98-414B-AA8F-DA27F5740BC8}" type="pres">
      <dgm:prSet presAssocID="{3B962F08-75EF-409F-8DCF-23783B52FCB7}" presName="spacing" presStyleCnt="0"/>
      <dgm:spPr/>
    </dgm:pt>
    <dgm:pt modelId="{AF8D69A2-9FF7-4F79-90EE-2B5B72D6D55D}" type="pres">
      <dgm:prSet presAssocID="{18BD8687-0B8C-45A7-9260-B371F18DB986}" presName="composite" presStyleCnt="0"/>
      <dgm:spPr/>
    </dgm:pt>
    <dgm:pt modelId="{23FA47AE-F24E-46D8-BE98-3A555A4E3776}" type="pres">
      <dgm:prSet presAssocID="{18BD8687-0B8C-45A7-9260-B371F18DB986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46B896-09BC-4974-9AF5-59624DAF22F4}" type="pres">
      <dgm:prSet presAssocID="{18BD8687-0B8C-45A7-9260-B371F18DB986}" presName="txShp" presStyleLbl="node1" presStyleIdx="3" presStyleCnt="4" custScaleX="10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5296BB-4D39-4FFA-9612-1C524A59BAD2}" type="presOf" srcId="{40F9410F-98BD-4676-80B7-31A3EC817167}" destId="{E91CA2C0-3FF9-4321-B209-8F8DD2438616}" srcOrd="0" destOrd="0" presId="urn:microsoft.com/office/officeart/2005/8/layout/vList3#2"/>
    <dgm:cxn modelId="{CB29ACD9-930F-475F-A7E9-B51A0D7DC2E0}" type="presOf" srcId="{059D0727-3E55-499A-8CC6-2C7DDF40407F}" destId="{753C92CB-2F7E-47CA-8CE4-1CB5EEBEB83C}" srcOrd="0" destOrd="0" presId="urn:microsoft.com/office/officeart/2005/8/layout/vList3#2"/>
    <dgm:cxn modelId="{BC88A2BE-E8FA-4610-BD0E-F20FA9FCC709}" srcId="{08EDA4CB-C747-4723-B3FE-B76534683DC6}" destId="{EA1A827E-54B3-4104-8CD1-6055A52144AD}" srcOrd="2" destOrd="0" parTransId="{2839F746-5D48-407B-BFFC-2DAA6C1C38DF}" sibTransId="{3B962F08-75EF-409F-8DCF-23783B52FCB7}"/>
    <dgm:cxn modelId="{692865EF-0154-4455-85D7-E59D80085C3D}" srcId="{08EDA4CB-C747-4723-B3FE-B76534683DC6}" destId="{18BD8687-0B8C-45A7-9260-B371F18DB986}" srcOrd="3" destOrd="0" parTransId="{3424D745-5823-4086-8E68-4FB3B9A8AF59}" sibTransId="{685D7B27-867B-40B9-B747-E8EF7325B2DB}"/>
    <dgm:cxn modelId="{303D52B1-C214-478E-BE47-9BF4A27D2528}" srcId="{08EDA4CB-C747-4723-B3FE-B76534683DC6}" destId="{059D0727-3E55-499A-8CC6-2C7DDF40407F}" srcOrd="1" destOrd="0" parTransId="{909C6DE7-6F46-4495-B1DB-206B7917D9FC}" sibTransId="{A74081A3-959D-4B1C-864E-F1DFACBCCDA6}"/>
    <dgm:cxn modelId="{ADC03582-5C18-4750-8184-1F4C82C74E19}" srcId="{08EDA4CB-C747-4723-B3FE-B76534683DC6}" destId="{40F9410F-98BD-4676-80B7-31A3EC817167}" srcOrd="0" destOrd="0" parTransId="{57860C66-41B5-4607-8A88-D341E375B0DC}" sibTransId="{E1E00C50-1828-4AC3-AEE4-748B64190893}"/>
    <dgm:cxn modelId="{6757AF19-55E6-4BCF-8677-8C6772F34980}" type="presOf" srcId="{18BD8687-0B8C-45A7-9260-B371F18DB986}" destId="{6B46B896-09BC-4974-9AF5-59624DAF22F4}" srcOrd="0" destOrd="0" presId="urn:microsoft.com/office/officeart/2005/8/layout/vList3#2"/>
    <dgm:cxn modelId="{93E467B0-39A8-4F79-8E17-B88C4C195DE3}" type="presOf" srcId="{EA1A827E-54B3-4104-8CD1-6055A52144AD}" destId="{BCB9C2E3-9D33-4E85-8571-02E6DBC11F53}" srcOrd="0" destOrd="0" presId="urn:microsoft.com/office/officeart/2005/8/layout/vList3#2"/>
    <dgm:cxn modelId="{BB174970-F2B3-43E8-A2E5-6C893B692B5E}" type="presOf" srcId="{08EDA4CB-C747-4723-B3FE-B76534683DC6}" destId="{4B71BBAA-CA54-4CC7-82E7-A8F29159B0EE}" srcOrd="0" destOrd="0" presId="urn:microsoft.com/office/officeart/2005/8/layout/vList3#2"/>
    <dgm:cxn modelId="{D45DCC97-6245-4BAC-85EF-97978C30151D}" type="presParOf" srcId="{4B71BBAA-CA54-4CC7-82E7-A8F29159B0EE}" destId="{D0699AAE-BB41-4565-A084-563083270378}" srcOrd="0" destOrd="0" presId="urn:microsoft.com/office/officeart/2005/8/layout/vList3#2"/>
    <dgm:cxn modelId="{A13DC494-D0AD-4C82-B8BC-C306E728C087}" type="presParOf" srcId="{D0699AAE-BB41-4565-A084-563083270378}" destId="{7F73B924-A9D0-43DC-97DE-9C783F84AABF}" srcOrd="0" destOrd="0" presId="urn:microsoft.com/office/officeart/2005/8/layout/vList3#2"/>
    <dgm:cxn modelId="{F08A189C-4BA0-49CC-AE51-4B251E6EBD96}" type="presParOf" srcId="{D0699AAE-BB41-4565-A084-563083270378}" destId="{E91CA2C0-3FF9-4321-B209-8F8DD2438616}" srcOrd="1" destOrd="0" presId="urn:microsoft.com/office/officeart/2005/8/layout/vList3#2"/>
    <dgm:cxn modelId="{22421707-768D-4E72-9B6E-A6EE34B12414}" type="presParOf" srcId="{4B71BBAA-CA54-4CC7-82E7-A8F29159B0EE}" destId="{DA46635D-4A5C-46A3-BEAE-45A8FBF7056C}" srcOrd="1" destOrd="0" presId="urn:microsoft.com/office/officeart/2005/8/layout/vList3#2"/>
    <dgm:cxn modelId="{406E12DC-E52A-4A6C-B6DA-DA6C5B951702}" type="presParOf" srcId="{4B71BBAA-CA54-4CC7-82E7-A8F29159B0EE}" destId="{6312324F-DE76-421A-8094-EC88A390CA8E}" srcOrd="2" destOrd="0" presId="urn:microsoft.com/office/officeart/2005/8/layout/vList3#2"/>
    <dgm:cxn modelId="{F4E1D516-FADF-4D34-9F53-9BBB8FDD297E}" type="presParOf" srcId="{6312324F-DE76-421A-8094-EC88A390CA8E}" destId="{43F7E225-EC7C-43CD-8297-560B1048ACB6}" srcOrd="0" destOrd="0" presId="urn:microsoft.com/office/officeart/2005/8/layout/vList3#2"/>
    <dgm:cxn modelId="{11BC1140-69F9-4C14-9D7A-A75A38348E10}" type="presParOf" srcId="{6312324F-DE76-421A-8094-EC88A390CA8E}" destId="{753C92CB-2F7E-47CA-8CE4-1CB5EEBEB83C}" srcOrd="1" destOrd="0" presId="urn:microsoft.com/office/officeart/2005/8/layout/vList3#2"/>
    <dgm:cxn modelId="{9B05ACAF-03E6-4AEF-8620-056DDC6A08C9}" type="presParOf" srcId="{4B71BBAA-CA54-4CC7-82E7-A8F29159B0EE}" destId="{EB3CFB0F-EBC8-4046-BAD0-78844E973664}" srcOrd="3" destOrd="0" presId="urn:microsoft.com/office/officeart/2005/8/layout/vList3#2"/>
    <dgm:cxn modelId="{02908251-2165-4CE2-9B71-D0AAB2B4710E}" type="presParOf" srcId="{4B71BBAA-CA54-4CC7-82E7-A8F29159B0EE}" destId="{4DF8C8C9-31DF-4FCC-9D34-FF32F6442315}" srcOrd="4" destOrd="0" presId="urn:microsoft.com/office/officeart/2005/8/layout/vList3#2"/>
    <dgm:cxn modelId="{71C4F09D-E01D-48ED-8BC2-A15C8E64B232}" type="presParOf" srcId="{4DF8C8C9-31DF-4FCC-9D34-FF32F6442315}" destId="{74D8EFC3-6644-421F-843D-62E1A558B42F}" srcOrd="0" destOrd="0" presId="urn:microsoft.com/office/officeart/2005/8/layout/vList3#2"/>
    <dgm:cxn modelId="{EE610166-7C53-48B6-9EA5-1F7311706534}" type="presParOf" srcId="{4DF8C8C9-31DF-4FCC-9D34-FF32F6442315}" destId="{BCB9C2E3-9D33-4E85-8571-02E6DBC11F53}" srcOrd="1" destOrd="0" presId="urn:microsoft.com/office/officeart/2005/8/layout/vList3#2"/>
    <dgm:cxn modelId="{0FC15D4E-AC2D-4619-A456-D9EC2F0E270C}" type="presParOf" srcId="{4B71BBAA-CA54-4CC7-82E7-A8F29159B0EE}" destId="{91FCD4B5-9F98-414B-AA8F-DA27F5740BC8}" srcOrd="5" destOrd="0" presId="urn:microsoft.com/office/officeart/2005/8/layout/vList3#2"/>
    <dgm:cxn modelId="{50F147F4-4777-49EC-9868-3A7BF503705E}" type="presParOf" srcId="{4B71BBAA-CA54-4CC7-82E7-A8F29159B0EE}" destId="{AF8D69A2-9FF7-4F79-90EE-2B5B72D6D55D}" srcOrd="6" destOrd="0" presId="urn:microsoft.com/office/officeart/2005/8/layout/vList3#2"/>
    <dgm:cxn modelId="{7C7E28E5-2F3F-435A-8F83-734665305E28}" type="presParOf" srcId="{AF8D69A2-9FF7-4F79-90EE-2B5B72D6D55D}" destId="{23FA47AE-F24E-46D8-BE98-3A555A4E3776}" srcOrd="0" destOrd="0" presId="urn:microsoft.com/office/officeart/2005/8/layout/vList3#2"/>
    <dgm:cxn modelId="{12FC4313-D002-4DEC-B237-397BAB705E98}" type="presParOf" srcId="{AF8D69A2-9FF7-4F79-90EE-2B5B72D6D55D}" destId="{6B46B896-09BC-4974-9AF5-59624DAF22F4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3" loCatId="list" qsTypeId="urn:microsoft.com/office/officeart/2005/8/quickstyle/simple2" qsCatId="simple" csTypeId="urn:microsoft.com/office/officeart/2005/8/colors/accent1_1" csCatId="accent1" phldr="1"/>
      <dgm:spPr/>
    </dgm:pt>
    <dgm:pt modelId="{E367F2F9-7B56-4654-A045-C91FDA80441D}">
      <dgm:prSet custT="1"/>
      <dgm:spPr/>
      <dgm:t>
        <a:bodyPr/>
        <a:lstStyle/>
        <a:p>
          <a:pPr algn="just" rtl="0"/>
          <a:r>
            <a:rPr lang="ru-RU" sz="1600" b="1" i="0" u="none" baseline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Увеличено</a:t>
          </a:r>
          <a:r>
            <a:rPr lang="ru-RU" sz="1600" b="1" i="0" u="none" baseline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u="none" baseline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количество, качество и доступность услуг психолого-педагогической, методической и консультативной помощи </a:t>
          </a:r>
          <a:r>
            <a:rPr lang="ru-RU" sz="1600" b="1" i="0" u="none" baseline="0" dirty="0" smtClean="0">
              <a:latin typeface="Times New Roman" pitchFamily="18" charset="0"/>
              <a:cs typeface="Times New Roman" pitchFamily="18" charset="0"/>
            </a:rPr>
            <a:t>родителям (законным представителям) детей, а также гражданам, желающим принять на воспитание в свои семьи детей, оставшихся без попечения родителей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006B376-2B75-4D18-A65F-388D8EECD687}" type="parTrans" cxnId="{92C4AA23-05BC-40E2-BE5E-DE5D648141CE}">
      <dgm:prSet/>
      <dgm:spPr/>
      <dgm:t>
        <a:bodyPr/>
        <a:lstStyle/>
        <a:p>
          <a:endParaRPr lang="ru-RU"/>
        </a:p>
      </dgm:t>
    </dgm:pt>
    <dgm:pt modelId="{9243AAE0-B327-42A8-81E0-3EF891904B59}" type="sibTrans" cxnId="{92C4AA23-05BC-40E2-BE5E-DE5D648141CE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</dgm:pt>
    <dgm:pt modelId="{BFA41A94-A3D3-43A4-AF5B-16C25818B9BC}" type="pres">
      <dgm:prSet presAssocID="{E367F2F9-7B56-4654-A045-C91FDA80441D}" presName="composite" presStyleCnt="0"/>
      <dgm:spPr/>
    </dgm:pt>
    <dgm:pt modelId="{D4D67055-13FD-43AC-9CE5-1CEB54C0DD6B}" type="pres">
      <dgm:prSet presAssocID="{E367F2F9-7B56-4654-A045-C91FDA80441D}" presName="imgShp" presStyleLbl="fgImgPlace1" presStyleIdx="0" presStyleCnt="1" custScaleX="75411" custScaleY="7047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2C0006F-83B6-483F-9DA9-68B574987F3A}" type="pres">
      <dgm:prSet presAssocID="{E367F2F9-7B56-4654-A045-C91FDA80441D}" presName="txShp" presStyleLbl="node1" presStyleIdx="0" presStyleCnt="1" custAng="0" custScaleX="123585" custScaleY="172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C4AA23-05BC-40E2-BE5E-DE5D648141CE}" srcId="{08EDA4CB-C747-4723-B3FE-B76534683DC6}" destId="{E367F2F9-7B56-4654-A045-C91FDA80441D}" srcOrd="0" destOrd="0" parTransId="{6006B376-2B75-4D18-A65F-388D8EECD687}" sibTransId="{9243AAE0-B327-42A8-81E0-3EF891904B59}"/>
    <dgm:cxn modelId="{E0608AFC-218E-4F5F-8F0A-CD8051702EA8}" type="presOf" srcId="{E367F2F9-7B56-4654-A045-C91FDA80441D}" destId="{12C0006F-83B6-483F-9DA9-68B574987F3A}" srcOrd="0" destOrd="0" presId="urn:microsoft.com/office/officeart/2005/8/layout/vList3#3"/>
    <dgm:cxn modelId="{09338EF4-F197-4E1B-A094-D50251450465}" type="presOf" srcId="{08EDA4CB-C747-4723-B3FE-B76534683DC6}" destId="{4B71BBAA-CA54-4CC7-82E7-A8F29159B0EE}" srcOrd="0" destOrd="0" presId="urn:microsoft.com/office/officeart/2005/8/layout/vList3#3"/>
    <dgm:cxn modelId="{0B021CCB-A201-4B8E-A724-B37551E542FE}" type="presParOf" srcId="{4B71BBAA-CA54-4CC7-82E7-A8F29159B0EE}" destId="{BFA41A94-A3D3-43A4-AF5B-16C25818B9BC}" srcOrd="0" destOrd="0" presId="urn:microsoft.com/office/officeart/2005/8/layout/vList3#3"/>
    <dgm:cxn modelId="{DF71059D-2053-49C7-984A-46B31E9E57B5}" type="presParOf" srcId="{BFA41A94-A3D3-43A4-AF5B-16C25818B9BC}" destId="{D4D67055-13FD-43AC-9CE5-1CEB54C0DD6B}" srcOrd="0" destOrd="0" presId="urn:microsoft.com/office/officeart/2005/8/layout/vList3#3"/>
    <dgm:cxn modelId="{CEA4E8EE-2828-4F3B-A835-A694266EAB6B}" type="presParOf" srcId="{BFA41A94-A3D3-43A4-AF5B-16C25818B9BC}" destId="{12C0006F-83B6-483F-9DA9-68B574987F3A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4" loCatId="list" qsTypeId="urn:microsoft.com/office/officeart/2005/8/quickstyle/simple2" qsCatId="simple" csTypeId="urn:microsoft.com/office/officeart/2005/8/colors/accent1_1" csCatId="accent1" phldr="1"/>
      <dgm:spPr/>
    </dgm:pt>
    <dgm:pt modelId="{E367F2F9-7B56-4654-A045-C91FDA80441D}">
      <dgm:prSet custT="1"/>
      <dgm:spPr/>
      <dgm:t>
        <a:bodyPr/>
        <a:lstStyle/>
        <a:p>
          <a:pPr algn="just" rtl="0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100 % образовательных организаций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обеспечены Интернет-соединением со скоростью соединения не менее 100Мб/</a:t>
          </a:r>
          <a:r>
            <a:rPr kumimoji="0" lang="en-US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c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(город), 50Мб/</a:t>
          </a:r>
          <a:r>
            <a:rPr kumimoji="0" lang="en-US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c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(село) – 1 Мб/с, а также гарантированным </a:t>
          </a:r>
          <a:r>
            <a:rPr kumimoji="0" lang="ru-RU" sz="14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Интернет-трафиком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006B376-2B75-4D18-A65F-388D8EECD687}" type="parTrans" cxnId="{92C4AA23-05BC-40E2-BE5E-DE5D648141CE}">
      <dgm:prSet/>
      <dgm:spPr/>
      <dgm:t>
        <a:bodyPr/>
        <a:lstStyle/>
        <a:p>
          <a:endParaRPr lang="ru-RU" sz="1400"/>
        </a:p>
      </dgm:t>
    </dgm:pt>
    <dgm:pt modelId="{9243AAE0-B327-42A8-81E0-3EF891904B59}" type="sibTrans" cxnId="{92C4AA23-05BC-40E2-BE5E-DE5D648141CE}">
      <dgm:prSet/>
      <dgm:spPr/>
      <dgm:t>
        <a:bodyPr/>
        <a:lstStyle/>
        <a:p>
          <a:endParaRPr lang="ru-RU" sz="1400"/>
        </a:p>
      </dgm:t>
    </dgm:pt>
    <dgm:pt modelId="{550A00EF-DD75-4D1D-9BCF-DE330AA4AA7F}">
      <dgm:prSet custT="1"/>
      <dgm:spPr/>
      <dgm:t>
        <a:bodyPr/>
        <a:lstStyle/>
        <a:p>
          <a:pPr algn="just" rtl="0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95 % образовательных организаций 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осуществляют образовательную деятельность с использованием федеральной информационно-сервисной платформы цифровой образовательной среды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81B30B6-FD7B-4CB5-8DDB-84917027A6C1}" type="parTrans" cxnId="{C5B1ABBC-5EE6-4CC9-A315-5F9B65F2B33E}">
      <dgm:prSet/>
      <dgm:spPr/>
      <dgm:t>
        <a:bodyPr/>
        <a:lstStyle/>
        <a:p>
          <a:endParaRPr lang="ru-RU" sz="1400"/>
        </a:p>
      </dgm:t>
    </dgm:pt>
    <dgm:pt modelId="{407B0D33-1B37-453B-8186-AD006FC775E9}" type="sibTrans" cxnId="{C5B1ABBC-5EE6-4CC9-A315-5F9B65F2B33E}">
      <dgm:prSet/>
      <dgm:spPr/>
      <dgm:t>
        <a:bodyPr/>
        <a:lstStyle/>
        <a:p>
          <a:endParaRPr lang="ru-RU" sz="1400"/>
        </a:p>
      </dgm:t>
    </dgm:pt>
    <dgm:pt modelId="{AE4B4EBC-D066-40DD-B289-942714457DF3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 </a:t>
          </a:r>
          <a:r>
            <a: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100 %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муниципальных образований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внедрена целевая модель цифровой образовательной среды в образовательных организациях, реализующих образовательные программы общего образования и среднего профессионального образования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4C0AC05-1302-4EC8-B71D-EA7C35AE610F}" type="parTrans" cxnId="{DD9062C1-D601-4AEB-AD94-74E91F7F0636}">
      <dgm:prSet/>
      <dgm:spPr/>
      <dgm:t>
        <a:bodyPr/>
        <a:lstStyle/>
        <a:p>
          <a:endParaRPr lang="ru-RU" sz="1400"/>
        </a:p>
      </dgm:t>
    </dgm:pt>
    <dgm:pt modelId="{51C45635-7416-4627-9FC2-0EAE4E599578}" type="sibTrans" cxnId="{DD9062C1-D601-4AEB-AD94-74E91F7F0636}">
      <dgm:prSet/>
      <dgm:spPr/>
      <dgm:t>
        <a:bodyPr/>
        <a:lstStyle/>
        <a:p>
          <a:endParaRPr lang="ru-RU" sz="1400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</dgm:pt>
    <dgm:pt modelId="{BFA41A94-A3D3-43A4-AF5B-16C25818B9BC}" type="pres">
      <dgm:prSet presAssocID="{E367F2F9-7B56-4654-A045-C91FDA80441D}" presName="composite" presStyleCnt="0"/>
      <dgm:spPr/>
    </dgm:pt>
    <dgm:pt modelId="{D4D67055-13FD-43AC-9CE5-1CEB54C0DD6B}" type="pres">
      <dgm:prSet presAssocID="{E367F2F9-7B56-4654-A045-C91FDA80441D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2C0006F-83B6-483F-9DA9-68B574987F3A}" type="pres">
      <dgm:prSet presAssocID="{E367F2F9-7B56-4654-A045-C91FDA80441D}" presName="txShp" presStyleLbl="node1" presStyleIdx="0" presStyleCnt="3" custScaleX="119855" custLinFactNeighborX="574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28138-84CC-4494-BCBE-C48CD8ECE13B}" type="pres">
      <dgm:prSet presAssocID="{9243AAE0-B327-42A8-81E0-3EF891904B59}" presName="spacing" presStyleCnt="0"/>
      <dgm:spPr/>
    </dgm:pt>
    <dgm:pt modelId="{789DB916-64D4-4A04-ADA3-F648834A4EA2}" type="pres">
      <dgm:prSet presAssocID="{AE4B4EBC-D066-40DD-B289-942714457DF3}" presName="composite" presStyleCnt="0"/>
      <dgm:spPr/>
    </dgm:pt>
    <dgm:pt modelId="{39C230EB-AD3A-4795-BBEF-69F64044BD34}" type="pres">
      <dgm:prSet presAssocID="{AE4B4EBC-D066-40DD-B289-942714457DF3}" presName="imgShp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9AA9915-29DF-4D25-ADB1-731DD126A409}" type="pres">
      <dgm:prSet presAssocID="{AE4B4EBC-D066-40DD-B289-942714457DF3}" presName="txShp" presStyleLbl="node1" presStyleIdx="1" presStyleCnt="3" custScaleX="119855" custScaleY="126286" custLinFactNeighborX="574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9A0F7-292B-4704-9224-45C293CFBE66}" type="pres">
      <dgm:prSet presAssocID="{51C45635-7416-4627-9FC2-0EAE4E599578}" presName="spacing" presStyleCnt="0"/>
      <dgm:spPr/>
    </dgm:pt>
    <dgm:pt modelId="{27D278A4-6EB1-48F7-BF57-71C814EC690F}" type="pres">
      <dgm:prSet presAssocID="{550A00EF-DD75-4D1D-9BCF-DE330AA4AA7F}" presName="composite" presStyleCnt="0"/>
      <dgm:spPr/>
    </dgm:pt>
    <dgm:pt modelId="{3B02B675-1FE6-4EB9-8BD3-5AD35115D9F1}" type="pres">
      <dgm:prSet presAssocID="{550A00EF-DD75-4D1D-9BCF-DE330AA4AA7F}" presName="imgShp" presStyleLbl="fgImgPlac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69752DE-4314-415A-BD4A-38B67805FB9C}" type="pres">
      <dgm:prSet presAssocID="{550A00EF-DD75-4D1D-9BCF-DE330AA4AA7F}" presName="txShp" presStyleLbl="node1" presStyleIdx="2" presStyleCnt="3" custScaleX="119855" custLinFactNeighborX="574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1ABBC-5EE6-4CC9-A315-5F9B65F2B33E}" srcId="{08EDA4CB-C747-4723-B3FE-B76534683DC6}" destId="{550A00EF-DD75-4D1D-9BCF-DE330AA4AA7F}" srcOrd="2" destOrd="0" parTransId="{A81B30B6-FD7B-4CB5-8DDB-84917027A6C1}" sibTransId="{407B0D33-1B37-453B-8186-AD006FC775E9}"/>
    <dgm:cxn modelId="{B9DF5848-7BCE-428B-9D82-637B934D2ECF}" type="presOf" srcId="{550A00EF-DD75-4D1D-9BCF-DE330AA4AA7F}" destId="{D69752DE-4314-415A-BD4A-38B67805FB9C}" srcOrd="0" destOrd="0" presId="urn:microsoft.com/office/officeart/2005/8/layout/vList3#4"/>
    <dgm:cxn modelId="{9CD03C59-AC54-4BCB-8D12-8EEF5E7D1A54}" type="presOf" srcId="{AE4B4EBC-D066-40DD-B289-942714457DF3}" destId="{B9AA9915-29DF-4D25-ADB1-731DD126A409}" srcOrd="0" destOrd="0" presId="urn:microsoft.com/office/officeart/2005/8/layout/vList3#4"/>
    <dgm:cxn modelId="{A0B2EAA6-7A99-45B7-BF9C-277E501A070B}" type="presOf" srcId="{08EDA4CB-C747-4723-B3FE-B76534683DC6}" destId="{4B71BBAA-CA54-4CC7-82E7-A8F29159B0EE}" srcOrd="0" destOrd="0" presId="urn:microsoft.com/office/officeart/2005/8/layout/vList3#4"/>
    <dgm:cxn modelId="{DBC0CACC-AE87-4EA0-A525-0ED2B31CE1B4}" type="presOf" srcId="{E367F2F9-7B56-4654-A045-C91FDA80441D}" destId="{12C0006F-83B6-483F-9DA9-68B574987F3A}" srcOrd="0" destOrd="0" presId="urn:microsoft.com/office/officeart/2005/8/layout/vList3#4"/>
    <dgm:cxn modelId="{92C4AA23-05BC-40E2-BE5E-DE5D648141CE}" srcId="{08EDA4CB-C747-4723-B3FE-B76534683DC6}" destId="{E367F2F9-7B56-4654-A045-C91FDA80441D}" srcOrd="0" destOrd="0" parTransId="{6006B376-2B75-4D18-A65F-388D8EECD687}" sibTransId="{9243AAE0-B327-42A8-81E0-3EF891904B59}"/>
    <dgm:cxn modelId="{DD9062C1-D601-4AEB-AD94-74E91F7F0636}" srcId="{08EDA4CB-C747-4723-B3FE-B76534683DC6}" destId="{AE4B4EBC-D066-40DD-B289-942714457DF3}" srcOrd="1" destOrd="0" parTransId="{D4C0AC05-1302-4EC8-B71D-EA7C35AE610F}" sibTransId="{51C45635-7416-4627-9FC2-0EAE4E599578}"/>
    <dgm:cxn modelId="{606FBE2F-B1B4-41ED-8672-1E6A96375A43}" type="presParOf" srcId="{4B71BBAA-CA54-4CC7-82E7-A8F29159B0EE}" destId="{BFA41A94-A3D3-43A4-AF5B-16C25818B9BC}" srcOrd="0" destOrd="0" presId="urn:microsoft.com/office/officeart/2005/8/layout/vList3#4"/>
    <dgm:cxn modelId="{ACAF65BE-9A91-4FEB-A165-B99ECCFAAA9E}" type="presParOf" srcId="{BFA41A94-A3D3-43A4-AF5B-16C25818B9BC}" destId="{D4D67055-13FD-43AC-9CE5-1CEB54C0DD6B}" srcOrd="0" destOrd="0" presId="urn:microsoft.com/office/officeart/2005/8/layout/vList3#4"/>
    <dgm:cxn modelId="{53842D9C-BDB0-4EA8-95D0-415176DE1C3F}" type="presParOf" srcId="{BFA41A94-A3D3-43A4-AF5B-16C25818B9BC}" destId="{12C0006F-83B6-483F-9DA9-68B574987F3A}" srcOrd="1" destOrd="0" presId="urn:microsoft.com/office/officeart/2005/8/layout/vList3#4"/>
    <dgm:cxn modelId="{9AB8A5AA-9ACC-4FE2-836A-A51EBB2B9801}" type="presParOf" srcId="{4B71BBAA-CA54-4CC7-82E7-A8F29159B0EE}" destId="{29328138-84CC-4494-BCBE-C48CD8ECE13B}" srcOrd="1" destOrd="0" presId="urn:microsoft.com/office/officeart/2005/8/layout/vList3#4"/>
    <dgm:cxn modelId="{B95B6C5B-2350-4A39-BBE2-EF18BC3AA5EF}" type="presParOf" srcId="{4B71BBAA-CA54-4CC7-82E7-A8F29159B0EE}" destId="{789DB916-64D4-4A04-ADA3-F648834A4EA2}" srcOrd="2" destOrd="0" presId="urn:microsoft.com/office/officeart/2005/8/layout/vList3#4"/>
    <dgm:cxn modelId="{CA1D1C04-916E-4642-8EAE-5F5CA3962450}" type="presParOf" srcId="{789DB916-64D4-4A04-ADA3-F648834A4EA2}" destId="{39C230EB-AD3A-4795-BBEF-69F64044BD34}" srcOrd="0" destOrd="0" presId="urn:microsoft.com/office/officeart/2005/8/layout/vList3#4"/>
    <dgm:cxn modelId="{B13C0F41-6489-4BC6-82E7-D2AA73BE2683}" type="presParOf" srcId="{789DB916-64D4-4A04-ADA3-F648834A4EA2}" destId="{B9AA9915-29DF-4D25-ADB1-731DD126A409}" srcOrd="1" destOrd="0" presId="urn:microsoft.com/office/officeart/2005/8/layout/vList3#4"/>
    <dgm:cxn modelId="{42B3F4E8-ECEA-4173-880E-7090E5AE2CB2}" type="presParOf" srcId="{4B71BBAA-CA54-4CC7-82E7-A8F29159B0EE}" destId="{AD19A0F7-292B-4704-9224-45C293CFBE66}" srcOrd="3" destOrd="0" presId="urn:microsoft.com/office/officeart/2005/8/layout/vList3#4"/>
    <dgm:cxn modelId="{EC9AE550-FD80-4E11-A703-33612E6EEB5A}" type="presParOf" srcId="{4B71BBAA-CA54-4CC7-82E7-A8F29159B0EE}" destId="{27D278A4-6EB1-48F7-BF57-71C814EC690F}" srcOrd="4" destOrd="0" presId="urn:microsoft.com/office/officeart/2005/8/layout/vList3#4"/>
    <dgm:cxn modelId="{458BC6A2-02BA-4E28-9488-8C84E4C1F7BF}" type="presParOf" srcId="{27D278A4-6EB1-48F7-BF57-71C814EC690F}" destId="{3B02B675-1FE6-4EB9-8BD3-5AD35115D9F1}" srcOrd="0" destOrd="0" presId="urn:microsoft.com/office/officeart/2005/8/layout/vList3#4"/>
    <dgm:cxn modelId="{32A4C395-9F43-4067-94C4-A8CE1248C14D}" type="presParOf" srcId="{27D278A4-6EB1-48F7-BF57-71C814EC690F}" destId="{D69752DE-4314-415A-BD4A-38B67805FB9C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2F800DB-DDC9-43BF-9C57-80F5CB0E1A4E}">
      <dgm:prSet custT="1"/>
      <dgm:spPr/>
      <dgm:t>
        <a:bodyPr/>
        <a:lstStyle/>
        <a:p>
          <a:pPr algn="just"/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50 % учителей общеобразовательных организаций 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края, вовлечены в национальную систему профессионального роста педагогических работников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944F55D-26A3-4C90-91F8-A463B2294494}" type="parTrans" cxnId="{098132B7-E1AD-4662-8266-5432589A314D}">
      <dgm:prSet/>
      <dgm:spPr/>
      <dgm:t>
        <a:bodyPr/>
        <a:lstStyle/>
        <a:p>
          <a:endParaRPr lang="ru-RU" sz="1600"/>
        </a:p>
      </dgm:t>
    </dgm:pt>
    <dgm:pt modelId="{EDED358D-6748-489B-8E84-8BEF47F020F4}" type="sibTrans" cxnId="{098132B7-E1AD-4662-8266-5432589A314D}">
      <dgm:prSet/>
      <dgm:spPr/>
      <dgm:t>
        <a:bodyPr/>
        <a:lstStyle/>
        <a:p>
          <a:endParaRPr lang="ru-RU" sz="1600"/>
        </a:p>
      </dgm:t>
    </dgm:pt>
    <dgm:pt modelId="{85C41A81-6160-4148-BDD6-254A4986A728}">
      <dgm:prSet custT="1"/>
      <dgm:spPr/>
      <dgm:t>
        <a:bodyPr/>
        <a:lstStyle/>
        <a:p>
          <a:pPr algn="just"/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 </a:t>
          </a:r>
          <a:r>
            <a: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100 % 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муниципальных образований 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 обеспечена деятельность центров непрерывного повышения профессионального мастерства педагогических работников и </a:t>
          </a:r>
          <a:r>
            <a:rPr kumimoji="0" lang="ru-RU" sz="16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аккредитационных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центров системы образования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7B1B7CA-4052-4A84-8B3C-2D6EB0C55906}" type="parTrans" cxnId="{DF0E5F8A-7941-44E7-8DF7-6DBD54B5D351}">
      <dgm:prSet/>
      <dgm:spPr/>
      <dgm:t>
        <a:bodyPr/>
        <a:lstStyle/>
        <a:p>
          <a:endParaRPr lang="ru-RU" sz="1600"/>
        </a:p>
      </dgm:t>
    </dgm:pt>
    <dgm:pt modelId="{8362CF41-4AAD-4E9A-A824-23D8D1633DD7}" type="sibTrans" cxnId="{DF0E5F8A-7941-44E7-8DF7-6DBD54B5D351}">
      <dgm:prSet/>
      <dgm:spPr/>
      <dgm:t>
        <a:bodyPr/>
        <a:lstStyle/>
        <a:p>
          <a:endParaRPr lang="ru-RU" sz="1600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192B84-78C9-4982-9C67-0F15807021B5}" type="pres">
      <dgm:prSet presAssocID="{B2F800DB-DDC9-43BF-9C57-80F5CB0E1A4E}" presName="composite" presStyleCnt="0"/>
      <dgm:spPr/>
    </dgm:pt>
    <dgm:pt modelId="{C8C9FA94-5CAC-4D23-84AF-0E35E3C439A9}" type="pres">
      <dgm:prSet presAssocID="{B2F800DB-DDC9-43BF-9C57-80F5CB0E1A4E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B4A1DAD-5451-46D2-A202-E73BE519FACD}" type="pres">
      <dgm:prSet presAssocID="{B2F800DB-DDC9-43BF-9C57-80F5CB0E1A4E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D29E7-D366-42AE-A164-7FC80CA173B8}" type="pres">
      <dgm:prSet presAssocID="{EDED358D-6748-489B-8E84-8BEF47F020F4}" presName="spacing" presStyleCnt="0"/>
      <dgm:spPr/>
    </dgm:pt>
    <dgm:pt modelId="{E51C9123-BFA4-4E2E-96A4-C59A61CCFB27}" type="pres">
      <dgm:prSet presAssocID="{85C41A81-6160-4148-BDD6-254A4986A728}" presName="composite" presStyleCnt="0"/>
      <dgm:spPr/>
    </dgm:pt>
    <dgm:pt modelId="{F8961FDF-DE16-4376-955E-22098D43FC2E}" type="pres">
      <dgm:prSet presAssocID="{85C41A81-6160-4148-BDD6-254A4986A728}" presName="imgShp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742DF4C-1130-4A5D-9868-98A2F570C8A6}" type="pres">
      <dgm:prSet presAssocID="{85C41A81-6160-4148-BDD6-254A4986A728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10F1CC-8E7E-4262-AB46-7C450C243754}" type="presOf" srcId="{08EDA4CB-C747-4723-B3FE-B76534683DC6}" destId="{4B71BBAA-CA54-4CC7-82E7-A8F29159B0EE}" srcOrd="0" destOrd="0" presId="urn:microsoft.com/office/officeart/2005/8/layout/vList3#5"/>
    <dgm:cxn modelId="{73AEA9D1-DB2E-4F77-B54A-3E23785C75CC}" type="presOf" srcId="{85C41A81-6160-4148-BDD6-254A4986A728}" destId="{F742DF4C-1130-4A5D-9868-98A2F570C8A6}" srcOrd="0" destOrd="0" presId="urn:microsoft.com/office/officeart/2005/8/layout/vList3#5"/>
    <dgm:cxn modelId="{4143628B-AC15-46BF-89CA-0EDE6C01150B}" type="presOf" srcId="{B2F800DB-DDC9-43BF-9C57-80F5CB0E1A4E}" destId="{FB4A1DAD-5451-46D2-A202-E73BE519FACD}" srcOrd="0" destOrd="0" presId="urn:microsoft.com/office/officeart/2005/8/layout/vList3#5"/>
    <dgm:cxn modelId="{098132B7-E1AD-4662-8266-5432589A314D}" srcId="{08EDA4CB-C747-4723-B3FE-B76534683DC6}" destId="{B2F800DB-DDC9-43BF-9C57-80F5CB0E1A4E}" srcOrd="0" destOrd="0" parTransId="{C944F55D-26A3-4C90-91F8-A463B2294494}" sibTransId="{EDED358D-6748-489B-8E84-8BEF47F020F4}"/>
    <dgm:cxn modelId="{DF0E5F8A-7941-44E7-8DF7-6DBD54B5D351}" srcId="{08EDA4CB-C747-4723-B3FE-B76534683DC6}" destId="{85C41A81-6160-4148-BDD6-254A4986A728}" srcOrd="1" destOrd="0" parTransId="{07B1B7CA-4052-4A84-8B3C-2D6EB0C55906}" sibTransId="{8362CF41-4AAD-4E9A-A824-23D8D1633DD7}"/>
    <dgm:cxn modelId="{419156FD-FC20-40A8-9E77-8E45055F2E8F}" type="presParOf" srcId="{4B71BBAA-CA54-4CC7-82E7-A8F29159B0EE}" destId="{2C192B84-78C9-4982-9C67-0F15807021B5}" srcOrd="0" destOrd="0" presId="urn:microsoft.com/office/officeart/2005/8/layout/vList3#5"/>
    <dgm:cxn modelId="{0EF1093F-0B17-4E15-97B0-BA65979ED134}" type="presParOf" srcId="{2C192B84-78C9-4982-9C67-0F15807021B5}" destId="{C8C9FA94-5CAC-4D23-84AF-0E35E3C439A9}" srcOrd="0" destOrd="0" presId="urn:microsoft.com/office/officeart/2005/8/layout/vList3#5"/>
    <dgm:cxn modelId="{F5406704-D69D-492B-B4A2-80855654A032}" type="presParOf" srcId="{2C192B84-78C9-4982-9C67-0F15807021B5}" destId="{FB4A1DAD-5451-46D2-A202-E73BE519FACD}" srcOrd="1" destOrd="0" presId="urn:microsoft.com/office/officeart/2005/8/layout/vList3#5"/>
    <dgm:cxn modelId="{E2D58CFB-09A0-4211-A84E-336FEF651162}" type="presParOf" srcId="{4B71BBAA-CA54-4CC7-82E7-A8F29159B0EE}" destId="{D84D29E7-D366-42AE-A164-7FC80CA173B8}" srcOrd="1" destOrd="0" presId="urn:microsoft.com/office/officeart/2005/8/layout/vList3#5"/>
    <dgm:cxn modelId="{9F36FBEA-1294-4AC9-AE80-49E70E19850A}" type="presParOf" srcId="{4B71BBAA-CA54-4CC7-82E7-A8F29159B0EE}" destId="{E51C9123-BFA4-4E2E-96A4-C59A61CCFB27}" srcOrd="2" destOrd="0" presId="urn:microsoft.com/office/officeart/2005/8/layout/vList3#5"/>
    <dgm:cxn modelId="{82AEF523-9459-4D9B-8ECF-EB7A6E8E888F}" type="presParOf" srcId="{E51C9123-BFA4-4E2E-96A4-C59A61CCFB27}" destId="{F8961FDF-DE16-4376-955E-22098D43FC2E}" srcOrd="0" destOrd="0" presId="urn:microsoft.com/office/officeart/2005/8/layout/vList3#5"/>
    <dgm:cxn modelId="{6A3D1A06-C27F-4D52-B276-A2C3320C261A}" type="presParOf" srcId="{E51C9123-BFA4-4E2E-96A4-C59A61CCFB27}" destId="{F742DF4C-1130-4A5D-9868-98A2F570C8A6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8EDA4CB-C747-4723-B3FE-B76534683DC6}" type="doc">
      <dgm:prSet loTypeId="urn:microsoft.com/office/officeart/2005/8/layout/vList3#6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CA91A6E-D0F7-472A-A6AC-EC141CBCA232}">
      <dgm:prSet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Создан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 центр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опережающей профессиональной подготовки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9AEA5EF-5065-49D5-A20A-89143F202DA3}" type="parTrans" cxnId="{5BB5E332-2FF4-47AF-B577-903B32888321}">
      <dgm:prSet/>
      <dgm:spPr/>
      <dgm:t>
        <a:bodyPr/>
        <a:lstStyle/>
        <a:p>
          <a:endParaRPr lang="ru-RU"/>
        </a:p>
      </dgm:t>
    </dgm:pt>
    <dgm:pt modelId="{7516A378-2604-4F16-ABB4-C8510A4B5A4E}" type="sibTrans" cxnId="{5BB5E332-2FF4-47AF-B577-903B32888321}">
      <dgm:prSet/>
      <dgm:spPr/>
      <dgm:t>
        <a:bodyPr/>
        <a:lstStyle/>
        <a:p>
          <a:endParaRPr lang="ru-RU"/>
        </a:p>
      </dgm:t>
    </dgm:pt>
    <dgm:pt modelId="{E11E6EAD-C912-4641-BD6F-9E38CA20B606}">
      <dgm:prSet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мастерских 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организациях среднего профессионального образования оснащены современной материально-технической базой по одной из компетенций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222FA21-45DF-495C-A24D-DC0F2CAF0E63}" type="parTrans" cxnId="{3466355C-48F6-4D73-B0DF-22D7B883AA46}">
      <dgm:prSet/>
      <dgm:spPr/>
      <dgm:t>
        <a:bodyPr/>
        <a:lstStyle/>
        <a:p>
          <a:endParaRPr lang="ru-RU"/>
        </a:p>
      </dgm:t>
    </dgm:pt>
    <dgm:pt modelId="{0A0C49CF-71ED-4A4B-A6B0-6922C3EFB4FA}" type="sibTrans" cxnId="{3466355C-48F6-4D73-B0DF-22D7B883AA46}">
      <dgm:prSet/>
      <dgm:spPr/>
      <dgm:t>
        <a:bodyPr/>
        <a:lstStyle/>
        <a:p>
          <a:endParaRPr lang="ru-RU"/>
        </a:p>
      </dgm:t>
    </dgm:pt>
    <dgm:pt modelId="{1335B2D0-B2C6-47E7-B7B7-10977763384E}">
      <dgm:prSet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50 % организаций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осуществляющих образовательную деятельность по образовательным программам среднего профессионального образования, проводят  итоговую аттестацию в форме демонстрационного экзамена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6EC2BB6-FF05-48B1-BC6A-F767D6AD2E13}" type="parTrans" cxnId="{C6F74656-A0CF-4B06-ADEF-D6AB1F0AF04A}">
      <dgm:prSet/>
      <dgm:spPr/>
      <dgm:t>
        <a:bodyPr/>
        <a:lstStyle/>
        <a:p>
          <a:endParaRPr lang="ru-RU"/>
        </a:p>
      </dgm:t>
    </dgm:pt>
    <dgm:pt modelId="{A4F594A8-8D57-4307-8CBF-FDB064745DAF}" type="sibTrans" cxnId="{C6F74656-A0CF-4B06-ADEF-D6AB1F0AF04A}">
      <dgm:prSet/>
      <dgm:spPr/>
      <dgm:t>
        <a:bodyPr/>
        <a:lstStyle/>
        <a:p>
          <a:endParaRPr lang="ru-RU"/>
        </a:p>
      </dgm:t>
    </dgm:pt>
    <dgm:pt modelId="{377AFBCB-ABC4-42AC-8A31-1AAD104E1BBF}">
      <dgm:prSet custT="1"/>
      <dgm:spPr/>
      <dgm:t>
        <a:bodyPr/>
        <a:lstStyle/>
        <a:p>
          <a:pPr algn="just"/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25 % обучающихся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завершающих обучение в организациях, осуществляющих образовательную деятельность по образовательным программам среднего профессионального образования прошли аттестацию с использованием механизма демонстрационного экзамена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DA52F51-669F-4AB9-98C7-B2D74DC29AFA}" type="parTrans" cxnId="{D3E783FF-136F-41C9-A934-56CA759DCA96}">
      <dgm:prSet/>
      <dgm:spPr/>
      <dgm:t>
        <a:bodyPr/>
        <a:lstStyle/>
        <a:p>
          <a:endParaRPr lang="ru-RU"/>
        </a:p>
      </dgm:t>
    </dgm:pt>
    <dgm:pt modelId="{E17F74AA-7285-4422-9B3D-97921FB08DE8}" type="sibTrans" cxnId="{D3E783FF-136F-41C9-A934-56CA759DCA96}">
      <dgm:prSet/>
      <dgm:spPr/>
      <dgm:t>
        <a:bodyPr/>
        <a:lstStyle/>
        <a:p>
          <a:endParaRPr lang="ru-RU"/>
        </a:p>
      </dgm:t>
    </dgm:pt>
    <dgm:pt modelId="{4B71BBAA-CA54-4CC7-82E7-A8F29159B0EE}" type="pres">
      <dgm:prSet presAssocID="{08EDA4CB-C747-4723-B3FE-B76534683D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5F583B-DFFF-488C-9725-651EBE37BE3A}" type="pres">
      <dgm:prSet presAssocID="{ACA91A6E-D0F7-472A-A6AC-EC141CBCA232}" presName="composite" presStyleCnt="0"/>
      <dgm:spPr/>
    </dgm:pt>
    <dgm:pt modelId="{8CADF9C1-5FAE-425C-AF83-D905FD222BCC}" type="pres">
      <dgm:prSet presAssocID="{ACA91A6E-D0F7-472A-A6AC-EC141CBCA232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D5AD425-6806-446B-8E1B-360532F3AF4E}" type="pres">
      <dgm:prSet presAssocID="{ACA91A6E-D0F7-472A-A6AC-EC141CBCA232}" presName="txShp" presStyleLbl="node1" presStyleIdx="0" presStyleCnt="4" custScaleX="105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7FD0F-1F3C-4579-B6AA-83FE47F485AF}" type="pres">
      <dgm:prSet presAssocID="{7516A378-2604-4F16-ABB4-C8510A4B5A4E}" presName="spacing" presStyleCnt="0"/>
      <dgm:spPr/>
    </dgm:pt>
    <dgm:pt modelId="{5D6992FA-EF28-4BF0-8240-B344FC384A9E}" type="pres">
      <dgm:prSet presAssocID="{E11E6EAD-C912-4641-BD6F-9E38CA20B606}" presName="composite" presStyleCnt="0"/>
      <dgm:spPr/>
    </dgm:pt>
    <dgm:pt modelId="{5BFAE7B4-5043-48DC-AB6E-5EAA91DFFB8D}" type="pres">
      <dgm:prSet presAssocID="{E11E6EAD-C912-4641-BD6F-9E38CA20B606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0565056-EE04-432A-8732-09783B998184}" type="pres">
      <dgm:prSet presAssocID="{E11E6EAD-C912-4641-BD6F-9E38CA20B606}" presName="txShp" presStyleLbl="node1" presStyleIdx="1" presStyleCnt="4" custScaleX="105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B689D-D2C9-421F-B9F8-FAABD42342E0}" type="pres">
      <dgm:prSet presAssocID="{0A0C49CF-71ED-4A4B-A6B0-6922C3EFB4FA}" presName="spacing" presStyleCnt="0"/>
      <dgm:spPr/>
    </dgm:pt>
    <dgm:pt modelId="{80C6D537-7E30-4F6A-A4A2-3232DC7C9B9C}" type="pres">
      <dgm:prSet presAssocID="{1335B2D0-B2C6-47E7-B7B7-10977763384E}" presName="composite" presStyleCnt="0"/>
      <dgm:spPr/>
    </dgm:pt>
    <dgm:pt modelId="{3A56C358-7596-4DA5-A4F9-ADD6A16FDB61}" type="pres">
      <dgm:prSet presAssocID="{1335B2D0-B2C6-47E7-B7B7-10977763384E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721C942-E361-4F49-A041-942FE05380B2}" type="pres">
      <dgm:prSet presAssocID="{1335B2D0-B2C6-47E7-B7B7-10977763384E}" presName="txShp" presStyleLbl="node1" presStyleIdx="2" presStyleCnt="4" custScaleX="105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B9F3A-328F-4C63-A920-FDB2D517EEBA}" type="pres">
      <dgm:prSet presAssocID="{A4F594A8-8D57-4307-8CBF-FDB064745DAF}" presName="spacing" presStyleCnt="0"/>
      <dgm:spPr/>
    </dgm:pt>
    <dgm:pt modelId="{1C726708-EE08-45B5-95FE-47F3CEC73E77}" type="pres">
      <dgm:prSet presAssocID="{377AFBCB-ABC4-42AC-8A31-1AAD104E1BBF}" presName="composite" presStyleCnt="0"/>
      <dgm:spPr/>
    </dgm:pt>
    <dgm:pt modelId="{58E37345-322D-40A6-A412-B77F1305FC8C}" type="pres">
      <dgm:prSet presAssocID="{377AFBCB-ABC4-42AC-8A31-1AAD104E1BBF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3F85591-20F8-40C2-A3D3-7265AC95AF08}" type="pres">
      <dgm:prSet presAssocID="{377AFBCB-ABC4-42AC-8A31-1AAD104E1BBF}" presName="txShp" presStyleLbl="node1" presStyleIdx="3" presStyleCnt="4" custScaleX="105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09F4EF-2287-4CB8-AFB4-24EA39ECDD22}" type="presOf" srcId="{377AFBCB-ABC4-42AC-8A31-1AAD104E1BBF}" destId="{53F85591-20F8-40C2-A3D3-7265AC95AF08}" srcOrd="0" destOrd="0" presId="urn:microsoft.com/office/officeart/2005/8/layout/vList3#6"/>
    <dgm:cxn modelId="{7891059D-4060-4324-89E8-F23FEF87E9FB}" type="presOf" srcId="{1335B2D0-B2C6-47E7-B7B7-10977763384E}" destId="{D721C942-E361-4F49-A041-942FE05380B2}" srcOrd="0" destOrd="0" presId="urn:microsoft.com/office/officeart/2005/8/layout/vList3#6"/>
    <dgm:cxn modelId="{D3E783FF-136F-41C9-A934-56CA759DCA96}" srcId="{08EDA4CB-C747-4723-B3FE-B76534683DC6}" destId="{377AFBCB-ABC4-42AC-8A31-1AAD104E1BBF}" srcOrd="3" destOrd="0" parTransId="{7DA52F51-669F-4AB9-98C7-B2D74DC29AFA}" sibTransId="{E17F74AA-7285-4422-9B3D-97921FB08DE8}"/>
    <dgm:cxn modelId="{5BB5E332-2FF4-47AF-B577-903B32888321}" srcId="{08EDA4CB-C747-4723-B3FE-B76534683DC6}" destId="{ACA91A6E-D0F7-472A-A6AC-EC141CBCA232}" srcOrd="0" destOrd="0" parTransId="{C9AEA5EF-5065-49D5-A20A-89143F202DA3}" sibTransId="{7516A378-2604-4F16-ABB4-C8510A4B5A4E}"/>
    <dgm:cxn modelId="{04716681-9ABE-4509-92E6-29D8179B94B0}" type="presOf" srcId="{E11E6EAD-C912-4641-BD6F-9E38CA20B606}" destId="{A0565056-EE04-432A-8732-09783B998184}" srcOrd="0" destOrd="0" presId="urn:microsoft.com/office/officeart/2005/8/layout/vList3#6"/>
    <dgm:cxn modelId="{129C13D3-FE40-411D-AEF4-197CACE8B0D0}" type="presOf" srcId="{08EDA4CB-C747-4723-B3FE-B76534683DC6}" destId="{4B71BBAA-CA54-4CC7-82E7-A8F29159B0EE}" srcOrd="0" destOrd="0" presId="urn:microsoft.com/office/officeart/2005/8/layout/vList3#6"/>
    <dgm:cxn modelId="{3466355C-48F6-4D73-B0DF-22D7B883AA46}" srcId="{08EDA4CB-C747-4723-B3FE-B76534683DC6}" destId="{E11E6EAD-C912-4641-BD6F-9E38CA20B606}" srcOrd="1" destOrd="0" parTransId="{F222FA21-45DF-495C-A24D-DC0F2CAF0E63}" sibTransId="{0A0C49CF-71ED-4A4B-A6B0-6922C3EFB4FA}"/>
    <dgm:cxn modelId="{4DFF22A8-8280-4140-ABA6-95670AF0DAEB}" type="presOf" srcId="{ACA91A6E-D0F7-472A-A6AC-EC141CBCA232}" destId="{0D5AD425-6806-446B-8E1B-360532F3AF4E}" srcOrd="0" destOrd="0" presId="urn:microsoft.com/office/officeart/2005/8/layout/vList3#6"/>
    <dgm:cxn modelId="{C6F74656-A0CF-4B06-ADEF-D6AB1F0AF04A}" srcId="{08EDA4CB-C747-4723-B3FE-B76534683DC6}" destId="{1335B2D0-B2C6-47E7-B7B7-10977763384E}" srcOrd="2" destOrd="0" parTransId="{46EC2BB6-FF05-48B1-BC6A-F767D6AD2E13}" sibTransId="{A4F594A8-8D57-4307-8CBF-FDB064745DAF}"/>
    <dgm:cxn modelId="{B40F50B9-457E-4073-962B-F727D1633421}" type="presParOf" srcId="{4B71BBAA-CA54-4CC7-82E7-A8F29159B0EE}" destId="{265F583B-DFFF-488C-9725-651EBE37BE3A}" srcOrd="0" destOrd="0" presId="urn:microsoft.com/office/officeart/2005/8/layout/vList3#6"/>
    <dgm:cxn modelId="{A9B1D6FB-8A98-4EB9-931E-19AB8F3FA9F8}" type="presParOf" srcId="{265F583B-DFFF-488C-9725-651EBE37BE3A}" destId="{8CADF9C1-5FAE-425C-AF83-D905FD222BCC}" srcOrd="0" destOrd="0" presId="urn:microsoft.com/office/officeart/2005/8/layout/vList3#6"/>
    <dgm:cxn modelId="{A7E0B490-A202-46B0-A6D6-CB782DB6375C}" type="presParOf" srcId="{265F583B-DFFF-488C-9725-651EBE37BE3A}" destId="{0D5AD425-6806-446B-8E1B-360532F3AF4E}" srcOrd="1" destOrd="0" presId="urn:microsoft.com/office/officeart/2005/8/layout/vList3#6"/>
    <dgm:cxn modelId="{AD71BAB1-010C-449A-8095-E4B8B872E02F}" type="presParOf" srcId="{4B71BBAA-CA54-4CC7-82E7-A8F29159B0EE}" destId="{1557FD0F-1F3C-4579-B6AA-83FE47F485AF}" srcOrd="1" destOrd="0" presId="urn:microsoft.com/office/officeart/2005/8/layout/vList3#6"/>
    <dgm:cxn modelId="{3C34A284-1F32-49EC-B619-A2EBBB45CFEB}" type="presParOf" srcId="{4B71BBAA-CA54-4CC7-82E7-A8F29159B0EE}" destId="{5D6992FA-EF28-4BF0-8240-B344FC384A9E}" srcOrd="2" destOrd="0" presId="urn:microsoft.com/office/officeart/2005/8/layout/vList3#6"/>
    <dgm:cxn modelId="{8DF83E2E-42B2-47DA-ABF1-E6F867EB0BBB}" type="presParOf" srcId="{5D6992FA-EF28-4BF0-8240-B344FC384A9E}" destId="{5BFAE7B4-5043-48DC-AB6E-5EAA91DFFB8D}" srcOrd="0" destOrd="0" presId="urn:microsoft.com/office/officeart/2005/8/layout/vList3#6"/>
    <dgm:cxn modelId="{1DE30710-82BD-4B74-916A-ECDA2A45EDC5}" type="presParOf" srcId="{5D6992FA-EF28-4BF0-8240-B344FC384A9E}" destId="{A0565056-EE04-432A-8732-09783B998184}" srcOrd="1" destOrd="0" presId="urn:microsoft.com/office/officeart/2005/8/layout/vList3#6"/>
    <dgm:cxn modelId="{F22589EB-E2D3-434F-B40D-83337990CA20}" type="presParOf" srcId="{4B71BBAA-CA54-4CC7-82E7-A8F29159B0EE}" destId="{811B689D-D2C9-421F-B9F8-FAABD42342E0}" srcOrd="3" destOrd="0" presId="urn:microsoft.com/office/officeart/2005/8/layout/vList3#6"/>
    <dgm:cxn modelId="{33400FE1-CEBC-47FF-9D7B-4747D70CC973}" type="presParOf" srcId="{4B71BBAA-CA54-4CC7-82E7-A8F29159B0EE}" destId="{80C6D537-7E30-4F6A-A4A2-3232DC7C9B9C}" srcOrd="4" destOrd="0" presId="urn:microsoft.com/office/officeart/2005/8/layout/vList3#6"/>
    <dgm:cxn modelId="{624F7253-2C4C-4615-89E1-9BAFCEC46A33}" type="presParOf" srcId="{80C6D537-7E30-4F6A-A4A2-3232DC7C9B9C}" destId="{3A56C358-7596-4DA5-A4F9-ADD6A16FDB61}" srcOrd="0" destOrd="0" presId="urn:microsoft.com/office/officeart/2005/8/layout/vList3#6"/>
    <dgm:cxn modelId="{B253A25E-C623-490B-923B-E238B5F53E64}" type="presParOf" srcId="{80C6D537-7E30-4F6A-A4A2-3232DC7C9B9C}" destId="{D721C942-E361-4F49-A041-942FE05380B2}" srcOrd="1" destOrd="0" presId="urn:microsoft.com/office/officeart/2005/8/layout/vList3#6"/>
    <dgm:cxn modelId="{C4C407D6-F2B4-4869-B683-A78EC64E8579}" type="presParOf" srcId="{4B71BBAA-CA54-4CC7-82E7-A8F29159B0EE}" destId="{1C1B9F3A-328F-4C63-A920-FDB2D517EEBA}" srcOrd="5" destOrd="0" presId="urn:microsoft.com/office/officeart/2005/8/layout/vList3#6"/>
    <dgm:cxn modelId="{054163A9-4049-45EB-8C35-8EEB587DD233}" type="presParOf" srcId="{4B71BBAA-CA54-4CC7-82E7-A8F29159B0EE}" destId="{1C726708-EE08-45B5-95FE-47F3CEC73E77}" srcOrd="6" destOrd="0" presId="urn:microsoft.com/office/officeart/2005/8/layout/vList3#6"/>
    <dgm:cxn modelId="{F8FC4783-D75A-4C92-90FA-A79C863C6CED}" type="presParOf" srcId="{1C726708-EE08-45B5-95FE-47F3CEC73E77}" destId="{58E37345-322D-40A6-A412-B77F1305FC8C}" srcOrd="0" destOrd="0" presId="urn:microsoft.com/office/officeart/2005/8/layout/vList3#6"/>
    <dgm:cxn modelId="{D8412D96-A95C-46BD-938C-80C50379C4DE}" type="presParOf" srcId="{1C726708-EE08-45B5-95FE-47F3CEC73E77}" destId="{53F85591-20F8-40C2-A3D3-7265AC95AF08}" srcOrd="1" destOrd="0" presId="urn:microsoft.com/office/officeart/2005/8/layout/vList3#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5E604B-72EF-4329-BBC4-8618DE48C733}">
      <dsp:nvSpPr>
        <dsp:cNvPr id="0" name=""/>
        <dsp:cNvSpPr/>
      </dsp:nvSpPr>
      <dsp:spPr>
        <a:xfrm>
          <a:off x="2637" y="838982"/>
          <a:ext cx="2645847" cy="1058339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Современная инфраструктура,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высокооснащенные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места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37" y="838982"/>
        <a:ext cx="2645847" cy="1058339"/>
      </dsp:txXfrm>
    </dsp:sp>
    <dsp:sp modelId="{75267029-244D-416B-9DAB-0946BC83F371}">
      <dsp:nvSpPr>
        <dsp:cNvPr id="0" name=""/>
        <dsp:cNvSpPr/>
      </dsp:nvSpPr>
      <dsp:spPr>
        <a:xfrm>
          <a:off x="2119315" y="838982"/>
          <a:ext cx="2645847" cy="1058339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Новые </a:t>
          </a: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образователь-ные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результаты, компетенции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19315" y="838982"/>
        <a:ext cx="2645847" cy="1058339"/>
      </dsp:txXfrm>
    </dsp:sp>
    <dsp:sp modelId="{C962B8E3-343F-4120-9A33-ADAC5049E226}">
      <dsp:nvSpPr>
        <dsp:cNvPr id="0" name=""/>
        <dsp:cNvSpPr/>
      </dsp:nvSpPr>
      <dsp:spPr>
        <a:xfrm>
          <a:off x="4235993" y="838982"/>
          <a:ext cx="2645847" cy="1058339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Новые </a:t>
          </a: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профессиональ-ные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компетенции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35993" y="838982"/>
        <a:ext cx="2645847" cy="1058339"/>
      </dsp:txXfrm>
    </dsp:sp>
    <dsp:sp modelId="{B589F92F-D85D-4E49-B682-75040F691224}">
      <dsp:nvSpPr>
        <dsp:cNvPr id="0" name=""/>
        <dsp:cNvSpPr/>
      </dsp:nvSpPr>
      <dsp:spPr>
        <a:xfrm>
          <a:off x="6352671" y="838982"/>
          <a:ext cx="2645847" cy="1058339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Ответственное </a:t>
          </a: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родительство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52671" y="838982"/>
        <a:ext cx="2645847" cy="105833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7DAD03-94FA-4B20-952E-7FDDD09B1FDB}">
      <dsp:nvSpPr>
        <dsp:cNvPr id="0" name=""/>
        <dsp:cNvSpPr/>
      </dsp:nvSpPr>
      <dsp:spPr>
        <a:xfrm rot="10800000">
          <a:off x="404321" y="698962"/>
          <a:ext cx="4603081" cy="359463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5147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25 % граждан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края, ежегодно проходят обучение по программам непрерывного образования (дополнительным образовательным программам и программам профессионального обучения) в образовательных организациях высшего образования, среднего профессионального образования, дополнительного профессионального образования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04321" y="698962"/>
        <a:ext cx="4603081" cy="3594630"/>
      </dsp:txXfrm>
    </dsp:sp>
    <dsp:sp modelId="{C4ACD990-3199-4538-9675-9D90B23A2A18}">
      <dsp:nvSpPr>
        <dsp:cNvPr id="0" name=""/>
        <dsp:cNvSpPr/>
      </dsp:nvSpPr>
      <dsp:spPr>
        <a:xfrm>
          <a:off x="177173" y="1839562"/>
          <a:ext cx="1609634" cy="13134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7DAD03-94FA-4B20-952E-7FDDD09B1FDB}">
      <dsp:nvSpPr>
        <dsp:cNvPr id="0" name=""/>
        <dsp:cNvSpPr/>
      </dsp:nvSpPr>
      <dsp:spPr>
        <a:xfrm rot="10800000">
          <a:off x="1428443" y="0"/>
          <a:ext cx="5317426" cy="211473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2541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40 тыс. обучающихся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вовлечены в деятельность общественных объединений на базе образовательных организаций общего образования, среднего и высшего профессионального образования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28443" y="0"/>
        <a:ext cx="5317426" cy="2114739"/>
      </dsp:txXfrm>
    </dsp:sp>
    <dsp:sp modelId="{C4ACD990-3199-4538-9675-9D90B23A2A18}">
      <dsp:nvSpPr>
        <dsp:cNvPr id="0" name=""/>
        <dsp:cNvSpPr/>
      </dsp:nvSpPr>
      <dsp:spPr>
        <a:xfrm>
          <a:off x="401029" y="808"/>
          <a:ext cx="2114739" cy="211473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5D9B568-452D-4DF1-ADDF-DD4B6A5E36CE}">
      <dsp:nvSpPr>
        <dsp:cNvPr id="0" name=""/>
        <dsp:cNvSpPr/>
      </dsp:nvSpPr>
      <dsp:spPr>
        <a:xfrm rot="10800000">
          <a:off x="1356424" y="2747621"/>
          <a:ext cx="5317426" cy="211473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2541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Не менее </a:t>
          </a:r>
          <a:r>
            <a:rPr lang="ru-RU" sz="1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20 % граждан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вовлечены в добровольческую деятельность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56424" y="2747621"/>
        <a:ext cx="5317426" cy="2114739"/>
      </dsp:txXfrm>
    </dsp:sp>
    <dsp:sp modelId="{EF079F31-68F3-40A0-82F6-9A7EBADDF945}">
      <dsp:nvSpPr>
        <dsp:cNvPr id="0" name=""/>
        <dsp:cNvSpPr/>
      </dsp:nvSpPr>
      <dsp:spPr>
        <a:xfrm>
          <a:off x="401029" y="2746813"/>
          <a:ext cx="2114739" cy="211473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7DAD03-94FA-4B20-952E-7FDDD09B1FDB}">
      <dsp:nvSpPr>
        <dsp:cNvPr id="0" name=""/>
        <dsp:cNvSpPr/>
      </dsp:nvSpPr>
      <dsp:spPr>
        <a:xfrm rot="10800000">
          <a:off x="1959523" y="1116135"/>
          <a:ext cx="4358289" cy="338768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53123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20 тыс. граждан 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 приняли участие в конкурсах профессионального и карьерного роста</a:t>
          </a:r>
          <a:endParaRPr lang="ru-RU" sz="1800" kern="1200" dirty="0"/>
        </a:p>
      </dsp:txBody>
      <dsp:txXfrm rot="10800000">
        <a:off x="1959523" y="1116135"/>
        <a:ext cx="4358289" cy="3387687"/>
      </dsp:txXfrm>
    </dsp:sp>
    <dsp:sp modelId="{C4ACD990-3199-4538-9675-9D90B23A2A18}">
      <dsp:nvSpPr>
        <dsp:cNvPr id="0" name=""/>
        <dsp:cNvSpPr/>
      </dsp:nvSpPr>
      <dsp:spPr>
        <a:xfrm>
          <a:off x="865660" y="1980216"/>
          <a:ext cx="1696160" cy="15121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51F566-8CA8-4515-8918-C80394BAC05F}">
      <dsp:nvSpPr>
        <dsp:cNvPr id="0" name=""/>
        <dsp:cNvSpPr/>
      </dsp:nvSpPr>
      <dsp:spPr>
        <a:xfrm>
          <a:off x="429" y="409388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baseline="0" dirty="0" smtClean="0">
              <a:solidFill>
                <a:srgbClr val="C00000"/>
              </a:solidFill>
            </a:rPr>
            <a:t>Национальные цели</a:t>
          </a:r>
          <a:endParaRPr lang="ru-RU" sz="1800" kern="1200" cap="all" baseline="0" dirty="0">
            <a:solidFill>
              <a:srgbClr val="C00000"/>
            </a:solidFill>
          </a:endParaRPr>
        </a:p>
      </dsp:txBody>
      <dsp:txXfrm>
        <a:off x="429" y="409388"/>
        <a:ext cx="2428001" cy="673154"/>
      </dsp:txXfrm>
    </dsp:sp>
    <dsp:sp modelId="{0EAA87A5-202B-44C7-9BCB-5835452F6CF3}">
      <dsp:nvSpPr>
        <dsp:cNvPr id="0" name=""/>
        <dsp:cNvSpPr/>
      </dsp:nvSpPr>
      <dsp:spPr>
        <a:xfrm>
          <a:off x="429" y="1194735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Сохранение населения, здоровье и благополучие людей </a:t>
          </a:r>
          <a:r>
            <a:rPr lang="ru-RU" sz="1200" kern="1200" dirty="0" smtClean="0"/>
            <a:t>	</a:t>
          </a:r>
          <a:endParaRPr lang="ru-RU" sz="1200" kern="1200" dirty="0"/>
        </a:p>
      </dsp:txBody>
      <dsp:txXfrm>
        <a:off x="429" y="1194735"/>
        <a:ext cx="2428001" cy="673154"/>
      </dsp:txXfrm>
    </dsp:sp>
    <dsp:sp modelId="{6741AB3C-B0E7-423E-9773-6A64D3474001}">
      <dsp:nvSpPr>
        <dsp:cNvPr id="0" name=""/>
        <dsp:cNvSpPr/>
      </dsp:nvSpPr>
      <dsp:spPr>
        <a:xfrm>
          <a:off x="429" y="1980082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Возможности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для самореализации и         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     развития талантов </a:t>
          </a:r>
          <a:r>
            <a:rPr lang="ru-RU" sz="1200" kern="1200" dirty="0" smtClean="0"/>
            <a:t>	</a:t>
          </a:r>
          <a:endParaRPr lang="ru-RU" sz="1200" kern="1200" dirty="0"/>
        </a:p>
      </dsp:txBody>
      <dsp:txXfrm>
        <a:off x="429" y="1980082"/>
        <a:ext cx="2428001" cy="673154"/>
      </dsp:txXfrm>
    </dsp:sp>
    <dsp:sp modelId="{B9F987B8-C8F7-4E82-9722-3CE22657DC85}">
      <dsp:nvSpPr>
        <dsp:cNvPr id="0" name=""/>
        <dsp:cNvSpPr/>
      </dsp:nvSpPr>
      <dsp:spPr>
        <a:xfrm>
          <a:off x="429" y="2765429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Комфортная и безопасная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       среда для жизни </a:t>
          </a:r>
          <a:r>
            <a:rPr lang="ru-RU" sz="1200" kern="1200" dirty="0" smtClean="0"/>
            <a:t>	</a:t>
          </a:r>
          <a:endParaRPr lang="ru-RU" sz="1200" kern="1200" dirty="0"/>
        </a:p>
      </dsp:txBody>
      <dsp:txXfrm>
        <a:off x="429" y="2765429"/>
        <a:ext cx="2428001" cy="673154"/>
      </dsp:txXfrm>
    </dsp:sp>
    <dsp:sp modelId="{EC73EB80-B7C4-4FB0-8E0A-B9F4465BD9A2}">
      <dsp:nvSpPr>
        <dsp:cNvPr id="0" name=""/>
        <dsp:cNvSpPr/>
      </dsp:nvSpPr>
      <dsp:spPr>
        <a:xfrm>
          <a:off x="429" y="3550776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Достойный, эффективный труд и успешное предпринимательство</a:t>
          </a:r>
          <a:endParaRPr lang="ru-RU" sz="1200" kern="1200" dirty="0"/>
        </a:p>
      </dsp:txBody>
      <dsp:txXfrm>
        <a:off x="429" y="3550776"/>
        <a:ext cx="2428001" cy="673154"/>
      </dsp:txXfrm>
    </dsp:sp>
    <dsp:sp modelId="{A2CD135B-F288-413C-9751-0E32ACCB4AE5}">
      <dsp:nvSpPr>
        <dsp:cNvPr id="0" name=""/>
        <dsp:cNvSpPr/>
      </dsp:nvSpPr>
      <dsp:spPr>
        <a:xfrm>
          <a:off x="429" y="4336124"/>
          <a:ext cx="2428001" cy="6731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Цифровая трансформация</a:t>
          </a:r>
          <a:endParaRPr lang="ru-RU" sz="1200" b="1" kern="1200" dirty="0"/>
        </a:p>
      </dsp:txBody>
      <dsp:txXfrm>
        <a:off x="429" y="4336124"/>
        <a:ext cx="2428001" cy="67315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4C2833-B93C-4FC7-BC73-3BBD6D146311}">
      <dsp:nvSpPr>
        <dsp:cNvPr id="0" name=""/>
        <dsp:cNvSpPr/>
      </dsp:nvSpPr>
      <dsp:spPr>
        <a:xfrm>
          <a:off x="5282" y="694667"/>
          <a:ext cx="6561730" cy="2989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обеспечение устойчивого роста численности населения РФ</a:t>
          </a:r>
          <a:endParaRPr lang="ru-RU" sz="1000" b="1" kern="1200" dirty="0"/>
        </a:p>
      </dsp:txBody>
      <dsp:txXfrm>
        <a:off x="5282" y="694667"/>
        <a:ext cx="6561730" cy="298930"/>
      </dsp:txXfrm>
    </dsp:sp>
    <dsp:sp modelId="{3B167921-930C-498B-AE3F-6A65348E3420}">
      <dsp:nvSpPr>
        <dsp:cNvPr id="0" name=""/>
        <dsp:cNvSpPr/>
      </dsp:nvSpPr>
      <dsp:spPr>
        <a:xfrm>
          <a:off x="5282" y="1043419"/>
          <a:ext cx="6561730" cy="2989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повышение ожидаемой продолжительности жизни до 78 лет</a:t>
          </a:r>
        </a:p>
      </dsp:txBody>
      <dsp:txXfrm>
        <a:off x="5282" y="1043419"/>
        <a:ext cx="6561730" cy="298930"/>
      </dsp:txXfrm>
    </dsp:sp>
    <dsp:sp modelId="{E4BF4AF1-4337-488C-9599-07C323DE5567}">
      <dsp:nvSpPr>
        <dsp:cNvPr id="0" name=""/>
        <dsp:cNvSpPr/>
      </dsp:nvSpPr>
      <dsp:spPr>
        <a:xfrm>
          <a:off x="5282" y="1392172"/>
          <a:ext cx="6561730" cy="2989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увеличение доли граждан, систематически занимающихся физической культурой и спортом, до 70 %</a:t>
          </a:r>
          <a:endParaRPr lang="ru-RU" sz="1000" b="1" kern="1200" dirty="0"/>
        </a:p>
      </dsp:txBody>
      <dsp:txXfrm>
        <a:off x="5282" y="1392172"/>
        <a:ext cx="6561730" cy="298930"/>
      </dsp:txXfrm>
    </dsp:sp>
    <dsp:sp modelId="{53C49235-F520-472D-890B-28EE14FDBD04}">
      <dsp:nvSpPr>
        <dsp:cNvPr id="0" name=""/>
        <dsp:cNvSpPr/>
      </dsp:nvSpPr>
      <dsp:spPr>
        <a:xfrm>
          <a:off x="5282" y="1740924"/>
          <a:ext cx="6561730" cy="2989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вхождение РФ в число десяти ведущих стран мира по качеству общего образования</a:t>
          </a:r>
          <a:endParaRPr lang="ru-RU" sz="1000" b="1" kern="1200" dirty="0"/>
        </a:p>
      </dsp:txBody>
      <dsp:txXfrm>
        <a:off x="5282" y="1740924"/>
        <a:ext cx="6561730" cy="298930"/>
      </dsp:txXfrm>
    </dsp:sp>
    <dsp:sp modelId="{4D5141F4-8DC4-4A74-AD88-F0A32AA5F31A}">
      <dsp:nvSpPr>
        <dsp:cNvPr id="0" name=""/>
        <dsp:cNvSpPr/>
      </dsp:nvSpPr>
      <dsp:spPr>
        <a:xfrm>
          <a:off x="5282" y="2089676"/>
          <a:ext cx="6561730" cy="29893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формирование эффективной системы выявления, поддержки и развития способностей и талантов у детей и молодежи</a:t>
          </a:r>
        </a:p>
      </dsp:txBody>
      <dsp:txXfrm>
        <a:off x="5282" y="2089676"/>
        <a:ext cx="6561730" cy="298930"/>
      </dsp:txXfrm>
    </dsp:sp>
    <dsp:sp modelId="{798B5FDF-5F6E-45CA-BB98-239638D241B7}">
      <dsp:nvSpPr>
        <dsp:cNvPr id="0" name=""/>
        <dsp:cNvSpPr/>
      </dsp:nvSpPr>
      <dsp:spPr>
        <a:xfrm>
          <a:off x="5282" y="2438428"/>
          <a:ext cx="6561730" cy="2989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обеспечение присутствия РФ в числе десяти ведущих стран мира по объему научных исследований и разработок, в том числе за счет создания эффективной системы высшего образования</a:t>
          </a:r>
        </a:p>
      </dsp:txBody>
      <dsp:txXfrm>
        <a:off x="5282" y="2438428"/>
        <a:ext cx="6561730" cy="298930"/>
      </dsp:txXfrm>
    </dsp:sp>
    <dsp:sp modelId="{F45145E4-5EBE-434B-A812-608BA8E850E3}">
      <dsp:nvSpPr>
        <dsp:cNvPr id="0" name=""/>
        <dsp:cNvSpPr/>
      </dsp:nvSpPr>
      <dsp:spPr>
        <a:xfrm>
          <a:off x="5282" y="2787180"/>
          <a:ext cx="6561730" cy="2989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создание условий для воспитания гармонично развитой и социально ответственной личности на основе духовно-нравственных ценностей народов РФ, исторических и национально-культурных традиций</a:t>
          </a:r>
        </a:p>
      </dsp:txBody>
      <dsp:txXfrm>
        <a:off x="5282" y="2787180"/>
        <a:ext cx="6561730" cy="298930"/>
      </dsp:txXfrm>
    </dsp:sp>
    <dsp:sp modelId="{94F3D5BA-E605-4352-81CA-3DFF94A246DD}">
      <dsp:nvSpPr>
        <dsp:cNvPr id="0" name=""/>
        <dsp:cNvSpPr/>
      </dsp:nvSpPr>
      <dsp:spPr>
        <a:xfrm>
          <a:off x="5282" y="3135932"/>
          <a:ext cx="6561730" cy="2989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увеличение доли граждан, занимающихся волонтерской (добровольческой) деятельностью до 15 %</a:t>
          </a:r>
        </a:p>
      </dsp:txBody>
      <dsp:txXfrm>
        <a:off x="5282" y="3135932"/>
        <a:ext cx="6561730" cy="298930"/>
      </dsp:txXfrm>
    </dsp:sp>
    <dsp:sp modelId="{9420F6E0-91DA-4157-8149-CEF35E95062F}">
      <dsp:nvSpPr>
        <dsp:cNvPr id="0" name=""/>
        <dsp:cNvSpPr/>
      </dsp:nvSpPr>
      <dsp:spPr>
        <a:xfrm>
          <a:off x="5282" y="3484684"/>
          <a:ext cx="6561730" cy="2989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увеличение числа посещений культурных мероприятий в три раза по сравнению с показателем 2019 года</a:t>
          </a:r>
          <a:endParaRPr lang="ru-RU" sz="1000" b="1" kern="1200" dirty="0"/>
        </a:p>
      </dsp:txBody>
      <dsp:txXfrm>
        <a:off x="5282" y="3484684"/>
        <a:ext cx="6561730" cy="298930"/>
      </dsp:txXfrm>
    </dsp:sp>
    <dsp:sp modelId="{4C848084-F17E-469D-99F9-BC37DA6BC2C5}">
      <dsp:nvSpPr>
        <dsp:cNvPr id="0" name=""/>
        <dsp:cNvSpPr/>
      </dsp:nvSpPr>
      <dsp:spPr>
        <a:xfrm>
          <a:off x="5282" y="3833436"/>
          <a:ext cx="6561730" cy="29893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увеличение численности занятых в сфере малого и среднего предпринимательства, включая индивидуальных предпринимателей и </a:t>
          </a:r>
          <a:r>
            <a:rPr lang="ru-RU" sz="1000" b="1" kern="1200" dirty="0" err="1" smtClean="0">
              <a:latin typeface="+mn-lt"/>
              <a:ea typeface="+mn-ea"/>
              <a:cs typeface="+mn-cs"/>
            </a:rPr>
            <a:t>самозанятых</a:t>
          </a:r>
          <a:r>
            <a:rPr lang="ru-RU" sz="1000" b="1" kern="1200" dirty="0" smtClean="0">
              <a:latin typeface="+mn-lt"/>
              <a:ea typeface="+mn-ea"/>
              <a:cs typeface="+mn-cs"/>
            </a:rPr>
            <a:t>, до 25 млн. чел.</a:t>
          </a:r>
          <a:endParaRPr lang="ru-RU" sz="1000" b="1" kern="1200" dirty="0"/>
        </a:p>
      </dsp:txBody>
      <dsp:txXfrm>
        <a:off x="5282" y="3833436"/>
        <a:ext cx="6561730" cy="298930"/>
      </dsp:txXfrm>
    </dsp:sp>
    <dsp:sp modelId="{571CBEC7-2174-4B63-8D16-F294CEC9C01C}">
      <dsp:nvSpPr>
        <dsp:cNvPr id="0" name=""/>
        <dsp:cNvSpPr/>
      </dsp:nvSpPr>
      <dsp:spPr>
        <a:xfrm>
          <a:off x="5282" y="4182188"/>
          <a:ext cx="6561730" cy="2989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достижение «цифровой зрелости»  </a:t>
          </a:r>
          <a:r>
            <a:rPr lang="ru-RU" sz="1000" b="1" kern="1200" dirty="0" smtClean="0">
              <a:latin typeface="+mn-lt"/>
              <a:ea typeface="+mn-ea"/>
              <a:cs typeface="+mn-cs"/>
            </a:rPr>
            <a:t>ключевых отраслей экономики и социальной сферы, в том числе образования</a:t>
          </a:r>
          <a:endParaRPr lang="ru-RU" sz="1000" b="1" kern="1200" dirty="0"/>
        </a:p>
      </dsp:txBody>
      <dsp:txXfrm>
        <a:off x="5282" y="4182188"/>
        <a:ext cx="6561730" cy="298930"/>
      </dsp:txXfrm>
    </dsp:sp>
    <dsp:sp modelId="{EB0AED17-2A19-401A-8F32-CD6350CBB6A5}">
      <dsp:nvSpPr>
        <dsp:cNvPr id="0" name=""/>
        <dsp:cNvSpPr/>
      </dsp:nvSpPr>
      <dsp:spPr>
        <a:xfrm>
          <a:off x="5282" y="4530940"/>
          <a:ext cx="6561730" cy="2989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n-lt"/>
              <a:ea typeface="+mn-ea"/>
              <a:cs typeface="+mn-cs"/>
            </a:rPr>
            <a:t>увеличение доли массовых социально значимых услуг, доступных в электронном виде, до 95 процентов</a:t>
          </a:r>
          <a:endParaRPr lang="ru-RU" sz="1000" b="1" kern="1200" dirty="0"/>
        </a:p>
      </dsp:txBody>
      <dsp:txXfrm>
        <a:off x="5282" y="4530940"/>
        <a:ext cx="6561730" cy="2989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1CA2C0-3FF9-4321-B209-8F8DD2438616}">
      <dsp:nvSpPr>
        <dsp:cNvPr id="0" name=""/>
        <dsp:cNvSpPr/>
      </dsp:nvSpPr>
      <dsp:spPr>
        <a:xfrm rot="10800000">
          <a:off x="1686115" y="4301"/>
          <a:ext cx="5228671" cy="147647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1085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Созданы новые места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общеобразовательных организациях, расположенных в сельской местности и поселках городского типа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686115" y="4301"/>
        <a:ext cx="5228671" cy="1476476"/>
      </dsp:txXfrm>
    </dsp:sp>
    <dsp:sp modelId="{7F73B924-A9D0-43DC-97DE-9C783F84AABF}">
      <dsp:nvSpPr>
        <dsp:cNvPr id="0" name=""/>
        <dsp:cNvSpPr/>
      </dsp:nvSpPr>
      <dsp:spPr>
        <a:xfrm>
          <a:off x="947877" y="4301"/>
          <a:ext cx="1476476" cy="14764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3C92CB-2F7E-47CA-8CE4-1CB5EEBEB83C}">
      <dsp:nvSpPr>
        <dsp:cNvPr id="0" name=""/>
        <dsp:cNvSpPr/>
      </dsp:nvSpPr>
      <dsp:spPr>
        <a:xfrm rot="10800000">
          <a:off x="1686115" y="1921517"/>
          <a:ext cx="5228671" cy="224461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1085" tIns="53340" rIns="99568" bIns="53340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400" b="1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В </a:t>
          </a:r>
          <a:r>
            <a:rPr kumimoji="0" lang="ru-RU" sz="1400" b="1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общеобразовательных организациях</a:t>
          </a:r>
          <a:r>
            <a:rPr kumimoji="0" lang="ru-RU" sz="1400" b="1" u="none" strike="noStrike" kern="1200" cap="none" normalizeH="0" baseline="0" dirty="0" smtClean="0">
              <a:ln/>
              <a:effectLst/>
              <a:latin typeface="Times New Roman" pitchFamily="18" charset="0"/>
              <a:cs typeface="Times New Roman" pitchFamily="18" charset="0"/>
            </a:rPr>
            <a:t>, расположенных в сельской местности и малых городах обновлена материально-техническая база для реализации основных и дополнительных общеобразовательных программ цифрового, естественнонаучного и гуманитарного профилей</a:t>
          </a: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algn="just">
            <a:spcBef>
              <a:spcPct val="0"/>
            </a:spcBef>
          </a:pP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686115" y="1921517"/>
        <a:ext cx="5228671" cy="2244612"/>
      </dsp:txXfrm>
    </dsp:sp>
    <dsp:sp modelId="{43F7E225-EC7C-43CD-8297-560B1048ACB6}">
      <dsp:nvSpPr>
        <dsp:cNvPr id="0" name=""/>
        <dsp:cNvSpPr/>
      </dsp:nvSpPr>
      <dsp:spPr>
        <a:xfrm>
          <a:off x="833125" y="2267329"/>
          <a:ext cx="1476476" cy="14764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B9C2E3-9D33-4E85-8571-02E6DBC11F53}">
      <dsp:nvSpPr>
        <dsp:cNvPr id="0" name=""/>
        <dsp:cNvSpPr/>
      </dsp:nvSpPr>
      <dsp:spPr>
        <a:xfrm rot="10800000">
          <a:off x="1686115" y="4606869"/>
          <a:ext cx="5228671" cy="147647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1085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тыс. школьников 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охвачены основными и дополнительными общеобразовательными программами цифрового, естественнонаучного и гуманитарного профилей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686115" y="4606869"/>
        <a:ext cx="5228671" cy="1476476"/>
      </dsp:txXfrm>
    </dsp:sp>
    <dsp:sp modelId="{74D8EFC3-6644-421F-843D-62E1A558B42F}">
      <dsp:nvSpPr>
        <dsp:cNvPr id="0" name=""/>
        <dsp:cNvSpPr/>
      </dsp:nvSpPr>
      <dsp:spPr>
        <a:xfrm>
          <a:off x="814005" y="4611170"/>
          <a:ext cx="1476476" cy="14764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1CA2C0-3FF9-4321-B209-8F8DD2438616}">
      <dsp:nvSpPr>
        <dsp:cNvPr id="0" name=""/>
        <dsp:cNvSpPr/>
      </dsp:nvSpPr>
      <dsp:spPr>
        <a:xfrm rot="10800000">
          <a:off x="1463951" y="1142"/>
          <a:ext cx="5297526" cy="12149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5757" tIns="45720" rIns="85344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80 % детей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возрасте от 5 до 18 лет  охвачены дополнительным образованием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63951" y="1142"/>
        <a:ext cx="5297526" cy="1214944"/>
      </dsp:txXfrm>
    </dsp:sp>
    <dsp:sp modelId="{7F73B924-A9D0-43DC-97DE-9C783F84AABF}">
      <dsp:nvSpPr>
        <dsp:cNvPr id="0" name=""/>
        <dsp:cNvSpPr/>
      </dsp:nvSpPr>
      <dsp:spPr>
        <a:xfrm>
          <a:off x="943378" y="1142"/>
          <a:ext cx="1214944" cy="12149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3C92CB-2F7E-47CA-8CE4-1CB5EEBEB83C}">
      <dsp:nvSpPr>
        <dsp:cNvPr id="0" name=""/>
        <dsp:cNvSpPr/>
      </dsp:nvSpPr>
      <dsp:spPr>
        <a:xfrm rot="10800000">
          <a:off x="1463951" y="1578757"/>
          <a:ext cx="5297526" cy="12149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5757" tIns="45720" rIns="85344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22,7 тыс. детей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охвачены деятельностью детских технопарков «</a:t>
          </a:r>
          <a:r>
            <a:rPr kumimoji="0" lang="ru-RU" sz="1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Кванториум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 (мобильных технопарков «</a:t>
          </a:r>
          <a:r>
            <a:rPr kumimoji="0" lang="ru-RU" sz="1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Кванториум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») и других проектов, направленных на обеспечение доступности дополнительных общеобразовательных программ естественнонаучной и технической направленностей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63951" y="1578757"/>
        <a:ext cx="5297526" cy="1214944"/>
      </dsp:txXfrm>
    </dsp:sp>
    <dsp:sp modelId="{43F7E225-EC7C-43CD-8297-560B1048ACB6}">
      <dsp:nvSpPr>
        <dsp:cNvPr id="0" name=""/>
        <dsp:cNvSpPr/>
      </dsp:nvSpPr>
      <dsp:spPr>
        <a:xfrm>
          <a:off x="943378" y="1578757"/>
          <a:ext cx="1214944" cy="12149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B9C2E3-9D33-4E85-8571-02E6DBC11F53}">
      <dsp:nvSpPr>
        <dsp:cNvPr id="0" name=""/>
        <dsp:cNvSpPr/>
      </dsp:nvSpPr>
      <dsp:spPr>
        <a:xfrm rot="10800000">
          <a:off x="1463951" y="3156371"/>
          <a:ext cx="5297526" cy="12149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5757" tIns="45720" rIns="85344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Не менее </a:t>
          </a:r>
          <a:r>
            <a:rPr lang="ru-RU" sz="12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15,5 тыс. школьников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получили рекомендации по построению индивидуального учебного плана в соответствии с выбранными профессиональными компетенциями (профессиональными областями деятельности) с учетом реализации проекта «Билет в будущее»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63951" y="3156371"/>
        <a:ext cx="5297526" cy="1214944"/>
      </dsp:txXfrm>
    </dsp:sp>
    <dsp:sp modelId="{74D8EFC3-6644-421F-843D-62E1A558B42F}">
      <dsp:nvSpPr>
        <dsp:cNvPr id="0" name=""/>
        <dsp:cNvSpPr/>
      </dsp:nvSpPr>
      <dsp:spPr>
        <a:xfrm>
          <a:off x="943378" y="3156371"/>
          <a:ext cx="1214944" cy="12149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B46B896-09BC-4974-9AF5-59624DAF22F4}">
      <dsp:nvSpPr>
        <dsp:cNvPr id="0" name=""/>
        <dsp:cNvSpPr/>
      </dsp:nvSpPr>
      <dsp:spPr>
        <a:xfrm rot="10800000">
          <a:off x="1463951" y="4733985"/>
          <a:ext cx="5297526" cy="121494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5757" tIns="45720" rIns="85344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Около  </a:t>
          </a:r>
          <a:r>
            <a:rPr lang="ru-RU" sz="12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123 тыс. школьников </a:t>
          </a: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стали 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участниками открытых </a:t>
          </a:r>
          <a:r>
            <a:rPr kumimoji="0" lang="ru-RU" sz="1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онлайн-уроков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«</a:t>
          </a:r>
          <a:r>
            <a:rPr kumimoji="0" lang="ru-RU" sz="1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Проектория</a:t>
          </a: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» или иных проектов, направленных на раннюю профориентацию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63951" y="4733985"/>
        <a:ext cx="5297526" cy="1214944"/>
      </dsp:txXfrm>
    </dsp:sp>
    <dsp:sp modelId="{23FA47AE-F24E-46D8-BE98-3A555A4E3776}">
      <dsp:nvSpPr>
        <dsp:cNvPr id="0" name=""/>
        <dsp:cNvSpPr/>
      </dsp:nvSpPr>
      <dsp:spPr>
        <a:xfrm>
          <a:off x="943378" y="4733985"/>
          <a:ext cx="1214944" cy="12149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C0006F-83B6-483F-9DA9-68B574987F3A}">
      <dsp:nvSpPr>
        <dsp:cNvPr id="0" name=""/>
        <dsp:cNvSpPr/>
      </dsp:nvSpPr>
      <dsp:spPr>
        <a:xfrm rot="10800000">
          <a:off x="748362" y="828095"/>
          <a:ext cx="5444474" cy="381641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77688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none" kern="1200" baseline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Увеличено</a:t>
          </a:r>
          <a:r>
            <a:rPr lang="ru-RU" sz="1600" b="1" i="0" u="none" kern="1200" baseline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0" u="none" kern="1200" baseline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количество, качество и доступность услуг психолого-педагогической, методической и консультативной помощи </a:t>
          </a:r>
          <a:r>
            <a:rPr lang="ru-RU" sz="1600" b="1" i="0" u="none" kern="1200" baseline="0" dirty="0" smtClean="0">
              <a:latin typeface="Times New Roman" pitchFamily="18" charset="0"/>
              <a:cs typeface="Times New Roman" pitchFamily="18" charset="0"/>
            </a:rPr>
            <a:t>родителям (законным представителям) детей, а также гражданам, желающим принять на воспитание в свои семьи детей, оставшихся без попечения родителей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748362" y="828095"/>
        <a:ext cx="5444474" cy="3816416"/>
      </dsp:txXfrm>
    </dsp:sp>
    <dsp:sp modelId="{D4D67055-13FD-43AC-9CE5-1CEB54C0DD6B}">
      <dsp:nvSpPr>
        <dsp:cNvPr id="0" name=""/>
        <dsp:cNvSpPr/>
      </dsp:nvSpPr>
      <dsp:spPr>
        <a:xfrm>
          <a:off x="431899" y="1955079"/>
          <a:ext cx="1671951" cy="15624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C0006F-83B6-483F-9DA9-68B574987F3A}">
      <dsp:nvSpPr>
        <dsp:cNvPr id="0" name=""/>
        <dsp:cNvSpPr/>
      </dsp:nvSpPr>
      <dsp:spPr>
        <a:xfrm rot="10800000">
          <a:off x="1033064" y="1732"/>
          <a:ext cx="4821007" cy="15513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412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100 % образовательных организаций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обеспечены Интернет-соединением со скоростью соединения не менее 100Мб/</a:t>
          </a:r>
          <a:r>
            <a:rPr kumimoji="0" lang="en-US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c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(город), 50Мб/</a:t>
          </a:r>
          <a:r>
            <a:rPr kumimoji="0" lang="en-US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c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(село) – 1 Мб/с, а также гарантированным </a:t>
          </a:r>
          <a:r>
            <a:rPr kumimoji="0" lang="ru-RU" sz="14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Интернет-трафиком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033064" y="1732"/>
        <a:ext cx="4821007" cy="1551389"/>
      </dsp:txXfrm>
    </dsp:sp>
    <dsp:sp modelId="{D4D67055-13FD-43AC-9CE5-1CEB54C0DD6B}">
      <dsp:nvSpPr>
        <dsp:cNvPr id="0" name=""/>
        <dsp:cNvSpPr/>
      </dsp:nvSpPr>
      <dsp:spPr>
        <a:xfrm>
          <a:off x="425644" y="1732"/>
          <a:ext cx="1551389" cy="15513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AA9915-29DF-4D25-ADB1-731DD126A409}">
      <dsp:nvSpPr>
        <dsp:cNvPr id="0" name=""/>
        <dsp:cNvSpPr/>
      </dsp:nvSpPr>
      <dsp:spPr>
        <a:xfrm rot="10800000">
          <a:off x="1033064" y="2016223"/>
          <a:ext cx="4821007" cy="195918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412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 </a:t>
          </a:r>
          <a:r>
            <a:rPr lang="ru-RU" sz="1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100 %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муниципальных образований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внедрена целевая модель цифровой образовательной среды в образовательных организациях, реализующих образовательные программы общего образования и среднего профессионального образования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033064" y="2016223"/>
        <a:ext cx="4821007" cy="1959188"/>
      </dsp:txXfrm>
    </dsp:sp>
    <dsp:sp modelId="{39C230EB-AD3A-4795-BBEF-69F64044BD34}">
      <dsp:nvSpPr>
        <dsp:cNvPr id="0" name=""/>
        <dsp:cNvSpPr/>
      </dsp:nvSpPr>
      <dsp:spPr>
        <a:xfrm>
          <a:off x="425644" y="2220123"/>
          <a:ext cx="1551389" cy="15513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69752DE-4314-415A-BD4A-38B67805FB9C}">
      <dsp:nvSpPr>
        <dsp:cNvPr id="0" name=""/>
        <dsp:cNvSpPr/>
      </dsp:nvSpPr>
      <dsp:spPr>
        <a:xfrm rot="10800000">
          <a:off x="1033064" y="4438513"/>
          <a:ext cx="4821007" cy="15513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412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95 % образовательных организаций 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осуществляют образовательную деятельность с использованием федеральной информационно-сервисной платформы цифровой образовательной среды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033064" y="4438513"/>
        <a:ext cx="4821007" cy="1551389"/>
      </dsp:txXfrm>
    </dsp:sp>
    <dsp:sp modelId="{3B02B675-1FE6-4EB9-8BD3-5AD35115D9F1}">
      <dsp:nvSpPr>
        <dsp:cNvPr id="0" name=""/>
        <dsp:cNvSpPr/>
      </dsp:nvSpPr>
      <dsp:spPr>
        <a:xfrm>
          <a:off x="425644" y="4438513"/>
          <a:ext cx="1551389" cy="15513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A1DAD-5451-46D2-A202-E73BE519FACD}">
      <dsp:nvSpPr>
        <dsp:cNvPr id="0" name=""/>
        <dsp:cNvSpPr/>
      </dsp:nvSpPr>
      <dsp:spPr>
        <a:xfrm rot="10800000">
          <a:off x="1791109" y="9750"/>
          <a:ext cx="4740647" cy="238814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53106" tIns="60960" rIns="113792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50 % учителей общеобразовательных организаций 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края, вовлечены в национальную систему профессионального роста педагогических работников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791109" y="9750"/>
        <a:ext cx="4740647" cy="2388145"/>
      </dsp:txXfrm>
    </dsp:sp>
    <dsp:sp modelId="{C8C9FA94-5CAC-4D23-84AF-0E35E3C439A9}">
      <dsp:nvSpPr>
        <dsp:cNvPr id="0" name=""/>
        <dsp:cNvSpPr/>
      </dsp:nvSpPr>
      <dsp:spPr>
        <a:xfrm>
          <a:off x="597036" y="9750"/>
          <a:ext cx="2388145" cy="2388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42DF4C-1130-4A5D-9868-98A2F570C8A6}">
      <dsp:nvSpPr>
        <dsp:cNvPr id="0" name=""/>
        <dsp:cNvSpPr/>
      </dsp:nvSpPr>
      <dsp:spPr>
        <a:xfrm rot="10800000">
          <a:off x="1791109" y="3110775"/>
          <a:ext cx="4740647" cy="238814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53106" tIns="60960" rIns="113792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 </a:t>
          </a:r>
          <a:r>
            <a:rPr lang="ru-RU" sz="16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100 % 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муниципальных образований 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Забайкальского края обеспечена деятельность центров непрерывного повышения профессионального мастерства педагогических работников и </a:t>
          </a:r>
          <a:r>
            <a:rPr kumimoji="0" lang="ru-RU" sz="16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аккредитационных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 центров системы образования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791109" y="3110775"/>
        <a:ext cx="4740647" cy="2388145"/>
      </dsp:txXfrm>
    </dsp:sp>
    <dsp:sp modelId="{F8961FDF-DE16-4376-955E-22098D43FC2E}">
      <dsp:nvSpPr>
        <dsp:cNvPr id="0" name=""/>
        <dsp:cNvSpPr/>
      </dsp:nvSpPr>
      <dsp:spPr>
        <a:xfrm>
          <a:off x="597036" y="3110775"/>
          <a:ext cx="2388145" cy="2388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5AD425-6806-446B-8E1B-360532F3AF4E}">
      <dsp:nvSpPr>
        <dsp:cNvPr id="0" name=""/>
        <dsp:cNvSpPr/>
      </dsp:nvSpPr>
      <dsp:spPr>
        <a:xfrm rot="10800000">
          <a:off x="1365507" y="411"/>
          <a:ext cx="5539934" cy="10384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931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Создан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1 центр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опережающей профессиональной подготовки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65507" y="411"/>
        <a:ext cx="5539934" cy="1038458"/>
      </dsp:txXfrm>
    </dsp:sp>
    <dsp:sp modelId="{8CADF9C1-5FAE-425C-AF83-D905FD222BCC}">
      <dsp:nvSpPr>
        <dsp:cNvPr id="0" name=""/>
        <dsp:cNvSpPr/>
      </dsp:nvSpPr>
      <dsp:spPr>
        <a:xfrm>
          <a:off x="990758" y="411"/>
          <a:ext cx="1038458" cy="1038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0565056-EE04-432A-8732-09783B998184}">
      <dsp:nvSpPr>
        <dsp:cNvPr id="0" name=""/>
        <dsp:cNvSpPr/>
      </dsp:nvSpPr>
      <dsp:spPr>
        <a:xfrm rot="10800000">
          <a:off x="1365507" y="1348857"/>
          <a:ext cx="5539934" cy="10384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931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мастерских 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в организациях среднего профессионального образования оснащены современной материально-технической базой по одной из компетенций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65507" y="1348857"/>
        <a:ext cx="5539934" cy="1038458"/>
      </dsp:txXfrm>
    </dsp:sp>
    <dsp:sp modelId="{5BFAE7B4-5043-48DC-AB6E-5EAA91DFFB8D}">
      <dsp:nvSpPr>
        <dsp:cNvPr id="0" name=""/>
        <dsp:cNvSpPr/>
      </dsp:nvSpPr>
      <dsp:spPr>
        <a:xfrm>
          <a:off x="990758" y="1348857"/>
          <a:ext cx="1038458" cy="1038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721C942-E361-4F49-A041-942FE05380B2}">
      <dsp:nvSpPr>
        <dsp:cNvPr id="0" name=""/>
        <dsp:cNvSpPr/>
      </dsp:nvSpPr>
      <dsp:spPr>
        <a:xfrm rot="10800000">
          <a:off x="1365507" y="2697303"/>
          <a:ext cx="5539934" cy="10384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931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50 % организаций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осуществляющих образовательную деятельность по образовательным программам среднего профессионального образования, проводят  итоговую аттестацию в форме демонстрационного экзамена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65507" y="2697303"/>
        <a:ext cx="5539934" cy="1038458"/>
      </dsp:txXfrm>
    </dsp:sp>
    <dsp:sp modelId="{3A56C358-7596-4DA5-A4F9-ADD6A16FDB61}">
      <dsp:nvSpPr>
        <dsp:cNvPr id="0" name=""/>
        <dsp:cNvSpPr/>
      </dsp:nvSpPr>
      <dsp:spPr>
        <a:xfrm>
          <a:off x="990758" y="2697303"/>
          <a:ext cx="1038458" cy="1038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3F85591-20F8-40C2-A3D3-7265AC95AF08}">
      <dsp:nvSpPr>
        <dsp:cNvPr id="0" name=""/>
        <dsp:cNvSpPr/>
      </dsp:nvSpPr>
      <dsp:spPr>
        <a:xfrm rot="10800000">
          <a:off x="1365507" y="4045749"/>
          <a:ext cx="5539934" cy="10384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931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Не менее 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rPr>
            <a:t>25 % обучающихся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rPr>
            <a:t>, завершающих обучение в организациях, осуществляющих образовательную деятельность по образовательным программам среднего профессионального образования прошли аттестацию с использованием механизма демонстрационного экзамена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65507" y="4045749"/>
        <a:ext cx="5539934" cy="1038458"/>
      </dsp:txXfrm>
    </dsp:sp>
    <dsp:sp modelId="{58E37345-322D-40A6-A412-B77F1305FC8C}">
      <dsp:nvSpPr>
        <dsp:cNvPr id="0" name=""/>
        <dsp:cNvSpPr/>
      </dsp:nvSpPr>
      <dsp:spPr>
        <a:xfrm>
          <a:off x="990758" y="4045749"/>
          <a:ext cx="1038458" cy="1038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7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8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#9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6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FCC55-9F70-4E48-9E06-7D75A93993AC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C38AF-DEC6-42BF-9E63-87B1DB5223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Верхний колонтитул 3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Министерство образования, науки и молодежной политики Забайкальского края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67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A8E30E-2D7F-470F-917F-9E90499F4C9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340768"/>
            <a:ext cx="8351837" cy="46474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latin typeface="+mn-lt"/>
              </a:rPr>
              <a:t>			</a:t>
            </a:r>
          </a:p>
          <a:p>
            <a:pPr algn="ctr">
              <a:defRPr/>
            </a:pPr>
            <a:r>
              <a:rPr lang="ru-RU" sz="2800" dirty="0">
                <a:latin typeface="+mn-lt"/>
              </a:rPr>
              <a:t>Дисциплина «Проектирование направлений инновационного развития дошкольного образования»</a:t>
            </a:r>
          </a:p>
          <a:p>
            <a:pPr algn="ctr">
              <a:defRPr/>
            </a:pPr>
            <a:endParaRPr lang="ru-RU" sz="2800" dirty="0">
              <a:latin typeface="+mn-lt"/>
            </a:endParaRPr>
          </a:p>
          <a:p>
            <a:pPr algn="ctr">
              <a:defRPr/>
            </a:pPr>
            <a:r>
              <a:rPr lang="ru-RU" sz="2800" dirty="0">
                <a:latin typeface="+mn-lt"/>
              </a:rPr>
              <a:t>«Концептуальные и нормативно-правовые основы модернизации Российского образования»</a:t>
            </a:r>
          </a:p>
          <a:p>
            <a:pPr algn="ctr">
              <a:defRPr/>
            </a:pPr>
            <a:r>
              <a:rPr lang="ru-RU" sz="3200" dirty="0"/>
              <a:t>Лекция № </a:t>
            </a:r>
            <a:r>
              <a:rPr lang="ru-RU" sz="3200" dirty="0"/>
              <a:t>2</a:t>
            </a:r>
          </a:p>
          <a:p>
            <a:pPr algn="ctr">
              <a:defRPr/>
            </a:pPr>
            <a:endParaRPr lang="ru-RU" sz="3200" dirty="0"/>
          </a:p>
          <a:p>
            <a:pPr algn="ctr"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476672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ДО-17							9.02.2021г</a:t>
            </a:r>
            <a:endParaRPr lang="ru-RU" b="1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712968" cy="1152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3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6200" b="1" u="sng" dirty="0">
                <a:solidFill>
                  <a:srgbClr val="C00000"/>
                </a:solidFill>
              </a:rPr>
              <a:t>Государственная программа РФ </a:t>
            </a:r>
            <a:r>
              <a:rPr lang="ru-RU" sz="6200" b="1" u="sng" dirty="0" smtClean="0">
                <a:solidFill>
                  <a:srgbClr val="C00000"/>
                </a:solidFill>
              </a:rPr>
              <a:t>«</a:t>
            </a:r>
            <a:r>
              <a:rPr lang="ru-RU" sz="6200" b="1" u="sng" dirty="0">
                <a:solidFill>
                  <a:srgbClr val="C00000"/>
                </a:solidFill>
              </a:rPr>
              <a:t>Доступная среда</a:t>
            </a:r>
            <a:r>
              <a:rPr lang="ru-RU" sz="6200" b="1" u="sng" dirty="0" smtClean="0">
                <a:solidFill>
                  <a:srgbClr val="C00000"/>
                </a:solidFill>
              </a:rPr>
              <a:t>»  2011-2020 гг.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5000" b="1" i="1" dirty="0" smtClean="0">
                <a:solidFill>
                  <a:schemeClr val="tx2">
                    <a:lumMod val="50000"/>
                  </a:schemeClr>
                </a:solidFill>
              </a:rPr>
              <a:t>(постановление Правительства РФ от 1 декабря 2015 года №1297 )</a:t>
            </a:r>
            <a:endParaRPr lang="ru-RU" sz="5000" b="1" i="1" dirty="0">
              <a:solidFill>
                <a:schemeClr val="tx2">
                  <a:lumMod val="50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0725" name="Прямоугольник 5"/>
          <p:cNvSpPr>
            <a:spLocks noChangeArrowheads="1"/>
          </p:cNvSpPr>
          <p:nvPr/>
        </p:nvSpPr>
        <p:spPr bwMode="auto">
          <a:xfrm>
            <a:off x="4211638" y="476251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latin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196753"/>
            <a:ext cx="4968552" cy="535842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Цель:</a:t>
            </a:r>
            <a:r>
              <a:rPr lang="ru-RU" sz="1400" dirty="0"/>
              <a:t>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создание правовых, экономических и институциональных условий, способствующих интеграции инвалидов в общество и повышению уровня их жизни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Задачи: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</a:rPr>
              <a:t>обеспечение равного доступа инвалидов к приоритетным объектам и услугам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в приоритетных сферах жизнедеятельности инвалидов и других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маломобильных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групп населения;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</a:rPr>
              <a:t>обеспечение равного доступа инвалидов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</a:rPr>
              <a:t>реабилитационным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абилитационным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услугам, включая обеспечение равного доступа к </a:t>
            </a: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</a:rPr>
              <a:t>профессиональному развитию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и трудоустройству;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обеспечение объективности и прозрачности деятельности учреждений медико-социальной экспертизы.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096" y="1268761"/>
            <a:ext cx="3429024" cy="52864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</a:rPr>
              <a:t>Подпрограммы: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Обеспечение условий </a:t>
            </a:r>
            <a:r>
              <a:rPr lang="ru-RU" sz="1600" i="1" u="sng" dirty="0">
                <a:solidFill>
                  <a:srgbClr val="C00000"/>
                </a:solidFill>
              </a:rPr>
              <a:t>доступности приоритетных объектов и услуг в приоритетных сферах жизнедеятельности</a:t>
            </a:r>
            <a:r>
              <a:rPr lang="ru-RU" sz="1600" u="sng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инвалидов и других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маломобильных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групп населения.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Совершенствование системы комплексной реабилитации и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абилитации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инвалидов.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Совершенствование государственной системы медико-социальной экспертизы.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4" descr="C:\Users\Дар\AppData\Local\Microsoft\Windows\Temporary Internet Files\Content.Word\DSCN6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4347634"/>
            <a:ext cx="3024188" cy="251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51520" y="3212976"/>
            <a:ext cx="4032448" cy="7920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ct val="30000"/>
              </a:spcBef>
              <a:spcAft>
                <a:spcPts val="0"/>
              </a:spcAft>
              <a:defRPr/>
            </a:pPr>
            <a:endParaRPr lang="ru-RU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200 образовательные организации</a:t>
            </a:r>
            <a:endParaRPr lang="ru-RU" sz="2000" dirty="0"/>
          </a:p>
          <a:p>
            <a:pPr algn="ctr" eaLnBrk="0" fontAlgn="auto" hangingPunct="0">
              <a:spcBef>
                <a:spcPct val="30000"/>
              </a:spcBef>
              <a:spcAft>
                <a:spcPts val="0"/>
              </a:spcAft>
              <a:defRPr/>
            </a:pP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260648"/>
            <a:ext cx="4248472" cy="26642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Государственная программа РФ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«Доступная среда»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2011-2015 гг., 2016-2018 гг.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31753" name="Рисунок 13" descr="C:\Users\Дар\AppData\Local\Microsoft\Windows\Temporary Internet Files\Content.Word\DSC04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557867"/>
            <a:ext cx="3962400" cy="259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499992" y="188640"/>
            <a:ext cx="4320480" cy="15841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Обеспечение коррекционно-реабилитационным оборудованием</a:t>
            </a:r>
          </a:p>
        </p:txBody>
      </p:sp>
      <p:pic>
        <p:nvPicPr>
          <p:cNvPr id="31757" name="Рисунок 16" descr="C:\Users\Дар\Desktop\методичка\ФГОС ОВЗ\image-29c06fac4a01ef0c67d5f80be79b0e36de1d8ec11b3fdad5828bfea348b6ffcb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4191000"/>
            <a:ext cx="219551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8" name="Рисунок 8" descr="C:\Users\Дар\Pictures\3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1" y="4273551"/>
            <a:ext cx="2735263" cy="258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251520" y="4005064"/>
            <a:ext cx="4032448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Повышение архитектурной доступности школ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35488" y="4149080"/>
            <a:ext cx="4608512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Обеспечение специальным оборудованием учебных кабинетов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19089" y="167218"/>
            <a:ext cx="7769225" cy="757767"/>
          </a:xfrm>
        </p:spPr>
        <p:txBody>
          <a:bodyPr>
            <a:normAutofit fontScale="90000"/>
          </a:bodyPr>
          <a:lstStyle/>
          <a:p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«Современная школа»</a:t>
            </a:r>
            <a:r>
              <a:rPr lang="ru-RU" altLang="ru-RU" sz="2400" smtClean="0">
                <a:solidFill>
                  <a:srgbClr val="C00000"/>
                </a:solidFill>
              </a:rPr>
              <a:t/>
            </a:r>
            <a:br>
              <a:rPr lang="ru-RU" altLang="ru-RU" sz="2400" smtClean="0">
                <a:solidFill>
                  <a:srgbClr val="C00000"/>
                </a:solidFill>
              </a:rPr>
            </a:br>
            <a:endParaRPr lang="ru-RU" altLang="ru-RU" sz="2400" b="1" u="sng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-828600" y="548680"/>
          <a:ext cx="7862664" cy="6087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772" name="Прямоугольник 5"/>
          <p:cNvSpPr>
            <a:spLocks noChangeArrowheads="1"/>
          </p:cNvSpPr>
          <p:nvPr/>
        </p:nvSpPr>
        <p:spPr bwMode="auto">
          <a:xfrm>
            <a:off x="6084889" y="1028700"/>
            <a:ext cx="266382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Вхождение РФ к 2024 году в число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ведущих стран мира по качеству общего образования 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посредством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 содержания и технологий 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преподавания общеобразовательных программ,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вовлечения всех участников 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системы образования (обучающиеся, педагоги, родители (законные представители), работодатели и представители общественных объединений)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развитие системы общего образования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также за счет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 материально-технической базы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" y="167218"/>
            <a:ext cx="8088313" cy="524933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«Успех каждого ребенка»</a:t>
            </a:r>
            <a:r>
              <a:rPr lang="ru-RU" altLang="ru-RU" sz="2800" smtClean="0">
                <a:solidFill>
                  <a:srgbClr val="C00000"/>
                </a:solidFill>
              </a:rPr>
              <a:t/>
            </a:r>
            <a:br>
              <a:rPr lang="ru-RU" altLang="ru-RU" sz="2800" smtClean="0">
                <a:solidFill>
                  <a:srgbClr val="C00000"/>
                </a:solidFill>
              </a:rPr>
            </a:br>
            <a:endParaRPr lang="ru-RU" altLang="ru-RU" sz="2800" b="1" u="sng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-756592" y="644692"/>
          <a:ext cx="7704856" cy="595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796" name="Прямоугольник 4"/>
          <p:cNvSpPr>
            <a:spLocks noChangeArrowheads="1"/>
          </p:cNvSpPr>
          <p:nvPr/>
        </p:nvSpPr>
        <p:spPr bwMode="auto">
          <a:xfrm>
            <a:off x="6084888" y="740833"/>
            <a:ext cx="27352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обеспечение к 2024 году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увеличения охвата дополнительным образованием до 80 %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 общего числа детей в Забайкальском крае,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 содержания и методов дополнительного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образования детей,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развития кадрового потенциала 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модернизации инфраструктуры</a:t>
            </a: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системы дополнительного образования детей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0" y="548217"/>
            <a:ext cx="9144000" cy="649816"/>
          </a:xfrm>
        </p:spPr>
        <p:txBody>
          <a:bodyPr>
            <a:normAutofit fontScale="90000"/>
          </a:bodyPr>
          <a:lstStyle/>
          <a:p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«Поддержка семей, имеющих детей»</a:t>
            </a:r>
            <a:r>
              <a:rPr lang="ru-RU" altLang="ru-RU" sz="2800" b="1" smtClean="0">
                <a:solidFill>
                  <a:srgbClr val="C00000"/>
                </a:solidFill>
              </a:rPr>
              <a:t/>
            </a:r>
            <a:br>
              <a:rPr lang="ru-RU" altLang="ru-RU" sz="2800" b="1" smtClean="0">
                <a:solidFill>
                  <a:srgbClr val="C00000"/>
                </a:solidFill>
              </a:rPr>
            </a:br>
            <a:endParaRPr lang="ru-RU" altLang="ru-RU" sz="2800" b="1" u="sng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-396552" y="1028733"/>
          <a:ext cx="66247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20" name="Прямоугольник 4"/>
          <p:cNvSpPr>
            <a:spLocks noChangeArrowheads="1"/>
          </p:cNvSpPr>
          <p:nvPr/>
        </p:nvSpPr>
        <p:spPr bwMode="auto">
          <a:xfrm>
            <a:off x="5940426" y="836084"/>
            <a:ext cx="2879725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создание условий для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оказания психолого-педагогической, методической и консультативной помощи родителям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том числе, имеющим детей в возрасте до 3 лет, получающих дошкольное образование в семье, детей с ОВЗ;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повышение родительской компетентности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возрождение и сохранение духовно-нравственных традиций в семейных отношениях и семейном воспитании, 75% охвата родителей услугами помощи.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0" y="548218"/>
            <a:ext cx="9144000" cy="376767"/>
          </a:xfrm>
        </p:spPr>
        <p:txBody>
          <a:bodyPr>
            <a:normAutofit fontScale="90000"/>
          </a:bodyPr>
          <a:lstStyle/>
          <a:p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«Цифровая образовательная среда»</a:t>
            </a:r>
            <a:r>
              <a:rPr lang="ru-RU" altLang="ru-RU" sz="2800" smtClean="0">
                <a:solidFill>
                  <a:srgbClr val="C00000"/>
                </a:solidFill>
              </a:rPr>
              <a:t/>
            </a:r>
            <a:br>
              <a:rPr lang="ru-RU" altLang="ru-RU" sz="2800" smtClean="0">
                <a:solidFill>
                  <a:srgbClr val="C00000"/>
                </a:solidFill>
              </a:rPr>
            </a:br>
            <a:endParaRPr lang="ru-RU" altLang="ru-RU" sz="2800" b="1" u="sng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-396552" y="644691"/>
          <a:ext cx="6048672" cy="599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4" name="Прямоугольник 5"/>
          <p:cNvSpPr>
            <a:spLocks noChangeArrowheads="1"/>
          </p:cNvSpPr>
          <p:nvPr/>
        </p:nvSpPr>
        <p:spPr bwMode="auto">
          <a:xfrm>
            <a:off x="5508625" y="740834"/>
            <a:ext cx="3455988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 к 2024 году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современной и безопасной цифровой образовательной среды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Забайкальском крае путем обновления информационно-коммуникационной инфраструктуры,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подготовки кадров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интеграции информационных, электронных ресурсов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региональной системы образования и федеральной цифровой платформы, обеспечивающей доступность качественного образования для всех категорий обучающихся, формирование ценности к саморазвитию и самообразованию у обучающихся образовательных организаций всех видов и уровней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4"/>
          <p:cNvSpPr>
            <a:spLocks noChangeArrowheads="1"/>
          </p:cNvSpPr>
          <p:nvPr/>
        </p:nvSpPr>
        <p:spPr bwMode="auto">
          <a:xfrm>
            <a:off x="1" y="260351"/>
            <a:ext cx="8728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«Учитель будущего»</a:t>
            </a:r>
            <a:endParaRPr lang="ru-RU" altLang="ru-RU" sz="2400" b="1">
              <a:solidFill>
                <a:srgbClr val="C0000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-396553" y="836713"/>
          <a:ext cx="7128793" cy="550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8" name="Прямоугольник 6"/>
          <p:cNvSpPr>
            <a:spLocks noChangeArrowheads="1"/>
          </p:cNvSpPr>
          <p:nvPr/>
        </p:nvSpPr>
        <p:spPr bwMode="auto">
          <a:xfrm>
            <a:off x="6227764" y="836085"/>
            <a:ext cx="270033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обеспечение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вхождения Российской Федерации в число 10 ведущих стран мира по качеству общего образования</a:t>
            </a:r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 2024 году путем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внедрения национальной системы профессионального роста педагогических работников</a:t>
            </a:r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охватывающей не менее 50 процентов учителей общеобразовательных организаций</a:t>
            </a:r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319089" y="167218"/>
            <a:ext cx="7769225" cy="757767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реализации региональных проектов Забайкальского края </a:t>
            </a:r>
          </a:p>
        </p:txBody>
      </p:sp>
      <p:graphicFrame>
        <p:nvGraphicFramePr>
          <p:cNvPr id="21" name="Схема 20"/>
          <p:cNvGraphicFramePr/>
          <p:nvPr/>
        </p:nvGraphicFramePr>
        <p:xfrm>
          <a:off x="-1044624" y="1508787"/>
          <a:ext cx="7896200" cy="5084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92" name="Прямоугольник 22"/>
          <p:cNvSpPr>
            <a:spLocks noChangeArrowheads="1"/>
          </p:cNvSpPr>
          <p:nvPr/>
        </p:nvSpPr>
        <p:spPr bwMode="auto">
          <a:xfrm>
            <a:off x="277813" y="984251"/>
            <a:ext cx="8699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«Молодые профессионалы»</a:t>
            </a:r>
            <a:endParaRPr lang="ru-RU" altLang="ru-RU" sz="2400">
              <a:solidFill>
                <a:srgbClr val="C00000"/>
              </a:solidFill>
            </a:endParaRPr>
          </a:p>
        </p:txBody>
      </p:sp>
      <p:sp>
        <p:nvSpPr>
          <p:cNvPr id="37893" name="Прямоугольник 4"/>
          <p:cNvSpPr>
            <a:spLocks noChangeArrowheads="1"/>
          </p:cNvSpPr>
          <p:nvPr/>
        </p:nvSpPr>
        <p:spPr bwMode="auto">
          <a:xfrm>
            <a:off x="5795963" y="1509184"/>
            <a:ext cx="3097212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модернизация профессионального образования </a:t>
            </a:r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Забайкальского края, в том числе посредством внедрения адаптивных, практико-ориентированных и гибких образовательных программ в 100% образовательных организаций, реализующих образовательные программы среднего профессионального образования к 2024 году.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1" y="0"/>
            <a:ext cx="7631113" cy="924984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b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«Новые возможности для каждого»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-252536" y="1028733"/>
          <a:ext cx="5184576" cy="4992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916" name="Прямоугольник 3"/>
          <p:cNvSpPr>
            <a:spLocks noChangeArrowheads="1"/>
          </p:cNvSpPr>
          <p:nvPr/>
        </p:nvSpPr>
        <p:spPr bwMode="auto">
          <a:xfrm>
            <a:off x="4932363" y="933451"/>
            <a:ext cx="396081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создание условий для непрерывного обновления гражданами профессиональных знаний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приобретения ими новых профессиональных навыков, повышение доступности и вариативности программ обучения путем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создания интеграционной платформы непрерывного образования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6 тыс. пользователей к 2024 году, а также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увеличения охвата граждан, осваивающих программы непрерывного образования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образовательных организациях высшего образования, среднего профессионального образования, дополнительного профессионального образования до 25 тыс. человек к 2024 году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4"/>
          <p:cNvSpPr>
            <a:spLocks noChangeArrowheads="1"/>
          </p:cNvSpPr>
          <p:nvPr/>
        </p:nvSpPr>
        <p:spPr bwMode="auto">
          <a:xfrm>
            <a:off x="250826" y="260351"/>
            <a:ext cx="8424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«Социальная активность»</a:t>
            </a:r>
            <a:endParaRPr lang="ru-RU" altLang="ru-RU" sz="2400">
              <a:solidFill>
                <a:srgbClr val="C00000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-468560" y="1316766"/>
          <a:ext cx="6768752" cy="4862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940" name="Прямоугольник 5"/>
          <p:cNvSpPr>
            <a:spLocks noChangeArrowheads="1"/>
          </p:cNvSpPr>
          <p:nvPr/>
        </p:nvSpPr>
        <p:spPr bwMode="auto">
          <a:xfrm>
            <a:off x="6372225" y="836085"/>
            <a:ext cx="2592388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добровольчества (волонтерства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развитие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талантов и способностей 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детей и молодежи Забайкальского края, в т.ч. студентов, путем </a:t>
            </a:r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поддержки общественных инициатив и проектов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вовлечения к 2024 году в добровольческую деятельность 20 % граждан, вовлечения 45 % молодежи в творческую деятельность и 70 % студентов в клубное студенческое движение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1" y="275168"/>
            <a:ext cx="7631113" cy="649817"/>
          </a:xfrm>
        </p:spPr>
        <p:txBody>
          <a:bodyPr/>
          <a:lstStyle/>
          <a:p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и бюджет национальных проектов</a:t>
            </a: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0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 altLang="ru-RU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 l="60762" t="23015" r="12891" b="8499"/>
          <a:stretch>
            <a:fillRect/>
          </a:stretch>
        </p:blipFill>
        <p:spPr bwMode="auto">
          <a:xfrm>
            <a:off x="3449638" y="1026584"/>
            <a:ext cx="5694362" cy="570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 cstate="print"/>
          <a:srcRect l="27551" t="29221" r="43275" b="6250"/>
          <a:stretch>
            <a:fillRect/>
          </a:stretch>
        </p:blipFill>
        <p:spPr bwMode="auto">
          <a:xfrm>
            <a:off x="0" y="1274233"/>
            <a:ext cx="3684588" cy="516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150813" y="520701"/>
            <a:ext cx="7937500" cy="404284"/>
          </a:xfrm>
        </p:spPr>
        <p:txBody>
          <a:bodyPr>
            <a:normAutofit fontScale="90000"/>
          </a:bodyPr>
          <a:lstStyle/>
          <a:p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«Социальные лифты»</a:t>
            </a:r>
            <a:b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8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1"/>
          <p:cNvSpPr>
            <a:spLocks noChangeArrowheads="1"/>
          </p:cNvSpPr>
          <p:nvPr/>
        </p:nvSpPr>
        <p:spPr bwMode="auto">
          <a:xfrm>
            <a:off x="0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3286125" algn="l"/>
              </a:tabLst>
            </a:pPr>
            <a:endParaRPr lang="ru-RU" altLang="ru-RU"/>
          </a:p>
        </p:txBody>
      </p:sp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0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3206750" algn="l"/>
              </a:tabLst>
            </a:pPr>
            <a:endParaRPr lang="ru-RU" altLang="ru-RU"/>
          </a:p>
        </p:txBody>
      </p:sp>
      <p:graphicFrame>
        <p:nvGraphicFramePr>
          <p:cNvPr id="10" name="Схема 9"/>
          <p:cNvGraphicFramePr/>
          <p:nvPr/>
        </p:nvGraphicFramePr>
        <p:xfrm>
          <a:off x="-612576" y="548680"/>
          <a:ext cx="712890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6" name="Прямоугольник 5"/>
          <p:cNvSpPr>
            <a:spLocks noChangeArrowheads="1"/>
          </p:cNvSpPr>
          <p:nvPr/>
        </p:nvSpPr>
        <p:spPr bwMode="auto">
          <a:xfrm>
            <a:off x="6516689" y="1509184"/>
            <a:ext cx="22320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52388" algn="ctr"/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формирование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системы профессиональных конкурсов </a:t>
            </a:r>
            <a:r>
              <a:rPr lang="ru-RU" alt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целях предоставления гражданам возможностей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профессионального и карьерного роста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564" y="283634"/>
            <a:ext cx="7762875" cy="72813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Взаимосвязь национального проекта «Образование» </a:t>
            </a:r>
            <a:b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другими национальными проектами, реализуемыми в Забайкальском крае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50" dirty="0"/>
          </a:p>
        </p:txBody>
      </p:sp>
      <p:sp>
        <p:nvSpPr>
          <p:cNvPr id="8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57200" y="1051984"/>
            <a:ext cx="7823200" cy="711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600" dirty="0">
                <a:solidFill>
                  <a:srgbClr val="00B0F0"/>
                </a:solidFill>
                <a:cs typeface="Arial" panose="020B0604020202020204" pitchFamily="34" charset="0"/>
              </a:rPr>
              <a:t>с другими национальными проектами, реализуемыми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Забайкальском крае</a:t>
            </a:r>
            <a:endParaRPr lang="ru-RU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1600" dirty="0">
                <a:solidFill>
                  <a:srgbClr val="00B0F0"/>
                </a:solidFill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77814" y="996951"/>
          <a:ext cx="8618537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355"/>
                <a:gridCol w="6400182"/>
              </a:tblGrid>
              <a:tr h="41939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Национальный</a:t>
                      </a:r>
                      <a:r>
                        <a:rPr lang="ru-RU" sz="13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проект</a:t>
                      </a:r>
                      <a:endParaRPr lang="ru-RU" sz="13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перекрестные точки</a:t>
                      </a:r>
                    </a:p>
                  </a:txBody>
                  <a:tcPr marL="91432" marR="91432" marT="45724" marB="45724">
                    <a:solidFill>
                      <a:schemeClr val="bg1"/>
                    </a:solidFill>
                  </a:tcPr>
                </a:tc>
              </a:tr>
              <a:tr h="682744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Демография </a:t>
                      </a:r>
                      <a:endParaRPr lang="ru-RU" sz="15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раннего развития детей в возрасте до трех лет</a:t>
                      </a:r>
                      <a:endParaRPr lang="ru-RU" sz="16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</a:tr>
              <a:tr h="11309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Поддержка малого и среднего предпринимательства</a:t>
                      </a:r>
                      <a:endParaRPr lang="ru-RU" sz="15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по поддержке и развитию негосударственного сектора дошкольного, дополнительного образования,</a:t>
                      </a:r>
                      <a:r>
                        <a:rPr lang="ru-RU" sz="16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расширение спектра 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 психолого-педагогической, методической и консультативной помощи родителям,</a:t>
                      </a:r>
                      <a:r>
                        <a:rPr lang="ru-RU" sz="16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имеющим 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детей</a:t>
                      </a:r>
                      <a:endParaRPr lang="ru-RU" sz="16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</a:tr>
              <a:tr h="14023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Цифровая экономика </a:t>
                      </a: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 с использованием механизма демонстрационного экзамена.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Интернет-соединением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образовательных организаций не менее 100мбит/сек (город) и не менее 50 </a:t>
                      </a:r>
                      <a:r>
                        <a:rPr lang="ru-RU" sz="16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мбит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/сек (село) с гарантированным </a:t>
                      </a:r>
                      <a:r>
                        <a:rPr lang="ru-RU" sz="16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Интернет-трафиком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</a:tr>
              <a:tr h="61394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Жилье и городская среда</a:t>
                      </a:r>
                      <a:endParaRPr lang="ru-RU" sz="15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социальной инфраструктуры  в сельских поселения для педагогических работников</a:t>
                      </a:r>
                    </a:p>
                  </a:txBody>
                  <a:tcPr marL="91432" marR="91432" marT="45724" marB="45724"/>
                </a:tc>
              </a:tr>
              <a:tr h="1389417">
                <a:tc>
                  <a:txBody>
                    <a:bodyPr/>
                    <a:lstStyle/>
                    <a:p>
                      <a:pPr algn="ctr"/>
                      <a:r>
                        <a:rPr lang="ru-RU" sz="15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Безопасные и качественные автомобильные дороги</a:t>
                      </a:r>
                      <a:endParaRPr lang="ru-RU" sz="15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24" marB="4572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Совершенствование обучения детей основам правил дорожного движения и привитие им навыков безопасного поведения на дорогах</a:t>
                      </a:r>
                    </a:p>
                    <a:p>
                      <a:pPr algn="just"/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оснащения образовательных организаций мобильными </a:t>
                      </a:r>
                      <a:r>
                        <a:rPr lang="ru-RU" sz="16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автогородками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32" marR="91432" marT="45724" marB="45724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8400" y="637118"/>
            <a:ext cx="5327650" cy="271991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Указ Президента РФ от 7 мая 2018 года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национальных целях и стратегических задачах развития РФ на период до 2024 года»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4475" y="2755900"/>
          <a:ext cx="8643938" cy="404712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321969"/>
                <a:gridCol w="4321969"/>
              </a:tblGrid>
              <a:tr h="17170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ориентир стратегии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– создание условий для осуществления прорывного научно-технологического и социально-экономического развития Российской Федерации, увеличения численности населения страны, повышения уровня жизни граждан, создания комфортных условий для их проживания, самореализации и раскрытия таланта каждого человека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1" marB="4570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9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НАЦИОНАЛЬНОГО ПРОЕКТА  «ОБРАЗОВАНИЕ» </a:t>
                      </a:r>
                      <a:endParaRPr lang="ru-RU" sz="1800" b="1" i="0" u="non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1" marB="4570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75197">
                <a:tc>
                  <a:txBody>
                    <a:bodyPr/>
                    <a:lstStyle/>
                    <a:p>
                      <a:pPr lvl="0" algn="ctr"/>
                      <a:r>
                        <a:rPr lang="x-none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x-none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глобальной конкурентоспособности российского образования</a:t>
                      </a:r>
                      <a:r>
                        <a:rPr lang="x-none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вхождение Российской Федерации </a:t>
                      </a:r>
                      <a:r>
                        <a:rPr lang="x-none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число 10 ведущих стран мира по качеству общего образования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1" marB="4570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воспитание гармонично развитой и социально ответственной личности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на основе духовно-нравственных ценностей народов РФ, исторических и национально-культурных традиций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1" marB="45701"/>
                </a:tc>
              </a:tr>
            </a:tbl>
          </a:graphicData>
        </a:graphic>
      </p:graphicFrame>
      <p:pic>
        <p:nvPicPr>
          <p:cNvPr id="23567" name="Picture 2" descr="12 приоритетов президента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4" y="423334"/>
            <a:ext cx="3367087" cy="233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211638" y="275167"/>
            <a:ext cx="4932362" cy="37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Национальный проект «Образование»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214314" y="548217"/>
          <a:ext cx="8715375" cy="23793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715375"/>
              </a:tblGrid>
              <a:tr h="5027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1" u="sng" cap="all" baseline="0" dirty="0" smtClean="0">
                          <a:solidFill>
                            <a:schemeClr val="tx1"/>
                          </a:solidFill>
                        </a:rPr>
                        <a:t>Национальный  проект  «Образование»</a:t>
                      </a:r>
                      <a:endParaRPr lang="ru-RU" sz="2700" b="1" u="sng" cap="all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695" marB="45695"/>
                </a:tc>
              </a:tr>
              <a:tr h="518109">
                <a:tc>
                  <a:txBody>
                    <a:bodyPr/>
                    <a:lstStyle/>
                    <a:p>
                      <a:pPr algn="ctr"/>
                      <a:endParaRPr lang="ru-RU" sz="2800" b="1" i="0" u="sng" cap="all" baseline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695" marB="45695"/>
                </a:tc>
              </a:tr>
              <a:tr h="1358328">
                <a:tc>
                  <a:txBody>
                    <a:bodyPr/>
                    <a:lstStyle/>
                    <a:p>
                      <a:pPr lvl="0" algn="ctr"/>
                      <a:r>
                        <a:rPr lang="ru-RU" sz="2800" b="1" u="sng" dirty="0" smtClean="0">
                          <a:solidFill>
                            <a:srgbClr val="C00000"/>
                          </a:solidFill>
                        </a:rPr>
                        <a:t>Векторы развития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695" marB="45695"/>
                </a:tc>
              </a:tr>
            </a:tbl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142844" y="3645024"/>
          <a:ext cx="900115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Штриховая стрелка вправо 9"/>
          <p:cNvSpPr/>
          <p:nvPr/>
        </p:nvSpPr>
        <p:spPr>
          <a:xfrm rot="5400000">
            <a:off x="3969809" y="-1369483"/>
            <a:ext cx="1223433" cy="8661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1" y="275168"/>
            <a:ext cx="7631113" cy="649817"/>
          </a:xfrm>
        </p:spPr>
        <p:txBody>
          <a:bodyPr/>
          <a:lstStyle/>
          <a:p>
            <a:r>
              <a:rPr lang="ru-RU" alt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«Образование»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6688" y="1107018"/>
          <a:ext cx="8756650" cy="565361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740974"/>
                <a:gridCol w="969882"/>
                <a:gridCol w="4045794"/>
              </a:tblGrid>
              <a:tr h="6401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cap="all" baseline="0" dirty="0" smtClean="0"/>
                        <a:t>Сроки реализации: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cap="all" baseline="0" dirty="0" smtClean="0"/>
                        <a:t>01.01.2019 – 31.12.2024</a:t>
                      </a:r>
                      <a:endParaRPr lang="ru-RU" sz="1800" b="1" cap="all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cap="all" baseline="0" dirty="0" smtClean="0"/>
                        <a:t>Бюджет </a:t>
                      </a:r>
                      <a:endParaRPr lang="ru-RU" sz="1800" b="1" cap="all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cap="all" baseline="0" dirty="0" smtClean="0"/>
                        <a:t>Федеральные проекты:</a:t>
                      </a:r>
                      <a:endParaRPr lang="ru-RU" sz="1800" b="1" cap="all" baseline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Современная школа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295,1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Успех каждого ребенка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80,5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62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Поддержка семей, имеющих детей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8,6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62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Цифровая образовательная среда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79,8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Учитель будущего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15,4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Молодые профессионалы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156,2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62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Новые возможности</a:t>
                      </a:r>
                      <a:r>
                        <a:rPr lang="ru-RU" sz="1800" b="1" baseline="0" dirty="0" smtClean="0"/>
                        <a:t> для каждого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9,2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Социальная активность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27,3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75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Экспорт образования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107,5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662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Социальные лифты для каждого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800" b="1" dirty="0" smtClean="0"/>
                        <a:t>4,7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7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Федеральные проекты утверждены протоколом заседания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проектного комитета по национальному проекту «Образование»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от 7 декабря 2018 года № 3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24" marB="45724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авая фигурная скобка 7"/>
          <p:cNvSpPr/>
          <p:nvPr/>
        </p:nvSpPr>
        <p:spPr>
          <a:xfrm>
            <a:off x="4710113" y="2095500"/>
            <a:ext cx="615950" cy="3598333"/>
          </a:xfrm>
          <a:prstGeom prst="rightBrace">
            <a:avLst>
              <a:gd name="adj1" fmla="val 8333"/>
              <a:gd name="adj2" fmla="val 50000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5229227" y="3128964"/>
            <a:ext cx="1579563" cy="1685925"/>
          </a:xfrm>
          <a:prstGeom prst="hexagon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784,5 млрд. руб.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6835775" y="4398965"/>
            <a:ext cx="1773238" cy="115728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Вб – 15,4</a:t>
            </a:r>
          </a:p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млрд. руб.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6792915" y="3103564"/>
            <a:ext cx="1939925" cy="1260475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Бюджет субъектов РФ – 45,7 </a:t>
            </a:r>
          </a:p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млрд. руб.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6829425" y="2036764"/>
            <a:ext cx="1804988" cy="1076325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ФБ - 723,3</a:t>
            </a:r>
          </a:p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млрд. руб.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 bwMode="auto">
          <a:xfrm flipV="1">
            <a:off x="142876" y="857251"/>
            <a:ext cx="871537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627" name="Прямоугольник 8"/>
          <p:cNvSpPr>
            <a:spLocks noChangeArrowheads="1"/>
          </p:cNvSpPr>
          <p:nvPr/>
        </p:nvSpPr>
        <p:spPr bwMode="auto">
          <a:xfrm>
            <a:off x="357188" y="1"/>
            <a:ext cx="87868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/>
              <a:t>Указ Президента РФ № 474 от 21 июля 2020 года </a:t>
            </a:r>
          </a:p>
          <a:p>
            <a:pPr algn="ctr"/>
            <a:r>
              <a:rPr lang="ru-RU" altLang="ru-RU" b="1"/>
              <a:t>«О национальных целях развития РФ на период до 2030 года»</a:t>
            </a:r>
          </a:p>
          <a:p>
            <a:pPr algn="ctr"/>
            <a:endParaRPr lang="ru-RU" altLang="ru-RU" b="1">
              <a:latin typeface="Calibri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0" y="1142985"/>
          <a:ext cx="24288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2285984" y="1047733"/>
          <a:ext cx="6572296" cy="5524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1223963" y="4618567"/>
            <a:ext cx="71294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latin typeface="Calibri" pitchFamily="34" charset="0"/>
            </a:endParaRPr>
          </a:p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6147" name="Заголовок 1"/>
          <p:cNvSpPr txBox="1">
            <a:spLocks/>
          </p:cNvSpPr>
          <p:nvPr/>
        </p:nvSpPr>
        <p:spPr bwMode="auto">
          <a:xfrm>
            <a:off x="0" y="207433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Актуальные характеристики системы образования Забайкальского края</a:t>
            </a:r>
          </a:p>
        </p:txBody>
      </p:sp>
      <p:sp>
        <p:nvSpPr>
          <p:cNvPr id="6149" name="TextBox 14"/>
          <p:cNvSpPr txBox="1">
            <a:spLocks noChangeArrowheads="1"/>
          </p:cNvSpPr>
          <p:nvPr/>
        </p:nvSpPr>
        <p:spPr bwMode="auto">
          <a:xfrm>
            <a:off x="179512" y="980728"/>
            <a:ext cx="86868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400" b="1" cap="all" dirty="0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Ключевые проблемы, возможности для их решения</a:t>
            </a:r>
          </a:p>
          <a:p>
            <a:pPr algn="just">
              <a:defRPr/>
            </a:pPr>
            <a:endParaRPr lang="ru-RU" altLang="ru-RU" sz="12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9512" y="1268760"/>
          <a:ext cx="8704263" cy="53727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05389"/>
                <a:gridCol w="5998874"/>
              </a:tblGrid>
              <a:tr h="1148147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Доступность качественного образования для всех категорий обучающихся, в том числе,  сельских школьников,</a:t>
                      </a:r>
                      <a:r>
                        <a:rPr lang="ru-RU" altLang="ru-RU" sz="12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школьников, проживающих  в приграничных и труднодоступных территориях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развитие сетевого взаимодействия ОО; внедрение модели цифровой</a:t>
                      </a:r>
                      <a:r>
                        <a:rPr lang="ru-RU" altLang="ru-RU" sz="1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образовательной среды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 развитие дистанционного образования; увеличение скорости доступа к сети Интернет и различным видам образовательного контента;</a:t>
                      </a:r>
                      <a:r>
                        <a:rPr lang="ru-RU" altLang="ru-RU" sz="1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обновление материально-технической базы школ, создание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высокооснащенных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ученико-мест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  <a:tr h="97150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Недостаточный уровень качества результатов  образования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 системы педагогического роста, непрерывное повышение профессиональной компетентности педагогических работников; поддержка школ с низкими результатами; формирование  единой системы оценки качества </a:t>
                      </a:r>
                      <a:r>
                        <a:rPr lang="ru-RU" sz="12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 образования, в том числе, на основе практики международных исследований качества подготовки обучающихся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  <a:tr h="794868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Нехватка педагогических кадров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целевая подготовка педагогов в организациях высшего образования; меры социальной поддержки молодых педагогов, наставничество; создание центра</a:t>
                      </a:r>
                      <a:r>
                        <a:rPr lang="ru-RU" altLang="ru-RU" sz="1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непрерывного повышения педагогического мастерства с сетью стажировочных площадок; создание центра опережающей подготовки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  <a:tr h="79486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Недостаточный охват  детей </a:t>
                      </a:r>
                      <a:r>
                        <a:rPr lang="ru-RU" sz="12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дополнительным образованием, отвечающим современным  требованиям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детских технопарков «</a:t>
                      </a:r>
                      <a:r>
                        <a:rPr lang="ru-RU" altLang="ru-RU" sz="12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Кванториум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»,  центров «</a:t>
                      </a:r>
                      <a:r>
                        <a:rPr lang="en-US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-куб», центров поддержки и сопровождения одаренных</a:t>
                      </a:r>
                      <a:r>
                        <a:rPr lang="ru-RU" altLang="ru-RU" sz="1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детей, развитие инфраструктуры  детско-юношеского спорта, туризма, отдыха и оздоровления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  <a:tr h="82295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Низкая ресурсная база для подготовка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квалифицированных специалистов и рабочих кадров в соответствии с современными требованиями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оздание не менее двух центров опережающей профессиональной подготовки, в том числе, не менее 50 мастерских, оснащенных современным оборудованием, и</a:t>
                      </a:r>
                      <a:r>
                        <a:rPr lang="ru-RU" sz="1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ведущих подготовку по стандартам </a:t>
                      </a:r>
                      <a:r>
                        <a:rPr lang="ru-RU" sz="12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Ворлдскиллс</a:t>
                      </a:r>
                      <a:endParaRPr lang="ru-RU" sz="12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  <a:tr h="52649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Недостаточный</a:t>
                      </a:r>
                      <a:r>
                        <a:rPr lang="ru-RU" sz="12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 занятости молодежи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Решение: </a:t>
                      </a:r>
                      <a:r>
                        <a:rPr lang="ru-RU" alt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развитие современных форм организованной занятости детей и молодежи, развитие социальной, гражданской активности, добровольчества</a:t>
                      </a:r>
                      <a:endParaRPr lang="ru-RU"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6" marB="45716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2875" y="213784"/>
            <a:ext cx="8858250" cy="92921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9217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rgbClr val="C00000"/>
                </a:solidFill>
              </a:rPr>
              <a:t>Реализация в Забайкальском крае мероприятий ФЦПРО (2016-1020 гг.)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42875" y="1214967"/>
          <a:ext cx="8786814" cy="566380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34742"/>
                <a:gridCol w="1512153"/>
                <a:gridCol w="1879973"/>
                <a:gridCol w="1879973"/>
                <a:gridCol w="1879973"/>
              </a:tblGrid>
              <a:tr h="33532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2016 г.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</a:p>
                  </a:txBody>
                  <a:tcPr marT="45725" marB="45725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</a:p>
                  </a:txBody>
                  <a:tcPr marT="45725" marB="45725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37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</a:rPr>
                        <a:t>Мероприятие 2.4.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/>
                        <a:t>«Модернизация технологий и содержания обучения в соответствии с новым ФГОС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объединений»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</a:rPr>
                        <a:t>Мероприятие 5.1.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ru-RU" sz="1600" b="0" dirty="0" smtClean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b="0" dirty="0" smtClean="0"/>
                        <a:t> «Развитие национально-региональной системы независимой оценки качества общего образования через реализацию </a:t>
                      </a:r>
                      <a:r>
                        <a:rPr lang="ru-RU" sz="1600" b="0" dirty="0" err="1" smtClean="0"/>
                        <a:t>пилотных</a:t>
                      </a:r>
                      <a:r>
                        <a:rPr lang="ru-RU" sz="1600" b="0" dirty="0" smtClean="0"/>
                        <a:t> региональных проектов и создание национальных механизмов оценки качества»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cs typeface="Times New Roman" pitchFamily="18" charset="0"/>
                        </a:rPr>
                        <a:t>Мероприятие 2.2. </a:t>
                      </a:r>
                    </a:p>
                    <a:p>
                      <a:pPr algn="ctr"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«Повышение качества образования в школах с низкими результатами </a:t>
                      </a: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обучения и в школах, функционирующих в неблагоприятных социальных условиях, путем </a:t>
                      </a: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реализации региональных проектов и распространение их результатов»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</a:rPr>
                        <a:t>Мероприятие 5.1.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ru-RU" sz="1600" b="0" dirty="0" smtClean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600" b="0" dirty="0" smtClean="0"/>
                        <a:t> «Развитие национально-региональной системы независимой оценки качества общего образования через реализацию </a:t>
                      </a:r>
                      <a:r>
                        <a:rPr lang="ru-RU" sz="1600" b="0" dirty="0" err="1" smtClean="0"/>
                        <a:t>пилотных</a:t>
                      </a:r>
                      <a:r>
                        <a:rPr lang="ru-RU" sz="1600" b="0" dirty="0" smtClean="0"/>
                        <a:t> региональных проектов и создание национальных механизмов оценки качества»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0" i="1" dirty="0" smtClean="0">
                          <a:solidFill>
                            <a:srgbClr val="C00000"/>
                          </a:solidFill>
                          <a:cs typeface="Times New Roman" pitchFamily="18" charset="0"/>
                        </a:rPr>
                        <a:t>Мероприятие 2.2. </a:t>
                      </a:r>
                    </a:p>
                    <a:p>
                      <a:pPr algn="ctr"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«Повышение качества образования в школах с низкими результатами </a:t>
                      </a: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обучения и в школах, функционирующих в неблагоприятных социальных условиях, путем </a:t>
                      </a:r>
                    </a:p>
                    <a:p>
                      <a:pPr algn="ctr"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cs typeface="Times New Roman" pitchFamily="18" charset="0"/>
                        </a:rPr>
                        <a:t>реализации региональных проектов и распространение их результатов»</a:t>
                      </a:r>
                    </a:p>
                  </a:txBody>
                  <a:tcPr marT="45725" marB="45725"/>
                </a:tc>
              </a:tr>
              <a:tr h="546673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u="sng" dirty="0" smtClean="0">
                          <a:solidFill>
                            <a:srgbClr val="C00000"/>
                          </a:solidFill>
                        </a:rPr>
                        <a:t>Общий объем привлеченных средств из федерального бюджета: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900" b="1" u="sng" dirty="0" smtClean="0">
                          <a:solidFill>
                            <a:srgbClr val="C00000"/>
                          </a:solidFill>
                        </a:rPr>
                        <a:t>35 901,9 тыс. руб. </a:t>
                      </a:r>
                      <a:endParaRPr lang="ru-RU" sz="1900" b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400" b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695" name="Рисунок 45" descr="logotyp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85751"/>
            <a:ext cx="1143000" cy="88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2876" y="1126067"/>
            <a:ext cx="3349625" cy="559011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74625" algn="ctr" fontAlgn="auto">
              <a:spcBef>
                <a:spcPts val="0"/>
              </a:spcBef>
              <a:spcAft>
                <a:spcPts val="0"/>
              </a:spcAft>
              <a:tabLst>
                <a:tab pos="180975" algn="l"/>
                <a:tab pos="539750" algn="l"/>
                <a:tab pos="544513" algn="l"/>
              </a:tabLst>
              <a:defRPr/>
            </a:pPr>
            <a:r>
              <a:rPr lang="ru-RU" b="1" dirty="0">
                <a:solidFill>
                  <a:srgbClr val="C00000"/>
                </a:solidFill>
              </a:rPr>
              <a:t>Целевой ориентир развития образования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dirty="0">
                <a:solidFill>
                  <a:schemeClr val="tx1"/>
                </a:solidFill>
              </a:rPr>
              <a:t>повышение доступности, качества и социальной эффективности образования в соответствии с меняющимися запросами населения Забайкальского края, стратегиями российской образовательной политики и перспективными задачами социально-экономического и этнокультурного развития региона</a:t>
            </a:r>
            <a:endParaRPr lang="ru-RU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375" y="1198034"/>
            <a:ext cx="5359400" cy="55160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  <a:cs typeface="Arial" charset="0"/>
            </a:endParaRP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1. «Развитие дошкольного образования»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2. «Развитие общего образования»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3. «</a:t>
            </a:r>
            <a:r>
              <a:rPr lang="ru-RU" sz="1400" b="1" dirty="0">
                <a:solidFill>
                  <a:schemeClr val="tx1"/>
                </a:solidFill>
              </a:rPr>
              <a:t>Развитие систем воспитания и дополнительного образования детей</a:t>
            </a: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4. «Развитие </a:t>
            </a:r>
            <a:r>
              <a:rPr lang="ru-RU" sz="1400" b="1" dirty="0">
                <a:solidFill>
                  <a:schemeClr val="tx1"/>
                </a:solidFill>
              </a:rPr>
              <a:t>профессионального, дополнительного профессионального образования и науки</a:t>
            </a: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5. «Р</a:t>
            </a:r>
            <a:r>
              <a:rPr lang="ru-RU" sz="1400" b="1" dirty="0">
                <a:solidFill>
                  <a:schemeClr val="tx1"/>
                </a:solidFill>
              </a:rPr>
              <a:t>азвитие системы оценки качества образования и информационной прозрачности системы образования</a:t>
            </a: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6. «Р</a:t>
            </a:r>
            <a:r>
              <a:rPr lang="ru-RU" sz="1400" b="1" dirty="0">
                <a:solidFill>
                  <a:schemeClr val="tx1"/>
                </a:solidFill>
              </a:rPr>
              <a:t>азвитие молодежной политики и системы поддержки молодежных инициатив</a:t>
            </a: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»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7. «Р</a:t>
            </a:r>
            <a:r>
              <a:rPr lang="ru-RU" sz="1400" b="1" dirty="0">
                <a:solidFill>
                  <a:schemeClr val="tx1"/>
                </a:solidFill>
              </a:rPr>
              <a:t>азвитие кадрового потенциала системы образования</a:t>
            </a: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»;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8. «Развитие системы медико-социального и психолого-педагогического сопровождения воспитанников и обучающихся»;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cs typeface="Arial" charset="0"/>
              </a:rPr>
              <a:t>Подпрограмма 9. Обеспечивающая подпрограмм</a:t>
            </a:r>
            <a:r>
              <a:rPr lang="ru-RU" sz="1400" dirty="0">
                <a:solidFill>
                  <a:schemeClr val="tx1"/>
                </a:solidFill>
                <a:cs typeface="Arial" charset="0"/>
              </a:rPr>
              <a:t>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214314" y="1"/>
            <a:ext cx="8929687" cy="1267884"/>
          </a:xfrm>
          <a:prstGeom prst="rightArrow">
            <a:avLst>
              <a:gd name="adj1" fmla="val 50000"/>
              <a:gd name="adj2" fmla="val 51126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</a:rPr>
              <a:t>Государственная программа Забайкальского края «Развитие образования Забайкальского края на 2014-2020 годы» (от 24 апреля 2014 года № 225)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2230</Words>
  <Application>Microsoft Office PowerPoint</Application>
  <PresentationFormat>Экран (4:3)</PresentationFormat>
  <Paragraphs>212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Структура и бюджет национальных проектов</vt:lpstr>
      <vt:lpstr>Указ Президента РФ от 7 мая 2018 года  «О национальных целях и стратегических задачах развития РФ на период до 2024 года»</vt:lpstr>
      <vt:lpstr>Слайд 4</vt:lpstr>
      <vt:lpstr>Национальный проект «Образование»</vt:lpstr>
      <vt:lpstr>Слайд 6</vt:lpstr>
      <vt:lpstr>Слайд 7</vt:lpstr>
      <vt:lpstr>Слайд 8</vt:lpstr>
      <vt:lpstr>Слайд 9</vt:lpstr>
      <vt:lpstr>Слайд 10</vt:lpstr>
      <vt:lpstr>Слайд 11</vt:lpstr>
      <vt:lpstr>Региональный проект «Современная школа» </vt:lpstr>
      <vt:lpstr> Региональный проект «Успех каждого ребенка» </vt:lpstr>
      <vt:lpstr>Региональный проект «Поддержка семей, имеющих детей» </vt:lpstr>
      <vt:lpstr>Региональный проект «Цифровая образовательная среда» </vt:lpstr>
      <vt:lpstr>Слайд 16</vt:lpstr>
      <vt:lpstr>Ожидаемые результаты реализации региональных проектов Забайкальского края </vt:lpstr>
      <vt:lpstr>Региональный проект  «Новые возможности для каждого»</vt:lpstr>
      <vt:lpstr>Слайд 19</vt:lpstr>
      <vt:lpstr>Региональный проект «Социальные лифты» </vt:lpstr>
      <vt:lpstr>Взаимосвязь национального проекта «Образование»  с другими национальными проектами, реализуемыми в Забайкальском крае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</cp:revision>
  <dcterms:modified xsi:type="dcterms:W3CDTF">2021-02-02T09:20:06Z</dcterms:modified>
</cp:coreProperties>
</file>