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6"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7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681" y="4499676"/>
              <a:ext cx="4295219"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7" name="Freeform 18"/>
            <p:cNvSpPr>
              <a:spLocks/>
            </p:cNvSpPr>
            <p:nvPr/>
          </p:nvSpPr>
          <p:spPr bwMode="hidden">
            <a:xfrm>
              <a:off x="-308538" y="4319027"/>
              <a:ext cx="8280254" cy="1208092"/>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8" name="Freeform 22"/>
            <p:cNvSpPr>
              <a:spLocks/>
            </p:cNvSpPr>
            <p:nvPr/>
          </p:nvSpPr>
          <p:spPr bwMode="hidden">
            <a:xfrm>
              <a:off x="4014" y="4334834"/>
              <a:ext cx="8164231"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p:nvSpPr>
            <p:cNvPr id="9" name="Freeform 26"/>
            <p:cNvSpPr>
              <a:spLocks/>
            </p:cNvSpPr>
            <p:nvPr/>
          </p:nvSpPr>
          <p:spPr bwMode="hidden">
            <a:xfrm>
              <a:off x="4157164" y="4316769"/>
              <a:ext cx="4939265"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useBgFill="1">
          <p:nvSpPr>
            <p:cNvPr id="10"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defTabSz="914400" fontAlgn="auto">
                <a:spcBef>
                  <a:spcPts val="0"/>
                </a:spcBef>
                <a:spcAft>
                  <a:spcPts val="0"/>
                </a:spcAft>
                <a:defRPr/>
              </a:pPr>
              <a:endParaRPr lang="en-US">
                <a:latin typeface="+mn-lt"/>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1" name="Date Placeholder 3"/>
          <p:cNvSpPr>
            <a:spLocks noGrp="1"/>
          </p:cNvSpPr>
          <p:nvPr>
            <p:ph type="dt" sz="half" idx="10"/>
          </p:nvPr>
        </p:nvSpPr>
        <p:spPr/>
        <p:txBody>
          <a:bodyPr/>
          <a:lstStyle>
            <a:lvl1pPr>
              <a:defRPr/>
            </a:lvl1pPr>
          </a:lstStyle>
          <a:p>
            <a:pPr>
              <a:defRPr/>
            </a:pPr>
            <a:fld id="{7097282C-FA4C-4425-88EF-060D74B37E92}" type="datetimeFigureOut">
              <a:rPr lang="ru-RU"/>
              <a:pPr>
                <a:defRPr/>
              </a:pPr>
              <a:t>02.02.2014</a:t>
            </a:fld>
            <a:endParaRPr lang="ru-RU"/>
          </a:p>
        </p:txBody>
      </p:sp>
      <p:sp>
        <p:nvSpPr>
          <p:cNvPr id="12" name="Footer Placeholder 4"/>
          <p:cNvSpPr>
            <a:spLocks noGrp="1"/>
          </p:cNvSpPr>
          <p:nvPr>
            <p:ph type="ftr" sz="quarter" idx="11"/>
          </p:nvPr>
        </p:nvSpPr>
        <p:spPr/>
        <p:txBody>
          <a:bodyPr/>
          <a:lstStyle>
            <a:lvl1pPr>
              <a:defRPr/>
            </a:lvl1pPr>
          </a:lstStyle>
          <a:p>
            <a:pPr>
              <a:defRPr/>
            </a:pPr>
            <a:endParaRPr lang="ru-RU"/>
          </a:p>
        </p:txBody>
      </p:sp>
      <p:sp>
        <p:nvSpPr>
          <p:cNvPr id="13" name="Slide Number Placeholder 5"/>
          <p:cNvSpPr>
            <a:spLocks noGrp="1"/>
          </p:cNvSpPr>
          <p:nvPr>
            <p:ph type="sldNum" sz="quarter" idx="12"/>
          </p:nvPr>
        </p:nvSpPr>
        <p:spPr/>
        <p:txBody>
          <a:bodyPr/>
          <a:lstStyle>
            <a:lvl1pPr>
              <a:defRPr/>
            </a:lvl1pPr>
          </a:lstStyle>
          <a:p>
            <a:pPr>
              <a:defRPr/>
            </a:pPr>
            <a:fld id="{6E87FD21-E5BB-490E-8AEC-C5429943ECA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A8E24A0C-AF2B-4EFE-BDDC-FFB666B2E396}" type="datetimeFigureOut">
              <a:rPr lang="ru-RU"/>
              <a:pPr>
                <a:defRPr/>
              </a:pPr>
              <a:t>02.02.2014</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741522A-A3A5-47E0-B989-FEAC3E54A083}"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681" y="4501687"/>
              <a:ext cx="4295219" cy="101494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7" name="Freeform 18"/>
            <p:cNvSpPr>
              <a:spLocks/>
            </p:cNvSpPr>
            <p:nvPr/>
          </p:nvSpPr>
          <p:spPr bwMode="hidden">
            <a:xfrm>
              <a:off x="-308538" y="4318998"/>
              <a:ext cx="8280254" cy="1208906"/>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8" name="Freeform 22"/>
            <p:cNvSpPr>
              <a:spLocks/>
            </p:cNvSpPr>
            <p:nvPr/>
          </p:nvSpPr>
          <p:spPr bwMode="hidden">
            <a:xfrm>
              <a:off x="4014" y="4334786"/>
              <a:ext cx="8164231" cy="110290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p:nvSpPr>
            <p:cNvPr id="9" name="Freeform 26"/>
            <p:cNvSpPr>
              <a:spLocks/>
            </p:cNvSpPr>
            <p:nvPr/>
          </p:nvSpPr>
          <p:spPr bwMode="hidden">
            <a:xfrm>
              <a:off x="4157164" y="4316742"/>
              <a:ext cx="4939265" cy="92697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useBgFill="1">
          <p:nvSpPr>
            <p:cNvPr id="1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defTabSz="914400" fontAlgn="auto">
                <a:spcBef>
                  <a:spcPts val="0"/>
                </a:spcBef>
                <a:spcAft>
                  <a:spcPts val="0"/>
                </a:spcAft>
                <a:defRPr/>
              </a:pPr>
              <a:endParaRPr lang="en-US">
                <a:latin typeface="+mn-lt"/>
              </a:endParaRP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Date Placeholder 3"/>
          <p:cNvSpPr>
            <a:spLocks noGrp="1"/>
          </p:cNvSpPr>
          <p:nvPr>
            <p:ph type="dt" sz="half" idx="10"/>
          </p:nvPr>
        </p:nvSpPr>
        <p:spPr/>
        <p:txBody>
          <a:bodyPr/>
          <a:lstStyle>
            <a:lvl1pPr>
              <a:defRPr/>
            </a:lvl1pPr>
          </a:lstStyle>
          <a:p>
            <a:pPr>
              <a:defRPr/>
            </a:pPr>
            <a:fld id="{2EB7A05F-400A-48A6-9351-501B1C763BE0}" type="datetimeFigureOut">
              <a:rPr lang="ru-RU"/>
              <a:pPr>
                <a:defRPr/>
              </a:pPr>
              <a:t>02.02.2014</a:t>
            </a:fld>
            <a:endParaRPr lang="ru-RU"/>
          </a:p>
        </p:txBody>
      </p:sp>
      <p:sp>
        <p:nvSpPr>
          <p:cNvPr id="12" name="Footer Placeholder 4"/>
          <p:cNvSpPr>
            <a:spLocks noGrp="1"/>
          </p:cNvSpPr>
          <p:nvPr>
            <p:ph type="ftr" sz="quarter" idx="11"/>
          </p:nvPr>
        </p:nvSpPr>
        <p:spPr/>
        <p:txBody>
          <a:bodyPr/>
          <a:lstStyle>
            <a:lvl1pPr>
              <a:defRPr/>
            </a:lvl1pPr>
          </a:lstStyle>
          <a:p>
            <a:pPr>
              <a:defRPr/>
            </a:pPr>
            <a:endParaRPr lang="ru-RU"/>
          </a:p>
        </p:txBody>
      </p:sp>
      <p:sp>
        <p:nvSpPr>
          <p:cNvPr id="13" name="Slide Number Placeholder 5"/>
          <p:cNvSpPr>
            <a:spLocks noGrp="1"/>
          </p:cNvSpPr>
          <p:nvPr>
            <p:ph type="sldNum" sz="quarter" idx="12"/>
          </p:nvPr>
        </p:nvSpPr>
        <p:spPr/>
        <p:txBody>
          <a:bodyPr/>
          <a:lstStyle>
            <a:lvl1pPr>
              <a:defRPr/>
            </a:lvl1pPr>
          </a:lstStyle>
          <a:p>
            <a:pPr>
              <a:defRPr/>
            </a:pPr>
            <a:fld id="{B4B535E3-8DF5-4E55-B141-3CAB14AA31F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Title 6"/>
          <p:cNvSpPr>
            <a:spLocks noGrp="1"/>
          </p:cNvSpPr>
          <p:nvPr>
            <p:ph type="title"/>
          </p:nvPr>
        </p:nvSpPr>
        <p:spPr/>
        <p:txBody>
          <a:bodyPr/>
          <a:lstStyle/>
          <a:p>
            <a:r>
              <a:rPr lang="ru-RU" smtClean="0"/>
              <a:t>Образец заголовка</a:t>
            </a:r>
            <a:endParaRPr lang="en-US"/>
          </a:p>
        </p:txBody>
      </p:sp>
      <p:sp>
        <p:nvSpPr>
          <p:cNvPr id="4" name="Date Placeholder 3"/>
          <p:cNvSpPr>
            <a:spLocks noGrp="1"/>
          </p:cNvSpPr>
          <p:nvPr>
            <p:ph type="dt" sz="half" idx="10"/>
          </p:nvPr>
        </p:nvSpPr>
        <p:spPr/>
        <p:txBody>
          <a:bodyPr/>
          <a:lstStyle>
            <a:lvl1pPr>
              <a:defRPr/>
            </a:lvl1pPr>
          </a:lstStyle>
          <a:p>
            <a:pPr>
              <a:defRPr/>
            </a:pPr>
            <a:fld id="{47CA5B10-2A6D-4AA5-A7F3-D19B25103E99}" type="datetimeFigureOut">
              <a:rPr lang="ru-RU"/>
              <a:pPr>
                <a:defRPr/>
              </a:pPr>
              <a:t>02.02.2014</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C84735C7-B8DC-4358-8019-D80E8A5F846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a:p>
        </p:txBody>
      </p:sp>
      <p:sp>
        <p:nvSpPr>
          <p:cNvPr id="5" name="Freeform 14"/>
          <p:cNvSpPr>
            <a:spLocks/>
          </p:cNvSpPr>
          <p:nvPr/>
        </p:nvSpPr>
        <p:spPr bwMode="hidden">
          <a:xfrm>
            <a:off x="6046788" y="4203700"/>
            <a:ext cx="2876550" cy="714375"/>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6" name="Freeform 18"/>
          <p:cNvSpPr>
            <a:spLocks/>
          </p:cNvSpPr>
          <p:nvPr/>
        </p:nvSpPr>
        <p:spPr bwMode="hidden">
          <a:xfrm>
            <a:off x="2619375" y="4075113"/>
            <a:ext cx="5545138" cy="850900"/>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7" name="Freeform 22"/>
          <p:cNvSpPr>
            <a:spLocks/>
          </p:cNvSpPr>
          <p:nvPr/>
        </p:nvSpPr>
        <p:spPr bwMode="hidden">
          <a:xfrm>
            <a:off x="2828925" y="4087813"/>
            <a:ext cx="5467350" cy="77470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p:nvSpPr>
          <p:cNvPr id="8" name="Freeform 26"/>
          <p:cNvSpPr>
            <a:spLocks/>
          </p:cNvSpPr>
          <p:nvPr/>
        </p:nvSpPr>
        <p:spPr bwMode="hidden">
          <a:xfrm>
            <a:off x="5610225" y="4073525"/>
            <a:ext cx="3306763" cy="652463"/>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useBgFill="1">
        <p:nvSpPr>
          <p:cNvPr id="9" name="Freeform 10"/>
          <p:cNvSpPr>
            <a:spLocks/>
          </p:cNvSpPr>
          <p:nvPr/>
        </p:nvSpPr>
        <p:spPr bwMode="hidden">
          <a:xfrm>
            <a:off x="211138" y="4059238"/>
            <a:ext cx="8723312" cy="1328737"/>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defTabSz="914400" fontAlgn="auto">
              <a:spcBef>
                <a:spcPts val="0"/>
              </a:spcBef>
              <a:spcAft>
                <a:spcPts val="0"/>
              </a:spcAft>
              <a:defRPr/>
            </a:pPr>
            <a:endParaRPr lang="en-US">
              <a:latin typeface="+mn-lt"/>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0" name="Date Placeholder 3"/>
          <p:cNvSpPr>
            <a:spLocks noGrp="1"/>
          </p:cNvSpPr>
          <p:nvPr>
            <p:ph type="dt" sz="half" idx="10"/>
          </p:nvPr>
        </p:nvSpPr>
        <p:spPr/>
        <p:txBody>
          <a:bodyPr/>
          <a:lstStyle>
            <a:lvl1pPr>
              <a:defRPr/>
            </a:lvl1pPr>
          </a:lstStyle>
          <a:p>
            <a:pPr>
              <a:defRPr/>
            </a:pPr>
            <a:fld id="{1849BEEF-4325-4372-876C-715D6B17ED0A}" type="datetimeFigureOut">
              <a:rPr lang="ru-RU"/>
              <a:pPr>
                <a:defRPr/>
              </a:pPr>
              <a:t>02.02.2014</a:t>
            </a:fld>
            <a:endParaRPr lang="ru-RU"/>
          </a:p>
        </p:txBody>
      </p:sp>
      <p:sp>
        <p:nvSpPr>
          <p:cNvPr id="11" name="Footer Placeholder 4"/>
          <p:cNvSpPr>
            <a:spLocks noGrp="1"/>
          </p:cNvSpPr>
          <p:nvPr>
            <p:ph type="ftr" sz="quarter" idx="11"/>
          </p:nvPr>
        </p:nvSpPr>
        <p:spPr/>
        <p:txBody>
          <a:bodyPr/>
          <a:lstStyle>
            <a:lvl1pPr>
              <a:defRPr/>
            </a:lvl1pPr>
          </a:lstStyle>
          <a:p>
            <a:pPr>
              <a:defRPr/>
            </a:pPr>
            <a:endParaRPr lang="ru-RU"/>
          </a:p>
        </p:txBody>
      </p:sp>
      <p:sp>
        <p:nvSpPr>
          <p:cNvPr id="12" name="Slide Number Placeholder 5"/>
          <p:cNvSpPr>
            <a:spLocks noGrp="1"/>
          </p:cNvSpPr>
          <p:nvPr>
            <p:ph type="sldNum" sz="quarter" idx="12"/>
          </p:nvPr>
        </p:nvSpPr>
        <p:spPr/>
        <p:txBody>
          <a:bodyPr/>
          <a:lstStyle>
            <a:lvl1pPr>
              <a:defRPr/>
            </a:lvl1pPr>
          </a:lstStyle>
          <a:p>
            <a:pPr>
              <a:defRPr/>
            </a:pPr>
            <a:fld id="{FCEF69D4-52CA-4CEC-924E-C44B26125AC8}"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6A2AE38C-5C8C-4CB3-9A15-2B90C8688B49}" type="datetimeFigureOut">
              <a:rPr lang="ru-RU"/>
              <a:pPr>
                <a:defRPr/>
              </a:pPr>
              <a:t>02.02.2014</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A7FDF6C4-0E17-4ECF-A46A-33AB89C36BC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C51737A0-5300-4B3F-B38D-07451EBD58F5}" type="datetimeFigureOut">
              <a:rPr lang="ru-RU"/>
              <a:pPr>
                <a:defRPr/>
              </a:pPr>
              <a:t>02.02.2014</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C8E78B78-A291-4D6B-9338-6219DB713F5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fld id="{6FEA7B0E-337D-48D7-AC13-B41AA2296E7A}" type="datetimeFigureOut">
              <a:rPr lang="ru-RU"/>
              <a:pPr>
                <a:defRPr/>
              </a:pPr>
              <a:t>02.02.2014</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2BDB6D8A-5316-41E9-8D32-BC9C38EC857C}"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006" y="4499677"/>
              <a:ext cx="4295986"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5" name="Freeform 18"/>
            <p:cNvSpPr>
              <a:spLocks/>
            </p:cNvSpPr>
            <p:nvPr/>
          </p:nvSpPr>
          <p:spPr bwMode="hidden">
            <a:xfrm>
              <a:off x="-308667" y="4319028"/>
              <a:ext cx="8279020" cy="1208091"/>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6" name="Freeform 22"/>
            <p:cNvSpPr>
              <a:spLocks/>
            </p:cNvSpPr>
            <p:nvPr/>
          </p:nvSpPr>
          <p:spPr bwMode="hidden">
            <a:xfrm>
              <a:off x="4286" y="4334834"/>
              <a:ext cx="8165219"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p:nvSpPr>
            <p:cNvPr id="7" name="Freeform 26"/>
            <p:cNvSpPr>
              <a:spLocks/>
            </p:cNvSpPr>
            <p:nvPr/>
          </p:nvSpPr>
          <p:spPr bwMode="hidden">
            <a:xfrm>
              <a:off x="4155651" y="4316769"/>
              <a:ext cx="4940859"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useBgFill="1">
          <p:nvSpPr>
            <p:cNvPr id="8"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defTabSz="914400" fontAlgn="auto">
                <a:spcBef>
                  <a:spcPts val="0"/>
                </a:spcBef>
                <a:spcAft>
                  <a:spcPts val="0"/>
                </a:spcAft>
                <a:defRPr/>
              </a:pPr>
              <a:endParaRPr lang="en-US">
                <a:latin typeface="+mn-lt"/>
              </a:endParaRPr>
            </a:p>
          </p:txBody>
        </p:sp>
      </p:grpSp>
      <p:sp>
        <p:nvSpPr>
          <p:cNvPr id="9" name="Date Placeholder 1"/>
          <p:cNvSpPr>
            <a:spLocks noGrp="1"/>
          </p:cNvSpPr>
          <p:nvPr>
            <p:ph type="dt" sz="half" idx="10"/>
          </p:nvPr>
        </p:nvSpPr>
        <p:spPr/>
        <p:txBody>
          <a:bodyPr/>
          <a:lstStyle>
            <a:lvl1pPr>
              <a:defRPr/>
            </a:lvl1pPr>
          </a:lstStyle>
          <a:p>
            <a:pPr>
              <a:defRPr/>
            </a:pPr>
            <a:fld id="{18F343C0-5B55-4F51-81B5-FA22269B23CD}" type="datetimeFigureOut">
              <a:rPr lang="ru-RU"/>
              <a:pPr>
                <a:defRPr/>
              </a:pPr>
              <a:t>02.02.2014</a:t>
            </a:fld>
            <a:endParaRPr lang="ru-RU"/>
          </a:p>
        </p:txBody>
      </p:sp>
      <p:sp>
        <p:nvSpPr>
          <p:cNvPr id="10" name="Footer Placeholder 2"/>
          <p:cNvSpPr>
            <a:spLocks noGrp="1"/>
          </p:cNvSpPr>
          <p:nvPr>
            <p:ph type="ftr" sz="quarter" idx="11"/>
          </p:nvPr>
        </p:nvSpPr>
        <p:spPr/>
        <p:txBody>
          <a:bodyPr/>
          <a:lstStyle>
            <a:lvl1pPr>
              <a:defRPr/>
            </a:lvl1pPr>
          </a:lstStyle>
          <a:p>
            <a:pPr>
              <a:defRPr/>
            </a:pPr>
            <a:endParaRPr lang="ru-RU"/>
          </a:p>
        </p:txBody>
      </p:sp>
      <p:sp>
        <p:nvSpPr>
          <p:cNvPr id="11" name="Slide Number Placeholder 3"/>
          <p:cNvSpPr>
            <a:spLocks noGrp="1"/>
          </p:cNvSpPr>
          <p:nvPr>
            <p:ph type="sldNum" sz="quarter" idx="12"/>
          </p:nvPr>
        </p:nvSpPr>
        <p:spPr/>
        <p:txBody>
          <a:bodyPr/>
          <a:lstStyle>
            <a:lvl1pPr>
              <a:defRPr/>
            </a:lvl1pPr>
          </a:lstStyle>
          <a:p>
            <a:pPr>
              <a:defRPr/>
            </a:pPr>
            <a:fld id="{DD693FAC-0A32-44E6-9811-CA898F78E14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681" y="4501687"/>
              <a:ext cx="4295219" cy="101494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8" name="Freeform 18"/>
            <p:cNvSpPr>
              <a:spLocks/>
            </p:cNvSpPr>
            <p:nvPr/>
          </p:nvSpPr>
          <p:spPr bwMode="hidden">
            <a:xfrm>
              <a:off x="-308538" y="4318998"/>
              <a:ext cx="8280254" cy="1208906"/>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9" name="Freeform 22"/>
            <p:cNvSpPr>
              <a:spLocks/>
            </p:cNvSpPr>
            <p:nvPr/>
          </p:nvSpPr>
          <p:spPr bwMode="hidden">
            <a:xfrm>
              <a:off x="4014" y="4334786"/>
              <a:ext cx="8164231" cy="110290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p:nvSpPr>
            <p:cNvPr id="10" name="Freeform 26"/>
            <p:cNvSpPr>
              <a:spLocks/>
            </p:cNvSpPr>
            <p:nvPr/>
          </p:nvSpPr>
          <p:spPr bwMode="hidden">
            <a:xfrm>
              <a:off x="4157164" y="4316742"/>
              <a:ext cx="4939265" cy="92697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useBgFill="1">
          <p:nvSpPr>
            <p:cNvPr id="11"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defTabSz="914400" fontAlgn="auto">
                <a:spcBef>
                  <a:spcPts val="0"/>
                </a:spcBef>
                <a:spcAft>
                  <a:spcPts val="0"/>
                </a:spcAft>
                <a:defRPr/>
              </a:pPr>
              <a:endParaRPr lang="en-US">
                <a:latin typeface="+mn-lt"/>
              </a:endParaRP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Date Placeholder 4"/>
          <p:cNvSpPr>
            <a:spLocks noGrp="1"/>
          </p:cNvSpPr>
          <p:nvPr>
            <p:ph type="dt" sz="half" idx="10"/>
          </p:nvPr>
        </p:nvSpPr>
        <p:spPr/>
        <p:txBody>
          <a:bodyPr/>
          <a:lstStyle>
            <a:lvl1pPr>
              <a:defRPr/>
            </a:lvl1pPr>
          </a:lstStyle>
          <a:p>
            <a:pPr>
              <a:defRPr/>
            </a:pPr>
            <a:fld id="{D580B123-9B2F-4890-B4A3-1EA7F3E21667}" type="datetimeFigureOut">
              <a:rPr lang="ru-RU"/>
              <a:pPr>
                <a:defRPr/>
              </a:pPr>
              <a:t>02.02.2014</a:t>
            </a:fld>
            <a:endParaRPr lang="ru-RU"/>
          </a:p>
        </p:txBody>
      </p:sp>
      <p:sp>
        <p:nvSpPr>
          <p:cNvPr id="13" name="Footer Placeholder 5"/>
          <p:cNvSpPr>
            <a:spLocks noGrp="1"/>
          </p:cNvSpPr>
          <p:nvPr>
            <p:ph type="ftr" sz="quarter" idx="11"/>
          </p:nvPr>
        </p:nvSpPr>
        <p:spPr/>
        <p:txBody>
          <a:bodyPr/>
          <a:lstStyle>
            <a:lvl1pPr>
              <a:defRPr/>
            </a:lvl1pPr>
          </a:lstStyle>
          <a:p>
            <a:pPr>
              <a:defRPr/>
            </a:pPr>
            <a:endParaRPr lang="ru-RU"/>
          </a:p>
        </p:txBody>
      </p:sp>
      <p:sp>
        <p:nvSpPr>
          <p:cNvPr id="14" name="Slide Number Placeholder 6"/>
          <p:cNvSpPr>
            <a:spLocks noGrp="1"/>
          </p:cNvSpPr>
          <p:nvPr>
            <p:ph type="sldNum" sz="quarter" idx="12"/>
          </p:nvPr>
        </p:nvSpPr>
        <p:spPr/>
        <p:txBody>
          <a:bodyPr/>
          <a:lstStyle>
            <a:lvl1pPr>
              <a:defRPr/>
            </a:lvl1pPr>
          </a:lstStyle>
          <a:p>
            <a:pPr>
              <a:defRPr/>
            </a:pPr>
            <a:fld id="{B5FF14DD-0B21-47BF-9B3C-3B008D77B5B4}"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681" y="4499676"/>
              <a:ext cx="4295219"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8" name="Freeform 18"/>
            <p:cNvSpPr>
              <a:spLocks/>
            </p:cNvSpPr>
            <p:nvPr/>
          </p:nvSpPr>
          <p:spPr bwMode="hidden">
            <a:xfrm>
              <a:off x="-308538" y="4319027"/>
              <a:ext cx="8280254" cy="1208092"/>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9" name="Freeform 22"/>
            <p:cNvSpPr>
              <a:spLocks/>
            </p:cNvSpPr>
            <p:nvPr/>
          </p:nvSpPr>
          <p:spPr bwMode="hidden">
            <a:xfrm>
              <a:off x="4014" y="4334834"/>
              <a:ext cx="8164231"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p:nvSpPr>
            <p:cNvPr id="10" name="Freeform 26"/>
            <p:cNvSpPr>
              <a:spLocks/>
            </p:cNvSpPr>
            <p:nvPr/>
          </p:nvSpPr>
          <p:spPr bwMode="hidden">
            <a:xfrm>
              <a:off x="4157164" y="4316769"/>
              <a:ext cx="4939265"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useBgFill="1">
          <p:nvSpPr>
            <p:cNvPr id="11"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defTabSz="914400" fontAlgn="auto">
                <a:spcBef>
                  <a:spcPts val="0"/>
                </a:spcBef>
                <a:spcAft>
                  <a:spcPts val="0"/>
                </a:spcAft>
                <a:defRPr/>
              </a:pPr>
              <a:endParaRPr lang="en-US">
                <a:latin typeface="+mn-lt"/>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12" name="Date Placeholder 4"/>
          <p:cNvSpPr>
            <a:spLocks noGrp="1"/>
          </p:cNvSpPr>
          <p:nvPr>
            <p:ph type="dt" sz="half" idx="10"/>
          </p:nvPr>
        </p:nvSpPr>
        <p:spPr/>
        <p:txBody>
          <a:bodyPr/>
          <a:lstStyle>
            <a:lvl1pPr>
              <a:defRPr/>
            </a:lvl1pPr>
          </a:lstStyle>
          <a:p>
            <a:pPr>
              <a:defRPr/>
            </a:pPr>
            <a:fld id="{659C2576-D54E-4ADC-BFFC-9C27E5F314C1}" type="datetimeFigureOut">
              <a:rPr lang="ru-RU"/>
              <a:pPr>
                <a:defRPr/>
              </a:pPr>
              <a:t>02.02.2014</a:t>
            </a:fld>
            <a:endParaRPr lang="ru-RU"/>
          </a:p>
        </p:txBody>
      </p:sp>
      <p:sp>
        <p:nvSpPr>
          <p:cNvPr id="13" name="Footer Placeholder 5"/>
          <p:cNvSpPr>
            <a:spLocks noGrp="1"/>
          </p:cNvSpPr>
          <p:nvPr>
            <p:ph type="ftr" sz="quarter" idx="11"/>
          </p:nvPr>
        </p:nvSpPr>
        <p:spPr/>
        <p:txBody>
          <a:bodyPr/>
          <a:lstStyle>
            <a:lvl1pPr>
              <a:defRPr/>
            </a:lvl1pPr>
          </a:lstStyle>
          <a:p>
            <a:pPr>
              <a:defRPr/>
            </a:pPr>
            <a:endParaRPr lang="ru-RU"/>
          </a:p>
        </p:txBody>
      </p:sp>
      <p:sp>
        <p:nvSpPr>
          <p:cNvPr id="14" name="Slide Number Placeholder 6"/>
          <p:cNvSpPr>
            <a:spLocks noGrp="1"/>
          </p:cNvSpPr>
          <p:nvPr>
            <p:ph type="sldNum" sz="quarter" idx="12"/>
          </p:nvPr>
        </p:nvSpPr>
        <p:spPr/>
        <p:txBody>
          <a:bodyPr/>
          <a:lstStyle>
            <a:lvl1pPr>
              <a:defRPr/>
            </a:lvl1pPr>
          </a:lstStyle>
          <a:p>
            <a:pPr>
              <a:defRPr/>
            </a:pPr>
            <a:fld id="{BBE6303B-E540-4A70-8111-B5E1929A026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7" name="Freeform 14"/>
            <p:cNvSpPr>
              <a:spLocks/>
            </p:cNvSpPr>
            <p:nvPr/>
          </p:nvSpPr>
          <p:spPr bwMode="hidden">
            <a:xfrm>
              <a:off x="4810006" y="4499677"/>
              <a:ext cx="4295986" cy="1016152"/>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18" name="Freeform 18"/>
            <p:cNvSpPr>
              <a:spLocks/>
            </p:cNvSpPr>
            <p:nvPr/>
          </p:nvSpPr>
          <p:spPr bwMode="hidden">
            <a:xfrm>
              <a:off x="-308667" y="4319028"/>
              <a:ext cx="8279020" cy="1208091"/>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a:lstStyle/>
            <a:p>
              <a:pPr defTabSz="914400" fontAlgn="auto">
                <a:spcBef>
                  <a:spcPts val="0"/>
                </a:spcBef>
                <a:spcAft>
                  <a:spcPts val="0"/>
                </a:spcAft>
                <a:defRPr/>
              </a:pPr>
              <a:endParaRPr lang="en-US">
                <a:latin typeface="+mn-lt"/>
              </a:endParaRPr>
            </a:p>
          </p:txBody>
        </p:sp>
        <p:sp>
          <p:nvSpPr>
            <p:cNvPr id="19" name="Freeform 22"/>
            <p:cNvSpPr>
              <a:spLocks/>
            </p:cNvSpPr>
            <p:nvPr/>
          </p:nvSpPr>
          <p:spPr bwMode="hidden">
            <a:xfrm>
              <a:off x="4286" y="4334834"/>
              <a:ext cx="8165219" cy="1101960"/>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p:nvSpPr>
            <p:cNvPr id="20" name="Freeform 26"/>
            <p:cNvSpPr>
              <a:spLocks/>
            </p:cNvSpPr>
            <p:nvPr/>
          </p:nvSpPr>
          <p:spPr bwMode="hidden">
            <a:xfrm>
              <a:off x="4155651" y="4316769"/>
              <a:ext cx="4940859" cy="925827"/>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defTabSz="914400" fontAlgn="auto">
                <a:spcBef>
                  <a:spcPts val="0"/>
                </a:spcBef>
                <a:spcAft>
                  <a:spcPts val="0"/>
                </a:spcAft>
                <a:defRPr/>
              </a:pPr>
              <a:endParaRPr lang="en-US">
                <a:latin typeface="+mn-lt"/>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a:lstStyle/>
            <a:p>
              <a:pPr defTabSz="914400" fontAlgn="auto">
                <a:spcBef>
                  <a:spcPts val="0"/>
                </a:spcBef>
                <a:spcAft>
                  <a:spcPts val="0"/>
                </a:spcAft>
                <a:defRPr/>
              </a:pPr>
              <a:endParaRPr lang="en-US">
                <a:latin typeface="+mn-lt"/>
              </a:endParaRPr>
            </a:p>
          </p:txBody>
        </p:sp>
      </p:grpSp>
      <p:sp>
        <p:nvSpPr>
          <p:cNvPr id="1028" name="Title Placeholder 1"/>
          <p:cNvSpPr>
            <a:spLocks noGrp="1"/>
          </p:cNvSpPr>
          <p:nvPr>
            <p:ph type="title"/>
          </p:nvPr>
        </p:nvSpPr>
        <p:spPr bwMode="auto">
          <a:xfrm>
            <a:off x="457200" y="338138"/>
            <a:ext cx="8229600" cy="12525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defTabSz="914400" fontAlgn="auto">
              <a:spcBef>
                <a:spcPts val="0"/>
              </a:spcBef>
              <a:spcAft>
                <a:spcPts val="0"/>
              </a:spcAft>
              <a:defRPr sz="1000" smtClean="0">
                <a:solidFill>
                  <a:schemeClr val="tx2"/>
                </a:solidFill>
                <a:latin typeface="+mn-lt"/>
              </a:defRPr>
            </a:lvl1pPr>
          </a:lstStyle>
          <a:p>
            <a:pPr>
              <a:defRPr/>
            </a:pPr>
            <a:fld id="{CCC61BC1-C45E-4B18-A66A-8CD4CD5DEFEB}" type="datetimeFigureOut">
              <a:rPr lang="ru-RU"/>
              <a:pPr>
                <a:defRPr/>
              </a:pPr>
              <a:t>02.02.2014</a:t>
            </a:fld>
            <a:endParaRPr lang="ru-RU"/>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defTabSz="914400" fontAlgn="auto">
              <a:spcBef>
                <a:spcPts val="0"/>
              </a:spcBef>
              <a:spcAft>
                <a:spcPts val="0"/>
              </a:spcAft>
              <a:defRPr sz="1000">
                <a:solidFill>
                  <a:schemeClr val="tx2"/>
                </a:solidFill>
                <a:latin typeface="+mn-lt"/>
              </a:defRPr>
            </a:lvl1pPr>
          </a:lstStyle>
          <a:p>
            <a:pPr>
              <a:defRPr/>
            </a:pPr>
            <a:endParaRPr lang="ru-RU"/>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defTabSz="914400" fontAlgn="auto">
              <a:spcBef>
                <a:spcPts val="0"/>
              </a:spcBef>
              <a:spcAft>
                <a:spcPts val="0"/>
              </a:spcAft>
              <a:defRPr sz="1000" smtClean="0">
                <a:solidFill>
                  <a:schemeClr val="tx2"/>
                </a:solidFill>
                <a:latin typeface="+mn-lt"/>
              </a:defRPr>
            </a:lvl1pPr>
          </a:lstStyle>
          <a:p>
            <a:pPr>
              <a:defRPr/>
            </a:pPr>
            <a:fld id="{7D9862A5-0ADB-497A-BDCF-E8C2B337BD56}" type="slidenum">
              <a:rPr lang="ru-RU"/>
              <a:pPr>
                <a:defRPr/>
              </a:pPr>
              <a:t>‹#›</a:t>
            </a:fld>
            <a:endParaRPr lang="ru-RU"/>
          </a:p>
        </p:txBody>
      </p:sp>
      <p:sp>
        <p:nvSpPr>
          <p:cNvPr id="1032" name="Text Placeholder 2"/>
          <p:cNvSpPr>
            <a:spLocks noGrp="1"/>
          </p:cNvSpPr>
          <p:nvPr>
            <p:ph type="body" idx="1"/>
          </p:nvPr>
        </p:nvSpPr>
        <p:spPr bwMode="auto">
          <a:xfrm>
            <a:off x="871538" y="2674938"/>
            <a:ext cx="7408862" cy="3451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68" r:id="rId6"/>
    <p:sldLayoutId id="2147483674" r:id="rId7"/>
    <p:sldLayoutId id="2147483675" r:id="rId8"/>
    <p:sldLayoutId id="2147483676" r:id="rId9"/>
    <p:sldLayoutId id="2147483667" r:id="rId10"/>
    <p:sldLayoutId id="2147483677" r:id="rId11"/>
  </p:sldLayoutIdLst>
  <p:txStyles>
    <p:titleStyle>
      <a:lvl1pPr algn="ctr" defTabSz="912813" rtl="0" fontAlgn="base">
        <a:spcBef>
          <a:spcPct val="0"/>
        </a:spcBef>
        <a:spcAft>
          <a:spcPct val="0"/>
        </a:spcAft>
        <a:defRPr sz="4400" kern="1200">
          <a:solidFill>
            <a:srgbClr val="FFFFFF"/>
          </a:solidFill>
          <a:latin typeface="+mj-lt"/>
          <a:ea typeface="+mj-ea"/>
          <a:cs typeface="+mj-cs"/>
        </a:defRPr>
      </a:lvl1pPr>
      <a:lvl2pPr algn="ctr" defTabSz="912813" rtl="0" fontAlgn="base">
        <a:spcBef>
          <a:spcPct val="0"/>
        </a:spcBef>
        <a:spcAft>
          <a:spcPct val="0"/>
        </a:spcAft>
        <a:defRPr sz="4400">
          <a:solidFill>
            <a:srgbClr val="FFFFFF"/>
          </a:solidFill>
          <a:latin typeface="Candara" pitchFamily="34" charset="0"/>
        </a:defRPr>
      </a:lvl2pPr>
      <a:lvl3pPr algn="ctr" defTabSz="912813" rtl="0" fontAlgn="base">
        <a:spcBef>
          <a:spcPct val="0"/>
        </a:spcBef>
        <a:spcAft>
          <a:spcPct val="0"/>
        </a:spcAft>
        <a:defRPr sz="4400">
          <a:solidFill>
            <a:srgbClr val="FFFFFF"/>
          </a:solidFill>
          <a:latin typeface="Candara" pitchFamily="34" charset="0"/>
        </a:defRPr>
      </a:lvl3pPr>
      <a:lvl4pPr algn="ctr" defTabSz="912813" rtl="0" fontAlgn="base">
        <a:spcBef>
          <a:spcPct val="0"/>
        </a:spcBef>
        <a:spcAft>
          <a:spcPct val="0"/>
        </a:spcAft>
        <a:defRPr sz="4400">
          <a:solidFill>
            <a:srgbClr val="FFFFFF"/>
          </a:solidFill>
          <a:latin typeface="Candara" pitchFamily="34" charset="0"/>
        </a:defRPr>
      </a:lvl4pPr>
      <a:lvl5pPr algn="ctr" defTabSz="912813" rtl="0" fontAlgn="base">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defTabSz="912813" rtl="0" fontAlgn="base">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defTabSz="912813" rtl="0" fontAlgn="base">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7013" algn="l" defTabSz="912813" rtl="0" fontAlgn="base">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1413" indent="-227013" algn="l" defTabSz="912813" rtl="0" fontAlgn="base">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7013" algn="l" defTabSz="912813" rtl="0" fontAlgn="base">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Заголовок 3"/>
          <p:cNvSpPr>
            <a:spLocks noGrp="1"/>
          </p:cNvSpPr>
          <p:nvPr>
            <p:ph type="ctrTitle"/>
          </p:nvPr>
        </p:nvSpPr>
        <p:spPr>
          <a:xfrm>
            <a:off x="755650" y="2708275"/>
            <a:ext cx="7772400" cy="1781175"/>
          </a:xfrm>
        </p:spPr>
        <p:txBody>
          <a:bodyPr/>
          <a:lstStyle/>
          <a:p>
            <a:r>
              <a:rPr lang="ru-RU" sz="5400" b="1" smtClean="0">
                <a:latin typeface="Times New Roman" pitchFamily="18" charset="0"/>
                <a:cs typeface="Times New Roman" pitchFamily="18" charset="0"/>
              </a:rPr>
              <a:t>Развивайте силу с детства или физкультура для дошкольников</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3"/>
          <p:cNvSpPr>
            <a:spLocks noGrp="1"/>
          </p:cNvSpPr>
          <p:nvPr>
            <p:ph type="ctrTitle"/>
          </p:nvPr>
        </p:nvSpPr>
        <p:spPr>
          <a:xfrm>
            <a:off x="250825" y="4149725"/>
            <a:ext cx="8642350" cy="1511300"/>
          </a:xfrm>
        </p:spPr>
        <p:txBody>
          <a:bodyPr/>
          <a:lstStyle/>
          <a:p>
            <a:r>
              <a:rPr lang="ru-RU" sz="2400" b="1" smtClean="0">
                <a:latin typeface="Times New Roman" pitchFamily="18" charset="0"/>
                <a:cs typeface="Times New Roman" pitchFamily="18" charset="0"/>
              </a:rPr>
              <a:t> "Маятник"</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стойка - ноги врозь, зафиксировать руки на голове. На каждый счёт выполнять наклоны головы I) вправо, II) влево, III) вперед, IV) назад.</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"Волна"</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стойка - ноги врозь, выставить руки в стороны. Поочередно волнообразные движения руками, напрягая руки в конечной фазе.</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 "Вертушка"</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стойка - ноги вместе, руки – параллельно корпусу вниз. На каждый счет вращать  туловище то вправо, то влево, при этом свободно перемещая руки в сторону каждого поворота.</a:t>
            </a:r>
            <a:r>
              <a:rPr lang="ru-RU" sz="1600" smtClean="0"/>
              <a:t/>
            </a:r>
            <a:br>
              <a:rPr lang="ru-RU" sz="1600" smtClean="0"/>
            </a:br>
            <a:r>
              <a:rPr lang="ru-RU" sz="1600" smtClean="0"/>
              <a:t/>
            </a:r>
            <a:br>
              <a:rPr lang="ru-RU" sz="1600" smtClean="0"/>
            </a:br>
            <a:endParaRPr lang="ru-RU" sz="1600" smtClean="0"/>
          </a:p>
        </p:txBody>
      </p:sp>
      <p:sp>
        <p:nvSpPr>
          <p:cNvPr id="22530" name="Подзаголовок 4"/>
          <p:cNvSpPr>
            <a:spLocks noGrp="1"/>
          </p:cNvSpPr>
          <p:nvPr>
            <p:ph type="subTitle" idx="1"/>
          </p:nvPr>
        </p:nvSpPr>
        <p:spPr>
          <a:xfrm>
            <a:off x="1476375" y="6021388"/>
            <a:ext cx="5975350" cy="836612"/>
          </a:xfrm>
        </p:spPr>
        <p:txBody>
          <a:bodyPr/>
          <a:lstStyle/>
          <a:p>
            <a:endParaRPr lang="ru-RU" smtClean="0"/>
          </a:p>
          <a:p>
            <a:endParaRPr lang="ru-RU" smtClean="0"/>
          </a:p>
          <a:p>
            <a:endParaRPr lang="ru-RU" smtClean="0"/>
          </a:p>
          <a:p>
            <a:endParaRPr lang="ru-RU" smtClean="0"/>
          </a:p>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3"/>
          <p:cNvSpPr>
            <a:spLocks noGrp="1"/>
          </p:cNvSpPr>
          <p:nvPr>
            <p:ph type="ctrTitle"/>
          </p:nvPr>
        </p:nvSpPr>
        <p:spPr>
          <a:xfrm>
            <a:off x="539750" y="3429000"/>
            <a:ext cx="7772400" cy="1779588"/>
          </a:xfrm>
        </p:spPr>
        <p:txBody>
          <a:bodyPr/>
          <a:lstStyle/>
          <a:p>
            <a:r>
              <a:rPr lang="ru-RU" sz="2400" b="1" smtClean="0">
                <a:latin typeface="Times New Roman" pitchFamily="18" charset="0"/>
                <a:cs typeface="Times New Roman" pitchFamily="18" charset="0"/>
              </a:rPr>
              <a:t> "Мельница"</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стойка - ноги врозь пошире с наклоном корпуса вперед, держим руки - в стороны. На каждый счет вращение корпуса то вправо, то влево.</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 Крокодильчик"</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упор лежа. Передвигаться вперед на одних руках. Избегайте прогиба в пояснице, ногами не помогать.</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 "Ножницы"</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горизонтально лежа на спине (в упоре на предплечьях), ноги слегка приподняты над уровнем пола. Поочередно делать  скрестные движения выпрямленными ногами.</a:t>
            </a:r>
          </a:p>
        </p:txBody>
      </p:sp>
      <p:sp>
        <p:nvSpPr>
          <p:cNvPr id="23554" name="Подзаголовок 4"/>
          <p:cNvSpPr>
            <a:spLocks noGrp="1"/>
          </p:cNvSpPr>
          <p:nvPr>
            <p:ph type="subTitle" idx="1"/>
          </p:nvPr>
        </p:nvSpPr>
        <p:spPr>
          <a:xfrm>
            <a:off x="323850" y="6021388"/>
            <a:ext cx="1184275" cy="576262"/>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descr="C:\Users\админ\Desktop\morninggym4_3.jpg"/>
          <p:cNvPicPr>
            <a:picLocks noChangeAspect="1" noChangeArrowheads="1"/>
          </p:cNvPicPr>
          <p:nvPr/>
        </p:nvPicPr>
        <p:blipFill>
          <a:blip r:embed="rId2"/>
          <a:srcRect/>
          <a:stretch>
            <a:fillRect/>
          </a:stretch>
        </p:blipFill>
        <p:spPr bwMode="auto">
          <a:xfrm>
            <a:off x="0" y="0"/>
            <a:ext cx="9210675" cy="6958013"/>
          </a:xfrm>
          <a:prstGeom prst="rect">
            <a:avLst/>
          </a:prstGeom>
          <a:noFill/>
          <a:ln w="9525">
            <a:noFill/>
            <a:miter lim="800000"/>
            <a:headEnd/>
            <a:tailEnd/>
          </a:ln>
        </p:spPr>
      </p:pic>
      <p:sp>
        <p:nvSpPr>
          <p:cNvPr id="4" name="Заголовок 3"/>
          <p:cNvSpPr>
            <a:spLocks noGrp="1"/>
          </p:cNvSpPr>
          <p:nvPr>
            <p:ph type="ctrTitle"/>
          </p:nvPr>
        </p:nvSpPr>
        <p:spPr>
          <a:xfrm>
            <a:off x="719138" y="188913"/>
            <a:ext cx="7772400" cy="1779587"/>
          </a:xfrm>
        </p:spPr>
        <p:txBody>
          <a:bodyPr rtlCol="0">
            <a:normAutofit fontScale="90000"/>
          </a:bodyPr>
          <a:lstStyle/>
          <a:p>
            <a:pPr defTabSz="914400" fontAlgn="auto">
              <a:spcAft>
                <a:spcPts val="0"/>
              </a:spcAft>
              <a:defRPr/>
            </a:pPr>
            <a:r>
              <a:rPr lang="ru-RU" b="1" dirty="0">
                <a:latin typeface="Times New Roman" pitchFamily="18" charset="0"/>
                <a:cs typeface="Times New Roman" pitchFamily="18" charset="0"/>
              </a:rPr>
              <a:t>Подборка силовых упражнений в парах для детей дошкольного </a:t>
            </a:r>
            <a:r>
              <a:rPr lang="ru-RU" b="1" dirty="0" smtClean="0">
                <a:latin typeface="Times New Roman" pitchFamily="18" charset="0"/>
                <a:cs typeface="Times New Roman" pitchFamily="18" charset="0"/>
              </a:rPr>
              <a:t>возраста</a:t>
            </a:r>
            <a:endParaRPr lang="ru-RU" b="1" dirty="0">
              <a:latin typeface="Times New Roman" pitchFamily="18" charset="0"/>
              <a:cs typeface="Times New Roman" pitchFamily="18" charset="0"/>
            </a:endParaRPr>
          </a:p>
        </p:txBody>
      </p:sp>
      <p:sp>
        <p:nvSpPr>
          <p:cNvPr id="24579" name="Подзаголовок 4"/>
          <p:cNvSpPr>
            <a:spLocks noGrp="1"/>
          </p:cNvSpPr>
          <p:nvPr>
            <p:ph type="subTitle" idx="1"/>
          </p:nvPr>
        </p:nvSpPr>
        <p:spPr>
          <a:xfrm>
            <a:off x="1371600" y="3556000"/>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3"/>
          <p:cNvSpPr>
            <a:spLocks noGrp="1"/>
          </p:cNvSpPr>
          <p:nvPr>
            <p:ph type="ctrTitle"/>
          </p:nvPr>
        </p:nvSpPr>
        <p:spPr>
          <a:xfrm>
            <a:off x="179388" y="-531813"/>
            <a:ext cx="8713787" cy="5164138"/>
          </a:xfrm>
        </p:spPr>
        <p:txBody>
          <a:bodyPr/>
          <a:lstStyle/>
          <a:p>
            <a:r>
              <a:rPr lang="ru-RU" sz="2000" b="1" smtClean="0">
                <a:latin typeface="Times New Roman" pitchFamily="18" charset="0"/>
                <a:cs typeface="Times New Roman" pitchFamily="18" charset="0"/>
              </a:rPr>
              <a:t> "Пружинка"</a:t>
            </a:r>
            <a:br>
              <a:rPr lang="ru-RU" sz="2000" b="1" smtClean="0">
                <a:latin typeface="Times New Roman" pitchFamily="18" charset="0"/>
                <a:cs typeface="Times New Roman" pitchFamily="18" charset="0"/>
              </a:rPr>
            </a:br>
            <a:r>
              <a:rPr lang="ru-RU" sz="2000" b="1" smtClean="0">
                <a:latin typeface="Times New Roman" pitchFamily="18" charset="0"/>
                <a:cs typeface="Times New Roman" pitchFamily="18" charset="0"/>
              </a:rPr>
              <a:t>Исх.Пол.: расположившись лицом друг к другу на дистанции согнутых рук, упираясь друг в друга ладонями. На каждый счет осуществлять сгибание и разгибание правой, а затем левой руки.</a:t>
            </a:r>
            <a:br>
              <a:rPr lang="ru-RU" sz="2000" b="1" smtClean="0">
                <a:latin typeface="Times New Roman" pitchFamily="18" charset="0"/>
                <a:cs typeface="Times New Roman" pitchFamily="18" charset="0"/>
              </a:rPr>
            </a:br>
            <a:r>
              <a:rPr lang="ru-RU" sz="2000" b="1" smtClean="0">
                <a:latin typeface="Times New Roman" pitchFamily="18" charset="0"/>
                <a:cs typeface="Times New Roman" pitchFamily="18" charset="0"/>
              </a:rPr>
              <a:t> "Бабочка"</a:t>
            </a:r>
            <a:br>
              <a:rPr lang="ru-RU" sz="2000" b="1" smtClean="0">
                <a:latin typeface="Times New Roman" pitchFamily="18" charset="0"/>
                <a:cs typeface="Times New Roman" pitchFamily="18" charset="0"/>
              </a:rPr>
            </a:br>
            <a:r>
              <a:rPr lang="ru-RU" sz="2000" b="1" smtClean="0">
                <a:latin typeface="Times New Roman" pitchFamily="18" charset="0"/>
                <a:cs typeface="Times New Roman" pitchFamily="18" charset="0"/>
              </a:rPr>
              <a:t>Исх.Пол.: встав на левую ногу (при этом правая - согнута в колене) и опираясь о голень опорной ноги, руки разведите в стороны. Удерживая равновесие, проделать ритмичные взмахи прямыми руками вверх-вниз. Затем сменить и. п. ног. Для облегчения упражнение можно выполнить стоя ноги врозь.</a:t>
            </a:r>
            <a:br>
              <a:rPr lang="ru-RU" sz="2000" b="1" smtClean="0">
                <a:latin typeface="Times New Roman" pitchFamily="18" charset="0"/>
                <a:cs typeface="Times New Roman" pitchFamily="18" charset="0"/>
              </a:rPr>
            </a:br>
            <a:r>
              <a:rPr lang="ru-RU" sz="2000" b="1" smtClean="0">
                <a:latin typeface="Times New Roman" pitchFamily="18" charset="0"/>
                <a:cs typeface="Times New Roman" pitchFamily="18" charset="0"/>
              </a:rPr>
              <a:t> "Качели"</a:t>
            </a:r>
            <a:br>
              <a:rPr lang="ru-RU" sz="2000" b="1" smtClean="0">
                <a:latin typeface="Times New Roman" pitchFamily="18" charset="0"/>
                <a:cs typeface="Times New Roman" pitchFamily="18" charset="0"/>
              </a:rPr>
            </a:br>
            <a:r>
              <a:rPr lang="ru-RU" sz="2000" b="1" smtClean="0">
                <a:latin typeface="Times New Roman" pitchFamily="18" charset="0"/>
                <a:cs typeface="Times New Roman" pitchFamily="18" charset="0"/>
              </a:rPr>
              <a:t>Исх.Пол.: стоя друг напротив друга и ухватившись за руки, выполнять поочередные приседания.</a:t>
            </a:r>
          </a:p>
        </p:txBody>
      </p:sp>
      <p:sp>
        <p:nvSpPr>
          <p:cNvPr id="25602" name="Подзаголовок 4"/>
          <p:cNvSpPr>
            <a:spLocks noGrp="1"/>
          </p:cNvSpPr>
          <p:nvPr>
            <p:ph type="subTitle" idx="1"/>
          </p:nvPr>
        </p:nvSpPr>
        <p:spPr>
          <a:xfrm>
            <a:off x="1258888" y="5375275"/>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3"/>
          <p:cNvSpPr>
            <a:spLocks noGrp="1"/>
          </p:cNvSpPr>
          <p:nvPr>
            <p:ph type="ctrTitle"/>
          </p:nvPr>
        </p:nvSpPr>
        <p:spPr>
          <a:xfrm>
            <a:off x="250825" y="-531813"/>
            <a:ext cx="8642350" cy="5237163"/>
          </a:xfrm>
        </p:spPr>
        <p:txBody>
          <a:bodyPr/>
          <a:lstStyle/>
          <a:p>
            <a:r>
              <a:rPr lang="ru-RU" sz="2400" b="1" smtClean="0">
                <a:latin typeface="Times New Roman" pitchFamily="18" charset="0"/>
                <a:cs typeface="Times New Roman" pitchFamily="18" charset="0"/>
              </a:rPr>
              <a:t> "Велосипед"</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сидя, согнув ноги, упираясь ступнями в ступни партнера. На каждый счет поочередно выполнять сгибание/разгибание ног.</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 "Пила"</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аналогичное. На каждый счет одновременно сгибать и разгибать ноги.</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"На лодочке"</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Исх.Пол.:  аналогичное, но взяться за руки. 1 — упираясь в стопы партнера, потянуть его на себя, отклоняя корпус назад; 2 — то же самое выполняет партнер.</a:t>
            </a:r>
          </a:p>
        </p:txBody>
      </p:sp>
      <p:sp>
        <p:nvSpPr>
          <p:cNvPr id="26626" name="Подзаголовок 4"/>
          <p:cNvSpPr>
            <a:spLocks noGrp="1"/>
          </p:cNvSpPr>
          <p:nvPr>
            <p:ph type="subTitle" idx="1"/>
          </p:nvPr>
        </p:nvSpPr>
        <p:spPr>
          <a:xfrm>
            <a:off x="1403350" y="5589588"/>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3"/>
          <p:cNvSpPr>
            <a:spLocks noGrp="1"/>
          </p:cNvSpPr>
          <p:nvPr>
            <p:ph type="ctrTitle"/>
          </p:nvPr>
        </p:nvSpPr>
        <p:spPr>
          <a:xfrm>
            <a:off x="611188" y="1628775"/>
            <a:ext cx="7772400" cy="3124200"/>
          </a:xfrm>
        </p:spPr>
        <p:txBody>
          <a:bodyPr/>
          <a:lstStyle/>
          <a:p>
            <a:r>
              <a:rPr lang="ru-RU" sz="3200" b="1" smtClean="0">
                <a:latin typeface="Times New Roman" pitchFamily="18" charset="0"/>
                <a:cs typeface="Times New Roman" pitchFamily="18" charset="0"/>
              </a:rPr>
              <a:t>Подводя итоги можно сказать, что силовыми упражнениями для детей являются любые упражнения, выполняемые многократно.</a:t>
            </a:r>
            <a:br>
              <a:rPr lang="ru-RU" sz="3200" b="1" smtClean="0">
                <a:latin typeface="Times New Roman" pitchFamily="18" charset="0"/>
                <a:cs typeface="Times New Roman" pitchFamily="18" charset="0"/>
              </a:rPr>
            </a:br>
            <a:r>
              <a:rPr lang="ru-RU" sz="3200" b="1" smtClean="0">
                <a:latin typeface="Times New Roman" pitchFamily="18" charset="0"/>
                <a:cs typeface="Times New Roman" pitchFamily="18" charset="0"/>
              </a:rPr>
              <a:t>Итак, я надеюсь, что перечисленные выше упражнения помогут вам привести тело в порядок и значительно улучшить здоровье вашего ребенка!</a:t>
            </a:r>
          </a:p>
        </p:txBody>
      </p:sp>
      <p:sp>
        <p:nvSpPr>
          <p:cNvPr id="27650" name="Подзаголовок 4"/>
          <p:cNvSpPr>
            <a:spLocks noGrp="1"/>
          </p:cNvSpPr>
          <p:nvPr>
            <p:ph type="subTitle" idx="1"/>
          </p:nvPr>
        </p:nvSpPr>
        <p:spPr>
          <a:xfrm>
            <a:off x="1331913" y="5384800"/>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3"/>
          <p:cNvSpPr>
            <a:spLocks noGrp="1"/>
          </p:cNvSpPr>
          <p:nvPr>
            <p:ph type="ctrTitle"/>
          </p:nvPr>
        </p:nvSpPr>
        <p:spPr>
          <a:xfrm>
            <a:off x="250825" y="2205038"/>
            <a:ext cx="8642350" cy="1779587"/>
          </a:xfrm>
        </p:spPr>
        <p:txBody>
          <a:bodyPr/>
          <a:lstStyle/>
          <a:p>
            <a:r>
              <a:rPr lang="ru-RU" sz="8800" b="1" smtClean="0">
                <a:latin typeface="Times New Roman" pitchFamily="18" charset="0"/>
                <a:cs typeface="Times New Roman" pitchFamily="18" charset="0"/>
              </a:rPr>
              <a:t>Спасибо за внимание!!!</a:t>
            </a:r>
          </a:p>
        </p:txBody>
      </p:sp>
      <p:sp>
        <p:nvSpPr>
          <p:cNvPr id="28674" name="Подзаголовок 4"/>
          <p:cNvSpPr>
            <a:spLocks noGrp="1"/>
          </p:cNvSpPr>
          <p:nvPr>
            <p:ph type="subTitle" idx="1"/>
          </p:nvPr>
        </p:nvSpPr>
        <p:spPr>
          <a:xfrm>
            <a:off x="1258888" y="5084763"/>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ctrTitle"/>
          </p:nvPr>
        </p:nvSpPr>
        <p:spPr>
          <a:xfrm>
            <a:off x="684213" y="1268413"/>
            <a:ext cx="7848600" cy="3455987"/>
          </a:xfrm>
        </p:spPr>
        <p:txBody>
          <a:bodyPr/>
          <a:lstStyle/>
          <a:p>
            <a:r>
              <a:rPr lang="ru-RU" smtClean="0"/>
              <a:t> </a:t>
            </a:r>
            <a:r>
              <a:rPr lang="ru-RU" b="1" smtClean="0">
                <a:latin typeface="Times New Roman" pitchFamily="18" charset="0"/>
                <a:cs typeface="Times New Roman" pitchFamily="18" charset="0"/>
              </a:rPr>
              <a:t>«Дерево гни, покуда оно молодо, дитя учи, пока оно не выросло»</a:t>
            </a:r>
            <a:br>
              <a:rPr lang="ru-RU" b="1" smtClean="0">
                <a:latin typeface="Times New Roman" pitchFamily="18" charset="0"/>
                <a:cs typeface="Times New Roman" pitchFamily="18" charset="0"/>
              </a:rPr>
            </a:br>
            <a:r>
              <a:rPr lang="ru-RU" b="1" smtClean="0">
                <a:latin typeface="Times New Roman" pitchFamily="18" charset="0"/>
                <a:cs typeface="Times New Roman" pitchFamily="18" charset="0"/>
              </a:rPr>
              <a:t/>
            </a:r>
            <a:br>
              <a:rPr lang="ru-RU" b="1" smtClean="0">
                <a:latin typeface="Times New Roman" pitchFamily="18" charset="0"/>
                <a:cs typeface="Times New Roman" pitchFamily="18" charset="0"/>
              </a:rPr>
            </a:br>
            <a:endParaRPr lang="ru-RU" sz="3600" b="1" smtClean="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31913" y="3213100"/>
            <a:ext cx="7519987" cy="952500"/>
          </a:xfrm>
        </p:spPr>
        <p:txBody>
          <a:bodyPr rtlCol="0">
            <a:normAutofit fontScale="55000" lnSpcReduction="20000"/>
          </a:bodyPr>
          <a:lstStyle/>
          <a:p>
            <a:pPr defTabSz="914400" fontAlgn="auto">
              <a:spcAft>
                <a:spcPts val="0"/>
              </a:spcAft>
              <a:defRPr/>
            </a:pPr>
            <a:endParaRPr lang="ru-RU" dirty="0" smtClean="0"/>
          </a:p>
          <a:p>
            <a:pPr defTabSz="914400" fontAlgn="auto">
              <a:spcAft>
                <a:spcPts val="0"/>
              </a:spcAft>
              <a:defRPr/>
            </a:pPr>
            <a:endParaRPr lang="ru-RU" dirty="0"/>
          </a:p>
          <a:p>
            <a:pPr defTabSz="914400" fontAlgn="auto">
              <a:spcAft>
                <a:spcPts val="0"/>
              </a:spcAft>
              <a:defRPr/>
            </a:pPr>
            <a:endParaRPr lang="ru-RU" dirty="0" smtClean="0"/>
          </a:p>
          <a:p>
            <a:pPr algn="r" defTabSz="914400" fontAlgn="auto">
              <a:spcAft>
                <a:spcPts val="0"/>
              </a:spcAft>
              <a:defRPr/>
            </a:pPr>
            <a:r>
              <a:rPr lang="ru-RU" sz="4600" dirty="0">
                <a:latin typeface="Times New Roman" pitchFamily="18" charset="0"/>
                <a:cs typeface="Times New Roman" pitchFamily="18" charset="0"/>
              </a:rPr>
              <a:t> (Старая Вьетнамская пословица).</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3"/>
          <p:cNvSpPr>
            <a:spLocks noGrp="1"/>
          </p:cNvSpPr>
          <p:nvPr>
            <p:ph type="ctrTitle"/>
          </p:nvPr>
        </p:nvSpPr>
        <p:spPr>
          <a:xfrm>
            <a:off x="684213" y="-531813"/>
            <a:ext cx="7773987" cy="5905501"/>
          </a:xfrm>
        </p:spPr>
        <p:txBody>
          <a:bodyPr/>
          <a:lstStyle/>
          <a:p>
            <a:r>
              <a:rPr lang="ru-RU" sz="3600" b="1" smtClean="0">
                <a:latin typeface="Times New Roman" pitchFamily="18" charset="0"/>
                <a:cs typeface="Times New Roman" pitchFamily="18" charset="0"/>
              </a:rPr>
              <a:t>О том, что детям полезно заниматься физическими упражнениями, знает практически каждый родитель. А вот можно ли детям выполнять и нужны ли им силовые упражнения? И сколько времени им должно отводиться на физкультурные занятия? С какого возраста их выполнять?</a:t>
            </a:r>
          </a:p>
        </p:txBody>
      </p:sp>
      <p:sp>
        <p:nvSpPr>
          <p:cNvPr id="15362" name="Подзаголовок 4"/>
          <p:cNvSpPr>
            <a:spLocks noGrp="1"/>
          </p:cNvSpPr>
          <p:nvPr>
            <p:ph type="subTitle" idx="1"/>
          </p:nvPr>
        </p:nvSpPr>
        <p:spPr>
          <a:xfrm>
            <a:off x="1371600" y="3556000"/>
            <a:ext cx="6400800" cy="1473200"/>
          </a:xfrm>
        </p:spPr>
        <p:txBody>
          <a:bodyPr/>
          <a:lstStyle/>
          <a:p>
            <a:endParaRPr lang="ru-RU" smtClean="0"/>
          </a:p>
          <a:p>
            <a:endParaRPr lang="ru-RU" smtClean="0"/>
          </a:p>
          <a:p>
            <a:endParaRPr lang="ru-RU" smtClean="0"/>
          </a:p>
          <a:p>
            <a:endParaRPr lang="ru-RU" smtClean="0"/>
          </a:p>
          <a:p>
            <a:endParaRPr lang="ru-RU" smtClean="0"/>
          </a:p>
          <a:p>
            <a:endParaRPr lang="ru-RU" smtClean="0"/>
          </a:p>
          <a:p>
            <a:endParaRPr lang="ru-RU" smtClean="0"/>
          </a:p>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3"/>
          <p:cNvSpPr>
            <a:spLocks noGrp="1"/>
          </p:cNvSpPr>
          <p:nvPr>
            <p:ph type="ctrTitle"/>
          </p:nvPr>
        </p:nvSpPr>
        <p:spPr>
          <a:xfrm>
            <a:off x="107950" y="-458788"/>
            <a:ext cx="8785225" cy="5327651"/>
          </a:xfrm>
        </p:spPr>
        <p:txBody>
          <a:bodyPr/>
          <a:lstStyle/>
          <a:p>
            <a:r>
              <a:rPr lang="ru-RU" sz="2800" b="1" smtClean="0">
                <a:latin typeface="Times New Roman" pitchFamily="18" charset="0"/>
                <a:cs typeface="Times New Roman" pitchFamily="18" charset="0"/>
              </a:rPr>
              <a:t>Как известно, от рождения до 2-3 лет ребенок последовательно приобретает способность удерживать голову, сидеть, стоять, поворачивать туловище в положении лежа, затем - ползать на четвереньках, далее - вставать и, наконец, ходить, в этом возрасте, понятно, нет смысла говорить о каких-либо силовых упражнениях: малышу необходимы специальная гимнастика, водные и закаливающие процедуры, массаж - и все это под неусыпным оком специалиста или родителя.</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3"/>
          <p:cNvSpPr>
            <a:spLocks noGrp="1"/>
          </p:cNvSpPr>
          <p:nvPr>
            <p:ph type="ctrTitle"/>
          </p:nvPr>
        </p:nvSpPr>
        <p:spPr>
          <a:xfrm>
            <a:off x="250825" y="-171450"/>
            <a:ext cx="8642350" cy="5113338"/>
          </a:xfrm>
        </p:spPr>
        <p:txBody>
          <a:bodyPr/>
          <a:lstStyle/>
          <a:p>
            <a:r>
              <a:rPr lang="ru-RU" sz="2800" b="1" smtClean="0">
                <a:latin typeface="Times New Roman" pitchFamily="18" charset="0"/>
                <a:cs typeface="Times New Roman" pitchFamily="18" charset="0"/>
              </a:rPr>
              <a:t>Другое дело - дети, достигшие четырехлетнего возраста, или, как принято называть в педагогике, дошкольного возраста (возрастной диапазон: от 3,4 до 6,7 лет), который в народе образно называют золотым. Ребенок к 4-м годам уже свободно выполняет простейшие движения, уверенно ходит, бегает, говорит, мыслит, ориентируется в пространстве. В этот период дети удивляют своих родителей, пытаясь помочь им в работе, подражают практически во всем.</a:t>
            </a:r>
          </a:p>
        </p:txBody>
      </p:sp>
      <p:sp>
        <p:nvSpPr>
          <p:cNvPr id="17410" name="Подзаголовок 4"/>
          <p:cNvSpPr>
            <a:spLocks noGrp="1"/>
          </p:cNvSpPr>
          <p:nvPr>
            <p:ph type="subTitle" idx="1"/>
          </p:nvPr>
        </p:nvSpPr>
        <p:spPr>
          <a:xfrm>
            <a:off x="1371600" y="3556000"/>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3"/>
          <p:cNvSpPr>
            <a:spLocks noGrp="1"/>
          </p:cNvSpPr>
          <p:nvPr>
            <p:ph type="ctrTitle"/>
          </p:nvPr>
        </p:nvSpPr>
        <p:spPr>
          <a:xfrm>
            <a:off x="250825" y="549275"/>
            <a:ext cx="8642350" cy="4392613"/>
          </a:xfrm>
        </p:spPr>
        <p:txBody>
          <a:bodyPr/>
          <a:lstStyle/>
          <a:p>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800" smtClean="0"/>
              <a:t/>
            </a:r>
            <a:br>
              <a:rPr lang="ru-RU" sz="2800" smtClean="0"/>
            </a:br>
            <a:r>
              <a:rPr lang="ru-RU" sz="2400" b="1" smtClean="0">
                <a:latin typeface="Times New Roman" pitchFamily="18" charset="0"/>
                <a:cs typeface="Times New Roman" pitchFamily="18" charset="0"/>
              </a:rPr>
              <a:t>Физические развивающие занятия для дошкольников рекомендовано проводить по нескольку раз в течении дня в виде имитационных движений и игр продолжительностью от 15 до 30 мин (для деток 4 лет: по 15-20 мин; для малышей 5-7 лет: по 20-30 мин). Подбор и дозировка упражнений должны зависеть от возрастных особенностей детей. Так, в занятие с малышами 4-6 лет рекомендуется включать от 6 до 15 упражнений. Каждое упражнение желательно повторять от II до VI раз.</a:t>
            </a:r>
            <a:br>
              <a:rPr lang="ru-RU" sz="2400" b="1" smtClean="0">
                <a:latin typeface="Times New Roman" pitchFamily="18" charset="0"/>
                <a:cs typeface="Times New Roman" pitchFamily="18" charset="0"/>
              </a:rPr>
            </a:br>
            <a:r>
              <a:rPr lang="ru-RU" sz="2400" b="1" smtClean="0">
                <a:latin typeface="Times New Roman" pitchFamily="18" charset="0"/>
                <a:cs typeface="Times New Roman" pitchFamily="18" charset="0"/>
              </a:rPr>
              <a:t>При проведении занятий (особенно на начальном этапе) не забывайте об индивидуальных особенностях своего ребенка.</a:t>
            </a:r>
          </a:p>
        </p:txBody>
      </p:sp>
      <p:sp>
        <p:nvSpPr>
          <p:cNvPr id="18434" name="Подзаголовок 4"/>
          <p:cNvSpPr>
            <a:spLocks noGrp="1"/>
          </p:cNvSpPr>
          <p:nvPr>
            <p:ph type="subTitle" idx="1"/>
          </p:nvPr>
        </p:nvSpPr>
        <p:spPr>
          <a:xfrm>
            <a:off x="1371600" y="3556000"/>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23850" y="6350"/>
            <a:ext cx="8569325" cy="5040313"/>
          </a:xfrm>
        </p:spPr>
        <p:txBody>
          <a:bodyPr rtlCol="0">
            <a:normAutofit fontScale="90000"/>
          </a:bodyPr>
          <a:lstStyle/>
          <a:p>
            <a:pPr defTabSz="914400" fontAlgn="auto">
              <a:spcAft>
                <a:spcPts val="0"/>
              </a:spcAft>
              <a:defRPr/>
            </a:pPr>
            <a:r>
              <a:rPr lang="ru-RU" sz="2800" dirty="0"/>
              <a:t> </a:t>
            </a:r>
            <a:br>
              <a:rPr lang="ru-RU" sz="2800" dirty="0"/>
            </a:br>
            <a:r>
              <a:rPr lang="ru-RU" sz="2800" dirty="0"/>
              <a:t/>
            </a:r>
            <a:br>
              <a:rPr lang="ru-RU" sz="2800" dirty="0"/>
            </a:br>
            <a:r>
              <a:rPr lang="ru-RU" sz="3100" b="1" dirty="0">
                <a:latin typeface="Times New Roman" pitchFamily="18" charset="0"/>
                <a:cs typeface="Times New Roman" pitchFamily="18" charset="0"/>
              </a:rPr>
              <a:t>Если вы решили составить для своего ребенка комплексы упражнений, то они должны быть подобраны так, чтобы, помимо силы, развивали и другие качества, такие, как координация движений, быстрота, ловкость, выносливость, гибкость. Упражнения должны также охватывать различные мышечные группы ребенка. Недопустимо, чтобы во время занятий выполнялись упражнения, например, лишь для мышц нижних или верхних конечностей.</a:t>
            </a:r>
          </a:p>
        </p:txBody>
      </p:sp>
      <p:sp>
        <p:nvSpPr>
          <p:cNvPr id="19458" name="Подзаголовок 4"/>
          <p:cNvSpPr>
            <a:spLocks noGrp="1"/>
          </p:cNvSpPr>
          <p:nvPr>
            <p:ph type="subTitle" idx="1"/>
          </p:nvPr>
        </p:nvSpPr>
        <p:spPr>
          <a:xfrm>
            <a:off x="1371600" y="3556000"/>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50825" y="11113"/>
            <a:ext cx="8642350" cy="6310312"/>
          </a:xfrm>
        </p:spPr>
        <p:txBody>
          <a:bodyPr rtlCol="0">
            <a:normAutofit fontScale="90000"/>
          </a:bodyPr>
          <a:lstStyle/>
          <a:p>
            <a:pPr algn="l" defTabSz="914400" fontAlgn="auto">
              <a:spcAft>
                <a:spcPts val="0"/>
              </a:spcAft>
              <a:defRPr/>
            </a:pPr>
            <a:r>
              <a:rPr lang="ru-RU" sz="3100" b="1" dirty="0">
                <a:latin typeface="Times New Roman" pitchFamily="18" charset="0"/>
                <a:cs typeface="Times New Roman" pitchFamily="18" charset="0"/>
              </a:rPr>
              <a:t>Итак, не забывайте следующие правила проведения занятий с малышами:</a:t>
            </a:r>
            <a:br>
              <a:rPr lang="ru-RU" sz="3100" b="1" dirty="0">
                <a:latin typeface="Times New Roman" pitchFamily="18" charset="0"/>
                <a:cs typeface="Times New Roman" pitchFamily="18" charset="0"/>
              </a:rPr>
            </a:br>
            <a:r>
              <a:rPr lang="ru-RU" sz="2000" b="1" dirty="0" smtClean="0">
                <a:latin typeface="Times New Roman" pitchFamily="18" charset="0"/>
                <a:cs typeface="Times New Roman" pitchFamily="18" charset="0"/>
              </a:rPr>
              <a:t>  </a:t>
            </a:r>
            <a:r>
              <a:rPr lang="ru-RU" sz="2000" b="1" dirty="0">
                <a:latin typeface="Times New Roman" pitchFamily="18" charset="0"/>
                <a:cs typeface="Times New Roman" pitchFamily="18" charset="0"/>
              </a:rPr>
              <a:t>Продолжительность занятий с детьми 4 лет должна составлять 15—20 мин, соответственно с детками 5—7 лет — 20—30 мин.</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В одно занятие рекомендуется включать от 6 до 15 упражнений.</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Каждое упражнение необходимо выполнять от II до VI раз(повторений) в зависимости от возрастных особенностей и двигательной подготовленности ребенка.</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Не забывайте чередовать упражнения с отдыхом.</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Упражнения (в том числе и силовые) должны быть преподаны ребенку в виде имитационных движений и игр.</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Каждому упражнению придумайте шутливое название.</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Комплекс должен состоять из упражнений на различные мышечные группы, развивающие разнообразные физические качества.</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Соблюдайте правило постепенности и последовательности.</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    Учитывайте индивидуальные особенности ребенка.</a:t>
            </a:r>
            <a:br>
              <a:rPr lang="ru-RU" sz="2000" b="1" dirty="0">
                <a:latin typeface="Times New Roman" pitchFamily="18" charset="0"/>
                <a:cs typeface="Times New Roman" pitchFamily="18" charset="0"/>
              </a:rPr>
            </a:br>
            <a:r>
              <a:rPr lang="ru-RU" sz="2000" b="1" dirty="0" smtClean="0">
                <a:latin typeface="Times New Roman" pitchFamily="18" charset="0"/>
                <a:cs typeface="Times New Roman" pitchFamily="18" charset="0"/>
              </a:rPr>
              <a:t>Зная </a:t>
            </a:r>
            <a:r>
              <a:rPr lang="ru-RU" sz="2000" b="1" dirty="0">
                <a:latin typeface="Times New Roman" pitchFamily="18" charset="0"/>
                <a:cs typeface="Times New Roman" pitchFamily="18" charset="0"/>
              </a:rPr>
              <a:t>эти девять правил, каждый из родителей сможет правильно подобрать упражнения для малышей и грамотно составить комплекс.</a:t>
            </a:r>
            <a:r>
              <a:rPr lang="ru-RU" sz="2000" dirty="0"/>
              <a:t/>
            </a:r>
            <a:br>
              <a:rPr lang="ru-RU" sz="2000" dirty="0"/>
            </a:br>
            <a:r>
              <a:rPr lang="ru-RU" sz="2000" dirty="0"/>
              <a:t/>
            </a:r>
            <a:br>
              <a:rPr lang="ru-RU" sz="2000" dirty="0"/>
            </a:br>
            <a:r>
              <a:rPr lang="ru-RU" dirty="0"/>
              <a:t> </a:t>
            </a:r>
          </a:p>
        </p:txBody>
      </p:sp>
      <p:sp>
        <p:nvSpPr>
          <p:cNvPr id="20482" name="Подзаголовок 4"/>
          <p:cNvSpPr>
            <a:spLocks noGrp="1"/>
          </p:cNvSpPr>
          <p:nvPr>
            <p:ph type="subTitle" idx="1"/>
          </p:nvPr>
        </p:nvSpPr>
        <p:spPr>
          <a:xfrm>
            <a:off x="1371600" y="3556000"/>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descr="C:\Users\админ\Desktop\x_458a48f3.jpg"/>
          <p:cNvPicPr>
            <a:picLocks noChangeAspect="1" noChangeArrowheads="1"/>
          </p:cNvPicPr>
          <p:nvPr/>
        </p:nvPicPr>
        <p:blipFill>
          <a:blip r:embed="rId2"/>
          <a:srcRect/>
          <a:stretch>
            <a:fillRect/>
          </a:stretch>
        </p:blipFill>
        <p:spPr bwMode="auto">
          <a:xfrm>
            <a:off x="179388" y="188913"/>
            <a:ext cx="8731250" cy="6381750"/>
          </a:xfrm>
          <a:prstGeom prst="rect">
            <a:avLst/>
          </a:prstGeom>
          <a:noFill/>
          <a:ln w="9525">
            <a:noFill/>
            <a:miter lim="800000"/>
            <a:headEnd/>
            <a:tailEnd/>
          </a:ln>
        </p:spPr>
      </p:pic>
      <p:sp>
        <p:nvSpPr>
          <p:cNvPr id="4" name="Заголовок 3"/>
          <p:cNvSpPr>
            <a:spLocks noGrp="1"/>
          </p:cNvSpPr>
          <p:nvPr>
            <p:ph type="ctrTitle"/>
          </p:nvPr>
        </p:nvSpPr>
        <p:spPr>
          <a:xfrm>
            <a:off x="179388" y="-890588"/>
            <a:ext cx="8731250" cy="1781176"/>
          </a:xfrm>
        </p:spPr>
        <p:txBody>
          <a:bodyPr rtlCol="0">
            <a:noAutofit/>
          </a:bodyPr>
          <a:lstStyle/>
          <a:p>
            <a:pPr defTabSz="914400" fontAlgn="auto">
              <a:spcAft>
                <a:spcPts val="0"/>
              </a:spcAft>
              <a:defRPr/>
            </a:pPr>
            <a:r>
              <a:rPr lang="ru-RU" sz="2800" b="1" dirty="0">
                <a:solidFill>
                  <a:schemeClr val="tx1">
                    <a:lumMod val="95000"/>
                    <a:lumOff val="5000"/>
                  </a:schemeClr>
                </a:solidFill>
                <a:latin typeface="Times New Roman" pitchFamily="18" charset="0"/>
                <a:cs typeface="Times New Roman" pitchFamily="18" charset="0"/>
              </a:rPr>
              <a:t>Комплекс силовых упражнений для деток 4,6 </a:t>
            </a:r>
            <a:r>
              <a:rPr lang="ru-RU" sz="2800" b="1" dirty="0" smtClean="0">
                <a:solidFill>
                  <a:schemeClr val="tx1">
                    <a:lumMod val="95000"/>
                    <a:lumOff val="5000"/>
                  </a:schemeClr>
                </a:solidFill>
                <a:latin typeface="Times New Roman" pitchFamily="18" charset="0"/>
                <a:cs typeface="Times New Roman" pitchFamily="18" charset="0"/>
              </a:rPr>
              <a:t>лет</a:t>
            </a:r>
            <a:endParaRPr lang="ru-RU" sz="2800" b="1" dirty="0">
              <a:solidFill>
                <a:schemeClr val="tx1">
                  <a:lumMod val="95000"/>
                  <a:lumOff val="5000"/>
                </a:schemeClr>
              </a:solidFill>
              <a:latin typeface="Times New Roman" pitchFamily="18" charset="0"/>
              <a:cs typeface="Times New Roman" pitchFamily="18" charset="0"/>
            </a:endParaRPr>
          </a:p>
        </p:txBody>
      </p:sp>
      <p:sp>
        <p:nvSpPr>
          <p:cNvPr id="21507" name="Подзаголовок 4"/>
          <p:cNvSpPr>
            <a:spLocks noGrp="1"/>
          </p:cNvSpPr>
          <p:nvPr>
            <p:ph type="subTitle" idx="1"/>
          </p:nvPr>
        </p:nvSpPr>
        <p:spPr>
          <a:xfrm>
            <a:off x="1371600" y="3556000"/>
            <a:ext cx="6400800" cy="1473200"/>
          </a:xfrm>
        </p:spPr>
        <p:txBody>
          <a:bodyPr/>
          <a:lstStyle/>
          <a:p>
            <a:endParaRPr lang="ru-RU" smtClean="0"/>
          </a:p>
          <a:p>
            <a:endParaRPr lang="ru-RU" smtClean="0"/>
          </a:p>
          <a:p>
            <a:endParaRPr lang="ru-RU"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77</TotalTime>
  <Words>756</Words>
  <Application>Microsoft Office PowerPoint</Application>
  <PresentationFormat>Экран (4:3)</PresentationFormat>
  <Paragraphs>44</Paragraphs>
  <Slides>16</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7</vt:i4>
      </vt:variant>
      <vt:variant>
        <vt:lpstr>Заголовки слайдов</vt:lpstr>
      </vt:variant>
      <vt:variant>
        <vt:i4>16</vt:i4>
      </vt:variant>
    </vt:vector>
  </HeadingPairs>
  <TitlesOfParts>
    <vt:vector size="28" baseType="lpstr">
      <vt:lpstr>Candara</vt:lpstr>
      <vt:lpstr>Arial</vt:lpstr>
      <vt:lpstr>Symbol</vt:lpstr>
      <vt:lpstr>Calibri</vt:lpstr>
      <vt:lpstr>Times New Roman</vt:lpstr>
      <vt:lpstr>Волна</vt:lpstr>
      <vt:lpstr>Волна</vt:lpstr>
      <vt:lpstr>Волна</vt:lpstr>
      <vt:lpstr>Волна</vt:lpstr>
      <vt:lpstr>Волна</vt:lpstr>
      <vt:lpstr>Волна</vt:lpstr>
      <vt:lpstr>Волна</vt:lpstr>
      <vt:lpstr>Развивайте силу с детства или физкультура для дошкольников</vt:lpstr>
      <vt:lpstr> «Дерево гни, покуда оно молодо, дитя учи, пока оно не выросло»  </vt:lpstr>
      <vt:lpstr>О том, что детям полезно заниматься физическими упражнениями, знает практически каждый родитель. А вот можно ли детям выполнять и нужны ли им силовые упражнения? И сколько времени им должно отводиться на физкультурные занятия? С какого возраста их выполнять?</vt:lpstr>
      <vt:lpstr>Как известно, от рождения до 2-3 лет ребенок последовательно приобретает способность удерживать голову, сидеть, стоять, поворачивать туловище в положении лежа, затем - ползать на четвереньках, далее - вставать и, наконец, ходить, в этом возрасте, понятно, нет смысла говорить о каких-либо силовых упражнениях: малышу необходимы специальная гимнастика, водные и закаливающие процедуры, массаж - и все это под неусыпным оком специалиста или родителя.</vt:lpstr>
      <vt:lpstr>Другое дело - дети, достигшие четырехлетнего возраста, или, как принято называть в педагогике, дошкольного возраста (возрастной диапазон: от 3,4 до 6,7 лет), который в народе образно называют золотым. Ребенок к 4-м годам уже свободно выполняет простейшие движения, уверенно ходит, бегает, говорит, мыслит, ориентируется в пространстве. В этот период дети удивляют своих родителей, пытаясь помочь им в работе, подражают практически во всем.</vt:lpstr>
      <vt:lpstr>                                    Физические развивающие занятия для дошкольников рекомендовано проводить по нескольку раз в течении дня в виде имитационных движений и игр продолжительностью от 15 до 30 мин (для деток 4 лет: по 15-20 мин; для малышей 5-7 лет: по 20-30 мин). Подбор и дозировка упражнений должны зависеть от возрастных особенностей детей. Так, в занятие с малышами 4-6 лет рекомендуется включать от 6 до 15 упражнений. Каждое упражнение желательно повторять от II до VI раз. При проведении занятий (особенно на начальном этапе) не забывайте об индивидуальных особенностях своего ребенка.</vt:lpstr>
      <vt:lpstr>   Если вы решили составить для своего ребенка комплексы упражнений, то они должны быть подобраны так, чтобы, помимо силы, развивали и другие качества, такие, как координация движений, быстрота, ловкость, выносливость, гибкость. Упражнения должны также охватывать различные мышечные группы ребенка. Недопустимо, чтобы во время занятий выполнялись упражнения, например, лишь для мышц нижних или верхних конечностей.</vt:lpstr>
      <vt:lpstr>Итак, не забывайте следующие правила проведения занятий с малышами:   Продолжительность занятий с детьми 4 лет должна составлять 15—20 мин, соответственно с детками 5—7 лет — 20—30 мин.     В одно занятие рекомендуется включать от 6 до 15 упражнений.     Каждое упражнение необходимо выполнять от II до VI раз(повторений) в зависимости от возрастных особенностей и двигательной подготовленности ребенка.     Не забывайте чередовать упражнения с отдыхом.     Упражнения (в том числе и силовые) должны быть преподаны ребенку в виде имитационных движений и игр.     Каждому упражнению придумайте шутливое название.     Комплекс должен состоять из упражнений на различные мышечные группы, развивающие разнообразные физические качества.     Соблюдайте правило постепенности и последовательности.     Учитывайте индивидуальные особенности ребенка. Зная эти девять правил, каждый из родителей сможет правильно подобрать упражнения для малышей и грамотно составить комплекс.   </vt:lpstr>
      <vt:lpstr>Комплекс силовых упражнений для деток 4,6 лет</vt:lpstr>
      <vt:lpstr> "Маятник" Исх.Пол.: стойка - ноги врозь, зафиксировать руки на голове. На каждый счёт выполнять наклоны головы I) вправо, II) влево, III) вперед, IV) назад. "Волна" Исх.Пол.: стойка - ноги врозь, выставить руки в стороны. Поочередно волнообразные движения руками, напрягая руки в конечной фазе.  "Вертушка" Исх.Пол.: стойка - ноги вместе, руки – параллельно корпусу вниз. На каждый счет вращать  туловище то вправо, то влево, при этом свободно перемещая руки в сторону каждого поворота.  </vt:lpstr>
      <vt:lpstr> "Мельница" Исх.Пол.: стойка - ноги врозь пошире с наклоном корпуса вперед, держим руки - в стороны. На каждый счет вращение корпуса то вправо, то влево. " Крокодильчик" Исх.Пол.: упор лежа. Передвигаться вперед на одних руках. Избегайте прогиба в пояснице, ногами не помогать.  "Ножницы" Исх.Пол.: горизонтально лежа на спине (в упоре на предплечьях), ноги слегка приподняты над уровнем пола. Поочередно делать  скрестные движения выпрямленными ногами.</vt:lpstr>
      <vt:lpstr>Подборка силовых упражнений в парах для детей дошкольного возраста</vt:lpstr>
      <vt:lpstr> "Пружинка" Исх.Пол.: расположившись лицом друг к другу на дистанции согнутых рук, упираясь друг в друга ладонями. На каждый счет осуществлять сгибание и разгибание правой, а затем левой руки.  "Бабочка" Исх.Пол.: встав на левую ногу (при этом правая - согнута в колене) и опираясь о голень опорной ноги, руки разведите в стороны. Удерживая равновесие, проделать ритмичные взмахи прямыми руками вверх-вниз. Затем сменить и. п. ног. Для облегчения упражнение можно выполнить стоя ноги врозь.  "Качели" Исх.Пол.: стоя друг напротив друга и ухватившись за руки, выполнять поочередные приседания.</vt:lpstr>
      <vt:lpstr> "Велосипед" Исх.Пол.: сидя, согнув ноги, упираясь ступнями в ступни партнера. На каждый счет поочередно выполнять сгибание/разгибание ног.  "Пила" Исх.Пол.: аналогичное. На каждый счет одновременно сгибать и разгибать ноги. "На лодочке" Исх.Пол.:  аналогичное, но взяться за руки. 1 — упираясь в стопы партнера, потянуть его на себя, отклоняя корпус назад; 2 — то же самое выполняет партнер.</vt:lpstr>
      <vt:lpstr>Подводя итоги можно сказать, что силовыми упражнениями для детей являются любые упражнения, выполняемые многократно. Итак, я надеюсь, что перечисленные выше упражнения помогут вам привести тело в порядок и значительно улучшить здоровье вашего ребенка!</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Развивайте силу с детства или физкультура для дошкольников</dc:title>
  <dc:creator>Елена</dc:creator>
  <cp:lastModifiedBy>Admin</cp:lastModifiedBy>
  <cp:revision>9</cp:revision>
  <dcterms:created xsi:type="dcterms:W3CDTF">2012-11-19T15:02:36Z</dcterms:created>
  <dcterms:modified xsi:type="dcterms:W3CDTF">2014-02-02T09:25:03Z</dcterms:modified>
</cp:coreProperties>
</file>