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1" r:id="rId7"/>
    <p:sldId id="278" r:id="rId8"/>
    <p:sldId id="265" r:id="rId9"/>
    <p:sldId id="259" r:id="rId10"/>
    <p:sldId id="280" r:id="rId11"/>
    <p:sldId id="264" r:id="rId12"/>
    <p:sldId id="266" r:id="rId13"/>
    <p:sldId id="277" r:id="rId14"/>
    <p:sldId id="272" r:id="rId15"/>
    <p:sldId id="260" r:id="rId16"/>
    <p:sldId id="258" r:id="rId17"/>
    <p:sldId id="270" r:id="rId18"/>
    <p:sldId id="267" r:id="rId19"/>
    <p:sldId id="268" r:id="rId20"/>
    <p:sldId id="274" r:id="rId21"/>
    <p:sldId id="275" r:id="rId22"/>
    <p:sldId id="281" r:id="rId23"/>
    <p:sldId id="282" r:id="rId24"/>
    <p:sldId id="283" r:id="rId25"/>
    <p:sldId id="279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FD51A-3CC0-4EFD-9E93-0456054455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5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80DF2-8687-4E21-A7B9-B31BC4B1AA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75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7A374-0DB0-4A94-B924-72225C2655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19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0115-C1E0-4E94-9FE1-0310677BC6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1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695DD-38CA-470F-B2BE-DE94483711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35DD1-B10A-4D35-B5FF-E7C5654E9F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724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9D95E-8EE1-493D-BC1A-B8CCBDE6ED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436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21FC3-C3DA-4F5E-A85A-9D3FE89FDB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45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C1541-EFA8-40B0-9E6A-2A16765AF5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52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42C12-9C62-4130-BD95-5E2E1EFF95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81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FC698-F6A9-4BC3-90A2-6169C065B2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106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FD51A-3CC0-4EFD-9E93-0456054455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93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80DF2-8687-4E21-A7B9-B31BC4B1AA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940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7A374-0DB0-4A94-B924-72225C2655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356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0115-C1E0-4E94-9FE1-0310677BC6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44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695DD-38CA-470F-B2BE-DE94483711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492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35DD1-B10A-4D35-B5FF-E7C5654E9F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701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9D95E-8EE1-493D-BC1A-B8CCBDE6ED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02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21FC3-C3DA-4F5E-A85A-9D3FE89FDB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55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C1541-EFA8-40B0-9E6A-2A16765AF5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124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42C12-9C62-4130-BD95-5E2E1EFF95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765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FC698-F6A9-4BC3-90A2-6169C065B2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532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FD51A-3CC0-4EFD-9E93-0456054455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592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80DF2-8687-4E21-A7B9-B31BC4B1AA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734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7A374-0DB0-4A94-B924-72225C2655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57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0115-C1E0-4E94-9FE1-0310677BC6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306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695DD-38CA-470F-B2BE-DE94483711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262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35DD1-B10A-4D35-B5FF-E7C5654E9F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3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9D95E-8EE1-493D-BC1A-B8CCBDE6ED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52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21FC3-C3DA-4F5E-A85A-9D3FE89FDB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27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C1541-EFA8-40B0-9E6A-2A16765AF5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29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42C12-9C62-4130-BD95-5E2E1EFF95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884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FC698-F6A9-4BC3-90A2-6169C065B2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912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FD51A-3CC0-4EFD-9E93-0456054455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859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80DF2-8687-4E21-A7B9-B31BC4B1AA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662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7A374-0DB0-4A94-B924-72225C2655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788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0115-C1E0-4E94-9FE1-0310677BC6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865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695DD-38CA-470F-B2BE-DE94483711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1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35DD1-B10A-4D35-B5FF-E7C5654E9F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342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9D95E-8EE1-493D-BC1A-B8CCBDE6ED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320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21FC3-C3DA-4F5E-A85A-9D3FE89FDB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381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C1541-EFA8-40B0-9E6A-2A16765AF5F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45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42C12-9C62-4130-BD95-5E2E1EFF95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230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FC698-F6A9-4BC3-90A2-6169C065B2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58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372B52-00E8-4691-99DE-193BA15CDA79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7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372B52-00E8-4691-99DE-193BA15CDA79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07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372B52-00E8-4691-99DE-193BA15CDA79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05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372B52-00E8-4691-99DE-193BA15CDA79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7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12153977/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Нормативно-правовые основы образовательной деятельности дистанционного обучения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869160"/>
            <a:ext cx="4712568" cy="1584176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О.Д.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Ульзутуева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.п.н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 кафедры ТМДНО ФГБОУ ВО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ЗабГУ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zabgu.ru/icon/em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8" cy="1862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4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Номенклатура дел ДОО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01. Учредительные документы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02. Учебно-воспитательная работа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 Кадровый состав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04. Финансово-хозяйственная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05. Медицинское обслуживание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06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43346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Деятельность  ДОО регламентируется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наряду с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Уставом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следующими видами локальных актов: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1) сетками занятий;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2) приказами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заведующего ДОО;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3) положениями;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4) планами;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5) графиками;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6) правилами;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7) инструкциями.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01. Учредительные документы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12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ВИДОВ ЛОКАЛЬНЫХ АКТОВ, РЕГЛАМЕНТИРУЮЩИХ ДЕЯТЕЛЬНОСТЬ ДОО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дистанционного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применении электронного обучения, дистанционных образовательных технологий при реализации основной общеобразовательной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применения электронного обучения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осуществляющего образовательную деятельность при реализации основной общеобразовательной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расписания занятий с применением дистанционных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ответственных за мониторинг получения электронного обучения обучающимися с применением дистанционных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97155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02. Учебно-воспитательная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Протоколы педсоветов;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Документацию по видам контроля в детском саду;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Регистрация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 методической работы в детском саду;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повышению квалификации педагогических кадров;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 старшего воспитателя;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Календарный план старшего воспитателя.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99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План-график («дорожная карта») выполнения работ: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4594421"/>
              </p:ext>
            </p:extLst>
          </p:nvPr>
        </p:nvGraphicFramePr>
        <p:xfrm>
          <a:off x="107504" y="1556792"/>
          <a:ext cx="8928994" cy="531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12"/>
                <a:gridCol w="6559581"/>
                <a:gridCol w="936104"/>
                <a:gridCol w="864097"/>
              </a:tblGrid>
              <a:tr h="960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выполнения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77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нормативной документации об организации дистанционного образования, в том числе о назначении лиц, ответственных: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-за организацию дистанционного образования;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-за информирование участников образовательных отношений;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Зав., мет.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технической готовности организации.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уровня ИКТ компетентности педагогов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3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потребности родителей (законных представителей) в организации дистанционного образования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Зав., мет.,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курсов повышения квалификации педагогов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цикла обучающих мероприятий для педагогов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на сайте ДОО раздела  «Дистанционное образование»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572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План-график («дорожная карта») выполнения работ: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3057691"/>
              </p:ext>
            </p:extLst>
          </p:nvPr>
        </p:nvGraphicFramePr>
        <p:xfrm>
          <a:off x="31215" y="1412776"/>
          <a:ext cx="9112784" cy="4775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28"/>
                <a:gridCol w="6694601"/>
                <a:gridCol w="955372"/>
                <a:gridCol w="881883"/>
              </a:tblGrid>
              <a:tr h="96049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выполнения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654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расписания, схем выездов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Утверждение локальных актов на уровне ДОО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349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методических совещаниях, онлайн-семинарах,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вебинарах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 работе с цифровыми инструментами, применением дистанционных технологий, а также обмен продуктивным опытом работы при помощи наиболее продвинутых коллег в коллективе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., мед.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необходимых гаджетов у родителей воспитанников (компьютеры, планшеты, ноутбуки, телефоны, их технические возможности) (вопрос согласовать с родителями)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разъяснительной работы среди родителей по телефону «горячей линии» для родителей по проблемам обучения с применением электронных и дистанционных технологий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840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План-график («дорожная карта») выполнения работ: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6715624"/>
              </p:ext>
            </p:extLst>
          </p:nvPr>
        </p:nvGraphicFramePr>
        <p:xfrm>
          <a:off x="31215" y="1412776"/>
          <a:ext cx="9112784" cy="53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928"/>
                <a:gridCol w="6694601"/>
                <a:gridCol w="955372"/>
                <a:gridCol w="881883"/>
              </a:tblGrid>
              <a:tr h="9604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выполнения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6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педагогических работников техническими средствами для организации дистанционного обучения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рабочие программы педагогов  в части  тематического планирования, форм дистанционного обучения, форм обратной связи, ссылок на применяемые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ЭОР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педагогических работников техническими средствами для организации дистанционного обучения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3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 разъяснительной  работы  с  родителями (законными представителями) о соблюдении режима дня, режима занятий  и отдыха, соблюдении личной гигиены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., мед.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Цикл занятий по преодолению психологических  барьеров при организации дистанционного образования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5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электронного каталога образовательных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Мет.,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747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Дистанционная форма реализации ООП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endParaRPr lang="ru-RU" dirty="0" smtClean="0"/>
          </a:p>
          <a:p>
            <a:r>
              <a:rPr lang="ru-RU" dirty="0" err="1" smtClean="0"/>
              <a:t>on-line</a:t>
            </a:r>
            <a:r>
              <a:rPr lang="ru-RU" dirty="0" smtClean="0"/>
              <a:t> </a:t>
            </a:r>
            <a:r>
              <a:rPr lang="ru-RU" dirty="0"/>
              <a:t>лекции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дистанционные консультации, </a:t>
            </a:r>
            <a:endParaRPr lang="ru-RU" dirty="0" smtClean="0"/>
          </a:p>
          <a:p>
            <a:r>
              <a:rPr lang="ru-RU" dirty="0" smtClean="0"/>
              <a:t>рубрика </a:t>
            </a:r>
            <a:r>
              <a:rPr lang="ru-RU" dirty="0"/>
              <a:t>«вопрос-ответ», </a:t>
            </a:r>
            <a:endParaRPr lang="ru-RU" dirty="0" smtClean="0"/>
          </a:p>
          <a:p>
            <a:r>
              <a:rPr lang="ru-RU" dirty="0" err="1" smtClean="0"/>
              <a:t>вебинары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видеоконференции</a:t>
            </a:r>
          </a:p>
          <a:p>
            <a:r>
              <a:rPr lang="ru-RU" dirty="0" smtClean="0"/>
              <a:t>дискуссионные площадки, </a:t>
            </a:r>
          </a:p>
          <a:p>
            <a:r>
              <a:rPr lang="ru-RU" dirty="0" smtClean="0"/>
              <a:t>родительские клубы, </a:t>
            </a:r>
          </a:p>
          <a:p>
            <a:r>
              <a:rPr lang="ru-RU" dirty="0" smtClean="0"/>
              <a:t>электронные копилки идей,</a:t>
            </a:r>
          </a:p>
          <a:p>
            <a:r>
              <a:rPr lang="ru-RU" dirty="0" smtClean="0"/>
              <a:t>родительские университеты детства, организуемые в детском саду,</a:t>
            </a:r>
          </a:p>
          <a:p>
            <a:r>
              <a:rPr lang="ru-RU" dirty="0" smtClean="0"/>
              <a:t> дистанционный </a:t>
            </a:r>
            <a:r>
              <a:rPr lang="ru-RU" dirty="0" err="1" smtClean="0"/>
              <a:t>консультариум</a:t>
            </a:r>
            <a:r>
              <a:rPr lang="ru-RU" dirty="0" smtClean="0"/>
              <a:t> для родителей,</a:t>
            </a:r>
          </a:p>
          <a:p>
            <a:r>
              <a:rPr lang="ru-RU" dirty="0" smtClean="0"/>
              <a:t>открытые </a:t>
            </a:r>
            <a:r>
              <a:rPr lang="ru-RU" dirty="0" err="1" smtClean="0"/>
              <a:t>онлайн</a:t>
            </a:r>
            <a:r>
              <a:rPr lang="ru-RU" dirty="0" smtClean="0"/>
              <a:t>- и </a:t>
            </a:r>
            <a:r>
              <a:rPr lang="ru-RU" dirty="0" err="1" smtClean="0"/>
              <a:t>офлайн-события</a:t>
            </a:r>
            <a:r>
              <a:rPr lang="ru-RU" dirty="0" smtClean="0"/>
              <a:t> для родителей,</a:t>
            </a:r>
          </a:p>
          <a:p>
            <a:r>
              <a:rPr lang="ru-RU" dirty="0" smtClean="0"/>
              <a:t>дистанционные наблюдательные «аквариумы» и др.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483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03. Кадровый состав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татное расписание;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Тарификационный список;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олжностные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инструкции визитного воспитателя, диспетчера,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консультанта.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24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Пересмотреть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функционал действий педагога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образования, переориентировав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взаимодействие с детьми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занятийных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форматов на поддержку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игровой деятельности дошкольников.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Обогатить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профессиональных действий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методами и приемами поддержки игровой деятельности дошкольников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пониманием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ценности каждого возрастного этапа в становлении игровой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дошкольника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363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jonathan-wolstenholm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844675"/>
            <a:ext cx="64500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6624637" cy="1152525"/>
          </a:xfrm>
        </p:spPr>
        <p:txBody>
          <a:bodyPr/>
          <a:lstStyle/>
          <a:p>
            <a:pPr algn="r">
              <a:lnSpc>
                <a:spcPct val="75000"/>
              </a:lnSpc>
            </a:pPr>
            <a:r>
              <a:rPr kumimoji="0" lang="ru-RU" altLang="ru-RU" sz="4000" b="1" dirty="0" smtClean="0">
                <a:cs typeface="Arial" pitchFamily="34" charset="0"/>
              </a:rPr>
              <a:t/>
            </a:r>
            <a:br>
              <a:rPr kumimoji="0" lang="ru-RU" altLang="ru-RU" sz="4000" b="1" dirty="0" smtClean="0">
                <a:cs typeface="Arial" pitchFamily="34" charset="0"/>
              </a:rPr>
            </a:br>
            <a:r>
              <a:rPr kumimoji="0" lang="ru-RU" altLang="ru-RU" sz="4000" b="1" dirty="0" smtClean="0">
                <a:latin typeface="Times New Roman" pitchFamily="18" charset="0"/>
                <a:cs typeface="Times New Roman" pitchFamily="18" charset="0"/>
              </a:rPr>
              <a:t>«Нет старых дорог                               в новых направлениях»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446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Эпиграф :</a:t>
            </a:r>
          </a:p>
        </p:txBody>
      </p:sp>
    </p:spTree>
    <p:extLst>
      <p:ext uri="{BB962C8B-B14F-4D97-AF65-F5344CB8AC3E}">
        <p14:creationId xmlns:p14="http://schemas.microsoft.com/office/powerpoint/2010/main" xmlns="" val="18498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Обязанности участников: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6697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материально-технического оснащения процесса дистанционного образования, общий контроль деятельности специалистов в рамках реализации плана мероприятий)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(оказание помощи в виде вопросов выбора формы образования и обучения, повышение квалификации педагогов и родителей (законных представителей) детей в вопросах организации дистанционного образования, ведение странички на сайте ДОО);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(оказание помощи в вопросах сохранения психического, личностного и социального благополучия ребенка);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(оказание помощи в вопросах развития речи и коммуникативного развития ребенка);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(оказание помощи в вопросах физического воспитания ребенка);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(оказание помощи в вопросах музыкального воспитания ребенка);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(оказание помощи в вопросах обучения и воспитания ребенка)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34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0"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образовательных пространства – одна образовательная программа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969297"/>
          </a:xfrm>
        </p:spPr>
        <p:txBody>
          <a:bodyPr/>
          <a:lstStyle/>
          <a:p>
            <a:r>
              <a:rPr kumimoji="0" lang="ru-RU" altLang="ru-RU" dirty="0" smtClean="0">
                <a:latin typeface="Times New Roman" pitchFamily="18" charset="0"/>
                <a:cs typeface="Times New Roman" pitchFamily="18" charset="0"/>
              </a:rPr>
              <a:t>Пространство семьи</a:t>
            </a:r>
          </a:p>
          <a:p>
            <a:pPr>
              <a:lnSpc>
                <a:spcPct val="70000"/>
              </a:lnSpc>
            </a:pPr>
            <a:r>
              <a:rPr kumimoji="0" lang="ru-RU" altLang="ru-RU" dirty="0" smtClean="0">
                <a:latin typeface="Times New Roman" pitchFamily="18" charset="0"/>
                <a:cs typeface="Times New Roman" pitchFamily="18" charset="0"/>
              </a:rPr>
              <a:t>Пространство образовательной организации</a:t>
            </a:r>
          </a:p>
          <a:p>
            <a:pPr>
              <a:lnSpc>
                <a:spcPct val="70000"/>
              </a:lnSpc>
            </a:pPr>
            <a:r>
              <a:rPr kumimoji="0" lang="ru-RU" altLang="ru-RU" dirty="0" smtClean="0">
                <a:latin typeface="Times New Roman" pitchFamily="18" charset="0"/>
                <a:cs typeface="Times New Roman" pitchFamily="18" charset="0"/>
              </a:rPr>
              <a:t>Пространство становящейся личности (результаты образования обретают качество именно здесь)</a:t>
            </a:r>
          </a:p>
          <a:p>
            <a:pPr>
              <a:lnSpc>
                <a:spcPct val="70000"/>
              </a:lnSpc>
            </a:pPr>
            <a:r>
              <a:rPr kumimoji="0" lang="ru-RU" altLang="ru-RU" dirty="0" smtClean="0">
                <a:latin typeface="Times New Roman" pitchFamily="18" charset="0"/>
                <a:cs typeface="Times New Roman" pitchFamily="18" charset="0"/>
              </a:rPr>
              <a:t>Отсюда задача: </a:t>
            </a:r>
            <a:r>
              <a:rPr kumimoji="0" lang="ru-RU" alt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постепенно,  исподволь «</a:t>
            </a:r>
            <a:r>
              <a:rPr kumimoji="0" lang="ru-RU" altLang="ru-RU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овнешнивать</a:t>
            </a:r>
            <a:r>
              <a:rPr kumimoji="0" lang="ru-RU" alt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» это пространство, делая деятельность ребенка предметом публичного рефлексивного критического диалога</a:t>
            </a:r>
          </a:p>
          <a:p>
            <a:pPr>
              <a:lnSpc>
                <a:spcPct val="70000"/>
              </a:lnSpc>
            </a:pPr>
            <a:r>
              <a:rPr kumimoji="0" lang="ru-RU" altLang="ru-RU" sz="28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«Предъявление себя»</a:t>
            </a:r>
          </a:p>
        </p:txBody>
      </p:sp>
    </p:spTree>
    <p:extLst>
      <p:ext uri="{BB962C8B-B14F-4D97-AF65-F5344CB8AC3E}">
        <p14:creationId xmlns:p14="http://schemas.microsoft.com/office/powerpoint/2010/main" xmlns="" val="576151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IMG_2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0483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5876925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0" lang="ru-RU" altLang="ru-RU" sz="3600" b="1" smtClean="0">
                <a:solidFill>
                  <a:srgbClr val="000000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66883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kumimoji="0" lang="ru-RU" altLang="ru-RU" sz="3200" b="1" dirty="0" smtClean="0">
                <a:latin typeface="Times New Roman" pitchFamily="18" charset="0"/>
                <a:cs typeface="Times New Roman" pitchFamily="18" charset="0"/>
              </a:rPr>
              <a:t>Взгляд за ближний горизонт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3528" y="980728"/>
            <a:ext cx="8568952" cy="725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 В 2040 году рассказы о том, что всего лишь 20 лет назад дети сидели в классах, слушали учителей и листали учебники,                станут вызывать смех. Обращаясь к нашим дням, люди будут удивляться, почему потребовалось столько времени,                       чтобы изменить систему образования, почему столь огромное значение придавалось оценкам на экзаменах.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Правительства бросят даже думать о причастности                                    к образованию, поскольку чиновники не могут контролировать «распределение» виртуального опыта, доступного кому угодно         и где угодно.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Государство полностью уйдет от контроля результатов                         и качества образовательных программ: это станет делом исключительно самого образовательного сообщества и потребителей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20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1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altLang="ru-RU" sz="1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13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национального проекта РФ «Образование»: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2024 году современной и безопасной цифровой образовательной среды, обеспечивающей высокое качество и доступность образования всех видов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непрерывного обновления работающими гражданами своих профессиональных знаний и приобретения ими новых профессиональных навыков, включая овладение компетенциями в области цифровой экономики всеми желающими.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97003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6984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Федеральный закон РФ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29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декабря 2012 года № 273-ФЗ «Об образовании в РФ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86" y="1916832"/>
            <a:ext cx="8856984" cy="481399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13.п.2.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Статья 17. Формы получения образования и формы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Статья 41. Охрана здоровья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2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Национальной стратегии действий в интересах детей на 2012-2017 гг.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9033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предпринято ряд важных шагов, направленных на вовлечение родителей в систему образования, повышение их статуса как полноправного участника образовательных отношений.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04448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МОН РФ от 23 августа 2017 года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8920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Организации вправе осуществлять реализацию образовательных программ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применением исключительно электронного обучения, дистанционных образовательных технологий, организуя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виде онлайн-курсов, обеспечивающих для обучающихся независимо от их места нахождения и организации, в которой они осваивают образовательную программу, достижение и оценку результатов обучения путем организации образовательной деятельности в электронной информационно-образовательной среде, к которой предоставляется открытый доступ через информационно-телекоммуникационную сеть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128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СанПиН 2.4.1.3049-13 «Санитарно-эпидемиологические требования к устройству, содержанию и организации режима работы ДОО»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2667109"/>
            <a:ext cx="86409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проведении занятий детей с использованием компьютерной техники организация и режим занятий должны соответствовать требованиям к персональным электронно-вычислительным машинам и организации работы.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2.2.2/2.4.1340-03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(утв.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постановлением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Главного государственного санитарного врача РФ от 25 апреля 2007 г. N 22)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62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IMG_5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11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719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1227</Words>
  <Application>Microsoft Office PowerPoint</Application>
  <PresentationFormat>Экран (4:3)</PresentationFormat>
  <Paragraphs>171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Нормативно-правовые основы образовательной деятельности дистанционного обучения </vt:lpstr>
      <vt:lpstr> «Нет старых дорог                               в новых направлениях»</vt:lpstr>
      <vt:lpstr>Взгляд за ближний горизонт</vt:lpstr>
      <vt:lpstr>Задачи национального проекта РФ «Образование»:</vt:lpstr>
      <vt:lpstr>Федеральный закон РФ от 29 декабря 2012 года № 273-ФЗ «Об образовании в РФ»</vt:lpstr>
      <vt:lpstr>Национальной стратегии действий в интересах детей на 2012-2017 гг.</vt:lpstr>
      <vt:lpstr>Приказ МОН РФ от 23 августа 2017 года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 </vt:lpstr>
      <vt:lpstr>СанПиН 2.4.1.3049-13 «Санитарно-эпидемиологические требования к устройству, содержанию и организации режима работы ДОО» </vt:lpstr>
      <vt:lpstr>Слайд 9</vt:lpstr>
      <vt:lpstr>Номенклатура дел ДОО</vt:lpstr>
      <vt:lpstr>Слайд 11</vt:lpstr>
      <vt:lpstr>ПЕРЕЧЕНЬ ВИДОВ ЛОКАЛЬНЫХ АКТОВ, РЕГЛАМЕНТИРУЮЩИХ ДЕЯТЕЛЬНОСТЬ ДОО</vt:lpstr>
      <vt:lpstr>02. Учебно-воспитательная работа</vt:lpstr>
      <vt:lpstr>План-график («дорожная карта») выполнения работ:</vt:lpstr>
      <vt:lpstr>План-график («дорожная карта») выполнения работ:</vt:lpstr>
      <vt:lpstr>План-график («дорожная карта») выполнения работ:</vt:lpstr>
      <vt:lpstr>Дистанционная форма реализации ООП</vt:lpstr>
      <vt:lpstr>03. Кадровый состав</vt:lpstr>
      <vt:lpstr>Задачи:</vt:lpstr>
      <vt:lpstr>Обязанности участников: </vt:lpstr>
      <vt:lpstr>Три образовательных пространства – одна образовательная программа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Нормативно-правовые основы образовательной деятельности дистанционного обучения </dc:title>
  <dc:creator>Очирова Оюна Дабаевна</dc:creator>
  <cp:lastModifiedBy>Сэсэгма</cp:lastModifiedBy>
  <cp:revision>33</cp:revision>
  <dcterms:created xsi:type="dcterms:W3CDTF">2020-10-12T07:51:19Z</dcterms:created>
  <dcterms:modified xsi:type="dcterms:W3CDTF">2020-11-08T05:05:04Z</dcterms:modified>
</cp:coreProperties>
</file>