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92" r:id="rId10"/>
    <p:sldId id="264" r:id="rId11"/>
    <p:sldId id="265" r:id="rId12"/>
    <p:sldId id="266" r:id="rId13"/>
    <p:sldId id="267" r:id="rId14"/>
    <p:sldId id="268" r:id="rId15"/>
    <p:sldId id="269" r:id="rId16"/>
    <p:sldId id="270" r:id="rId17"/>
    <p:sldId id="274" r:id="rId18"/>
    <p:sldId id="271" r:id="rId19"/>
    <p:sldId id="272" r:id="rId20"/>
    <p:sldId id="273"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2" d="100"/>
          <a:sy n="72" d="100"/>
        </p:scale>
        <p:origin x="-90" y="-33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F9332EB-E77B-4FDA-9D30-93DEC74D5A5A}" type="datetimeFigureOut">
              <a:rPr lang="ru-RU" smtClean="0"/>
              <a:t>11.12.2020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A15B111-D9EE-4080-AC4B-62E09D218584}" type="slidenum">
              <a:rPr lang="ru-RU" smtClean="0"/>
              <a:t>‹#›</a:t>
            </a:fld>
            <a:endParaRPr lang="ru-RU"/>
          </a:p>
        </p:txBody>
      </p:sp>
    </p:spTree>
    <p:extLst>
      <p:ext uri="{BB962C8B-B14F-4D97-AF65-F5344CB8AC3E}">
        <p14:creationId xmlns:p14="http://schemas.microsoft.com/office/powerpoint/2010/main" val="10141925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F9332EB-E77B-4FDA-9D30-93DEC74D5A5A}" type="datetimeFigureOut">
              <a:rPr lang="ru-RU" smtClean="0"/>
              <a:t>11.12.2020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A15B111-D9EE-4080-AC4B-62E09D218584}" type="slidenum">
              <a:rPr lang="ru-RU" smtClean="0"/>
              <a:t>‹#›</a:t>
            </a:fld>
            <a:endParaRPr lang="ru-RU"/>
          </a:p>
        </p:txBody>
      </p:sp>
    </p:spTree>
    <p:extLst>
      <p:ext uri="{BB962C8B-B14F-4D97-AF65-F5344CB8AC3E}">
        <p14:creationId xmlns:p14="http://schemas.microsoft.com/office/powerpoint/2010/main" val="35225005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F9332EB-E77B-4FDA-9D30-93DEC74D5A5A}" type="datetimeFigureOut">
              <a:rPr lang="ru-RU" smtClean="0"/>
              <a:t>11.12.2020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A15B111-D9EE-4080-AC4B-62E09D218584}" type="slidenum">
              <a:rPr lang="ru-RU" smtClean="0"/>
              <a:t>‹#›</a:t>
            </a:fld>
            <a:endParaRPr lang="ru-RU"/>
          </a:p>
        </p:txBody>
      </p:sp>
    </p:spTree>
    <p:extLst>
      <p:ext uri="{BB962C8B-B14F-4D97-AF65-F5344CB8AC3E}">
        <p14:creationId xmlns:p14="http://schemas.microsoft.com/office/powerpoint/2010/main" val="2530680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F9332EB-E77B-4FDA-9D30-93DEC74D5A5A}" type="datetimeFigureOut">
              <a:rPr lang="ru-RU" smtClean="0"/>
              <a:t>11.12.2020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A15B111-D9EE-4080-AC4B-62E09D218584}" type="slidenum">
              <a:rPr lang="ru-RU" smtClean="0"/>
              <a:t>‹#›</a:t>
            </a:fld>
            <a:endParaRPr lang="ru-RU"/>
          </a:p>
        </p:txBody>
      </p:sp>
    </p:spTree>
    <p:extLst>
      <p:ext uri="{BB962C8B-B14F-4D97-AF65-F5344CB8AC3E}">
        <p14:creationId xmlns:p14="http://schemas.microsoft.com/office/powerpoint/2010/main" val="5934746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F9332EB-E77B-4FDA-9D30-93DEC74D5A5A}" type="datetimeFigureOut">
              <a:rPr lang="ru-RU" smtClean="0"/>
              <a:t>11.12.2020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A15B111-D9EE-4080-AC4B-62E09D218584}" type="slidenum">
              <a:rPr lang="ru-RU" smtClean="0"/>
              <a:t>‹#›</a:t>
            </a:fld>
            <a:endParaRPr lang="ru-RU"/>
          </a:p>
        </p:txBody>
      </p:sp>
    </p:spTree>
    <p:extLst>
      <p:ext uri="{BB962C8B-B14F-4D97-AF65-F5344CB8AC3E}">
        <p14:creationId xmlns:p14="http://schemas.microsoft.com/office/powerpoint/2010/main" val="2031292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F9332EB-E77B-4FDA-9D30-93DEC74D5A5A}" type="datetimeFigureOut">
              <a:rPr lang="ru-RU" smtClean="0"/>
              <a:t>11.12.2020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A15B111-D9EE-4080-AC4B-62E09D218584}" type="slidenum">
              <a:rPr lang="ru-RU" smtClean="0"/>
              <a:t>‹#›</a:t>
            </a:fld>
            <a:endParaRPr lang="ru-RU"/>
          </a:p>
        </p:txBody>
      </p:sp>
    </p:spTree>
    <p:extLst>
      <p:ext uri="{BB962C8B-B14F-4D97-AF65-F5344CB8AC3E}">
        <p14:creationId xmlns:p14="http://schemas.microsoft.com/office/powerpoint/2010/main" val="30943710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F9332EB-E77B-4FDA-9D30-93DEC74D5A5A}" type="datetimeFigureOut">
              <a:rPr lang="ru-RU" smtClean="0"/>
              <a:t>11.12.2020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0A15B111-D9EE-4080-AC4B-62E09D218584}" type="slidenum">
              <a:rPr lang="ru-RU" smtClean="0"/>
              <a:t>‹#›</a:t>
            </a:fld>
            <a:endParaRPr lang="ru-RU"/>
          </a:p>
        </p:txBody>
      </p:sp>
    </p:spTree>
    <p:extLst>
      <p:ext uri="{BB962C8B-B14F-4D97-AF65-F5344CB8AC3E}">
        <p14:creationId xmlns:p14="http://schemas.microsoft.com/office/powerpoint/2010/main" val="2329457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F9332EB-E77B-4FDA-9D30-93DEC74D5A5A}" type="datetimeFigureOut">
              <a:rPr lang="ru-RU" smtClean="0"/>
              <a:t>11.12.2020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0A15B111-D9EE-4080-AC4B-62E09D218584}" type="slidenum">
              <a:rPr lang="ru-RU" smtClean="0"/>
              <a:t>‹#›</a:t>
            </a:fld>
            <a:endParaRPr lang="ru-RU"/>
          </a:p>
        </p:txBody>
      </p:sp>
    </p:spTree>
    <p:extLst>
      <p:ext uri="{BB962C8B-B14F-4D97-AF65-F5344CB8AC3E}">
        <p14:creationId xmlns:p14="http://schemas.microsoft.com/office/powerpoint/2010/main" val="31955538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F9332EB-E77B-4FDA-9D30-93DEC74D5A5A}" type="datetimeFigureOut">
              <a:rPr lang="ru-RU" smtClean="0"/>
              <a:t>11.12.2020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0A15B111-D9EE-4080-AC4B-62E09D218584}" type="slidenum">
              <a:rPr lang="ru-RU" smtClean="0"/>
              <a:t>‹#›</a:t>
            </a:fld>
            <a:endParaRPr lang="ru-RU"/>
          </a:p>
        </p:txBody>
      </p:sp>
    </p:spTree>
    <p:extLst>
      <p:ext uri="{BB962C8B-B14F-4D97-AF65-F5344CB8AC3E}">
        <p14:creationId xmlns:p14="http://schemas.microsoft.com/office/powerpoint/2010/main" val="34425985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F9332EB-E77B-4FDA-9D30-93DEC74D5A5A}" type="datetimeFigureOut">
              <a:rPr lang="ru-RU" smtClean="0"/>
              <a:t>11.12.2020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A15B111-D9EE-4080-AC4B-62E09D218584}" type="slidenum">
              <a:rPr lang="ru-RU" smtClean="0"/>
              <a:t>‹#›</a:t>
            </a:fld>
            <a:endParaRPr lang="ru-RU"/>
          </a:p>
        </p:txBody>
      </p:sp>
    </p:spTree>
    <p:extLst>
      <p:ext uri="{BB962C8B-B14F-4D97-AF65-F5344CB8AC3E}">
        <p14:creationId xmlns:p14="http://schemas.microsoft.com/office/powerpoint/2010/main" val="2080262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F9332EB-E77B-4FDA-9D30-93DEC74D5A5A}" type="datetimeFigureOut">
              <a:rPr lang="ru-RU" smtClean="0"/>
              <a:t>11.12.2020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A15B111-D9EE-4080-AC4B-62E09D218584}" type="slidenum">
              <a:rPr lang="ru-RU" smtClean="0"/>
              <a:t>‹#›</a:t>
            </a:fld>
            <a:endParaRPr lang="ru-RU"/>
          </a:p>
        </p:txBody>
      </p:sp>
    </p:spTree>
    <p:extLst>
      <p:ext uri="{BB962C8B-B14F-4D97-AF65-F5344CB8AC3E}">
        <p14:creationId xmlns:p14="http://schemas.microsoft.com/office/powerpoint/2010/main" val="3305494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9332EB-E77B-4FDA-9D30-93DEC74D5A5A}" type="datetimeFigureOut">
              <a:rPr lang="ru-RU" smtClean="0"/>
              <a:t>11.12.2020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15B111-D9EE-4080-AC4B-62E09D218584}" type="slidenum">
              <a:rPr lang="ru-RU" smtClean="0"/>
              <a:t>‹#›</a:t>
            </a:fld>
            <a:endParaRPr lang="ru-RU"/>
          </a:p>
        </p:txBody>
      </p:sp>
    </p:spTree>
    <p:extLst>
      <p:ext uri="{BB962C8B-B14F-4D97-AF65-F5344CB8AC3E}">
        <p14:creationId xmlns:p14="http://schemas.microsoft.com/office/powerpoint/2010/main" val="27821088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86678" y="870572"/>
            <a:ext cx="10164417" cy="2387600"/>
          </a:xfrm>
        </p:spPr>
        <p:txBody>
          <a:bodyPr>
            <a:normAutofit/>
          </a:bodyPr>
          <a:lstStyle/>
          <a:p>
            <a:r>
              <a:rPr lang="ru-RU" sz="4400" dirty="0" smtClean="0">
                <a:latin typeface="Times New Roman" panose="02020603050405020304" pitchFamily="18" charset="0"/>
                <a:cs typeface="Times New Roman" panose="02020603050405020304" pitchFamily="18" charset="0"/>
              </a:rPr>
              <a:t>Дисциплина: Методика развития речи детей раннего и дошкольного возраста</a:t>
            </a:r>
            <a:endParaRPr lang="ru-RU" sz="4400"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980661" y="3602038"/>
            <a:ext cx="10495721" cy="1655762"/>
          </a:xfrm>
        </p:spPr>
        <p:txBody>
          <a:bodyPr>
            <a:normAutofit/>
          </a:bodyPr>
          <a:lstStyle/>
          <a:p>
            <a:r>
              <a:rPr lang="ru-RU" sz="3200" dirty="0" smtClean="0">
                <a:latin typeface="Times New Roman" panose="02020603050405020304" pitchFamily="18" charset="0"/>
                <a:cs typeface="Times New Roman" panose="02020603050405020304" pitchFamily="18" charset="0"/>
              </a:rPr>
              <a:t>Тема: Методика развития диалогической речи детей в ДОО</a:t>
            </a:r>
            <a:endParaRPr lang="ru-RU" sz="3200" dirty="0">
              <a:latin typeface="Times New Roman" panose="02020603050405020304" pitchFamily="18" charset="0"/>
              <a:cs typeface="Times New Roman" panose="02020603050405020304" pitchFamily="18" charset="0"/>
            </a:endParaRPr>
          </a:p>
        </p:txBody>
      </p:sp>
      <p:sp>
        <p:nvSpPr>
          <p:cNvPr id="4" name="TextBox 3"/>
          <p:cNvSpPr txBox="1"/>
          <p:nvPr/>
        </p:nvSpPr>
        <p:spPr>
          <a:xfrm>
            <a:off x="8885176" y="5770129"/>
            <a:ext cx="2856250" cy="646331"/>
          </a:xfrm>
          <a:prstGeom prst="rect">
            <a:avLst/>
          </a:prstGeom>
          <a:noFill/>
        </p:spPr>
        <p:txBody>
          <a:bodyPr wrap="square" rtlCol="0">
            <a:spAutoFit/>
          </a:bodyPr>
          <a:lstStyle/>
          <a:p>
            <a:r>
              <a:rPr lang="ru-RU" dirty="0" err="1">
                <a:latin typeface="Times New Roman" panose="02020603050405020304" pitchFamily="18" charset="0"/>
                <a:cs typeface="Times New Roman" panose="02020603050405020304" pitchFamily="18" charset="0"/>
              </a:rPr>
              <a:t>д</a:t>
            </a:r>
            <a:r>
              <a:rPr lang="ru-RU" dirty="0" err="1" smtClean="0">
                <a:latin typeface="Times New Roman" panose="02020603050405020304" pitchFamily="18" charset="0"/>
                <a:cs typeface="Times New Roman" panose="02020603050405020304" pitchFamily="18" charset="0"/>
              </a:rPr>
              <a:t>.п.н</a:t>
            </a:r>
            <a:r>
              <a:rPr lang="ru-RU" dirty="0" smtClean="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проф. каф. ТМДНО, </a:t>
            </a:r>
            <a:br>
              <a:rPr lang="ru-RU" dirty="0" smtClean="0">
                <a:latin typeface="Times New Roman" panose="02020603050405020304" pitchFamily="18" charset="0"/>
                <a:cs typeface="Times New Roman" panose="02020603050405020304" pitchFamily="18" charset="0"/>
              </a:rPr>
            </a:br>
            <a:r>
              <a:rPr lang="ru-RU" dirty="0" smtClean="0">
                <a:latin typeface="Times New Roman" panose="02020603050405020304" pitchFamily="18" charset="0"/>
                <a:cs typeface="Times New Roman" panose="02020603050405020304" pitchFamily="18" charset="0"/>
              </a:rPr>
              <a:t>А.И. </a:t>
            </a:r>
            <a:r>
              <a:rPr lang="ru-RU" dirty="0" err="1" smtClean="0">
                <a:latin typeface="Times New Roman" panose="02020603050405020304" pitchFamily="18" charset="0"/>
                <a:cs typeface="Times New Roman" panose="02020603050405020304" pitchFamily="18" charset="0"/>
              </a:rPr>
              <a:t>Улзытуева</a:t>
            </a:r>
            <a:r>
              <a:rPr lang="ru-RU"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sp>
        <p:nvSpPr>
          <p:cNvPr id="5" name="Заголовок 1"/>
          <p:cNvSpPr txBox="1">
            <a:spLocks/>
          </p:cNvSpPr>
          <p:nvPr/>
        </p:nvSpPr>
        <p:spPr>
          <a:xfrm>
            <a:off x="838200" y="4137473"/>
            <a:ext cx="10515600" cy="86905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3200" b="1" dirty="0" smtClean="0">
                <a:latin typeface="Times New Roman" panose="02020603050405020304" pitchFamily="18" charset="0"/>
                <a:cs typeface="Times New Roman" panose="02020603050405020304" pitchFamily="18" charset="0"/>
              </a:rPr>
              <a:t>Лекция </a:t>
            </a:r>
            <a:endParaRPr lang="ru-RU" b="1" dirty="0">
              <a:latin typeface="Times New Roman" panose="02020603050405020304" pitchFamily="18" charset="0"/>
              <a:cs typeface="Times New Roman" panose="02020603050405020304" pitchFamily="18" charset="0"/>
            </a:endParaRPr>
          </a:p>
        </p:txBody>
      </p:sp>
      <p:sp>
        <p:nvSpPr>
          <p:cNvPr id="6" name="TextBox 5"/>
          <p:cNvSpPr txBox="1"/>
          <p:nvPr/>
        </p:nvSpPr>
        <p:spPr>
          <a:xfrm>
            <a:off x="1166190" y="914400"/>
            <a:ext cx="1987827" cy="523220"/>
          </a:xfrm>
          <a:prstGeom prst="rect">
            <a:avLst/>
          </a:prstGeom>
          <a:noFill/>
        </p:spPr>
        <p:txBody>
          <a:bodyPr wrap="square" rtlCol="0">
            <a:spAutoFit/>
          </a:bodyPr>
          <a:lstStyle/>
          <a:p>
            <a:r>
              <a:rPr lang="ru-RU" sz="2800" dirty="0" smtClean="0">
                <a:latin typeface="Times New Roman" panose="02020603050405020304" pitchFamily="18" charset="0"/>
                <a:cs typeface="Times New Roman" panose="02020603050405020304" pitchFamily="18" charset="0"/>
              </a:rPr>
              <a:t>гр. ДО</a:t>
            </a:r>
            <a:r>
              <a:rPr lang="en-US" sz="2800" dirty="0" smtClean="0">
                <a:latin typeface="Times New Roman" panose="02020603050405020304" pitchFamily="18" charset="0"/>
                <a:cs typeface="Times New Roman" panose="02020603050405020304" pitchFamily="18" charset="0"/>
              </a:rPr>
              <a:t>-19</a:t>
            </a:r>
            <a:endParaRPr lang="ru-RU" sz="2800" dirty="0">
              <a:latin typeface="Times New Roman" panose="02020603050405020304" pitchFamily="18" charset="0"/>
              <a:cs typeface="Times New Roman" panose="02020603050405020304" pitchFamily="18" charset="0"/>
            </a:endParaRPr>
          </a:p>
        </p:txBody>
      </p:sp>
      <p:sp>
        <p:nvSpPr>
          <p:cNvPr id="7" name="TextBox 6"/>
          <p:cNvSpPr txBox="1"/>
          <p:nvPr/>
        </p:nvSpPr>
        <p:spPr>
          <a:xfrm>
            <a:off x="9382540" y="914400"/>
            <a:ext cx="2083700" cy="523220"/>
          </a:xfrm>
          <a:prstGeom prst="rect">
            <a:avLst/>
          </a:prstGeom>
          <a:noFill/>
        </p:spPr>
        <p:txBody>
          <a:bodyPr wrap="square" rtlCol="0">
            <a:spAutoFit/>
          </a:bodyPr>
          <a:lstStyle/>
          <a:p>
            <a:r>
              <a:rPr lang="ru-RU" sz="2800" dirty="0" smtClean="0">
                <a:latin typeface="Times New Roman" panose="02020603050405020304" pitchFamily="18" charset="0"/>
                <a:cs typeface="Times New Roman" panose="02020603050405020304" pitchFamily="18" charset="0"/>
              </a:rPr>
              <a:t>23.12.2020 г.</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399437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50248" y="1067241"/>
            <a:ext cx="10515600" cy="4351338"/>
          </a:xfrm>
        </p:spPr>
        <p:txBody>
          <a:bodyPr>
            <a:noAutofit/>
          </a:bodyPr>
          <a:lstStyle/>
          <a:p>
            <a:pPr marL="0" indent="457200">
              <a:buNone/>
            </a:pPr>
            <a:r>
              <a:rPr lang="ru-RU" sz="3000" b="1" dirty="0" smtClean="0">
                <a:latin typeface="Times New Roman" panose="02020603050405020304" pitchFamily="18" charset="0"/>
                <a:cs typeface="Times New Roman" panose="02020603050405020304" pitchFamily="18" charset="0"/>
              </a:rPr>
              <a:t>Пути</a:t>
            </a:r>
            <a:r>
              <a:rPr lang="ru-RU" sz="3000" dirty="0" smtClean="0">
                <a:latin typeface="Times New Roman" panose="02020603050405020304" pitchFamily="18" charset="0"/>
                <a:cs typeface="Times New Roman" panose="02020603050405020304" pitchFamily="18" charset="0"/>
              </a:rPr>
              <a:t> преодоления </a:t>
            </a:r>
            <a:r>
              <a:rPr lang="ru-RU" sz="3000" dirty="0" smtClean="0">
                <a:latin typeface="Times New Roman" panose="02020603050405020304" pitchFamily="18" charset="0"/>
                <a:cs typeface="Times New Roman" panose="02020603050405020304" pitchFamily="18" charset="0"/>
              </a:rPr>
              <a:t>трудностей </a:t>
            </a:r>
            <a:r>
              <a:rPr lang="ru-RU" sz="3000" dirty="0" smtClean="0">
                <a:latin typeface="Times New Roman" panose="02020603050405020304" pitchFamily="18" charset="0"/>
                <a:cs typeface="Times New Roman" panose="02020603050405020304" pitchFamily="18" charset="0"/>
              </a:rPr>
              <a:t>развития связной речи детей младшего дошкольного возраста:</a:t>
            </a:r>
            <a:endParaRPr lang="ru-RU" sz="3000" dirty="0">
              <a:latin typeface="Times New Roman" panose="02020603050405020304" pitchFamily="18" charset="0"/>
              <a:cs typeface="Times New Roman" panose="02020603050405020304" pitchFamily="18" charset="0"/>
            </a:endParaRPr>
          </a:p>
          <a:p>
            <a:pPr marL="0" lvl="0" indent="457200" algn="just">
              <a:spcBef>
                <a:spcPts val="0"/>
              </a:spcBef>
            </a:pPr>
            <a:r>
              <a:rPr lang="ru-RU" sz="3000" dirty="0">
                <a:latin typeface="Times New Roman" panose="02020603050405020304" pitchFamily="18" charset="0"/>
                <a:cs typeface="Times New Roman" panose="02020603050405020304" pitchFamily="18" charset="0"/>
              </a:rPr>
              <a:t>не оставлять ребенка долго одного без внимания взрослого;</a:t>
            </a:r>
          </a:p>
          <a:p>
            <a:pPr marL="0" lvl="0" indent="457200" algn="just">
              <a:spcBef>
                <a:spcPts val="0"/>
              </a:spcBef>
            </a:pPr>
            <a:r>
              <a:rPr lang="ru-RU" sz="3000" dirty="0">
                <a:latin typeface="Times New Roman" panose="02020603050405020304" pitchFamily="18" charset="0"/>
                <a:cs typeface="Times New Roman" panose="02020603050405020304" pitchFamily="18" charset="0"/>
              </a:rPr>
              <a:t>не </a:t>
            </a:r>
            <a:r>
              <a:rPr lang="ru-RU" sz="3000" dirty="0" smtClean="0">
                <a:latin typeface="Times New Roman" panose="02020603050405020304" pitchFamily="18" charset="0"/>
                <a:cs typeface="Times New Roman" panose="02020603050405020304" pitchFamily="18" charset="0"/>
              </a:rPr>
              <a:t>стремиться </a:t>
            </a:r>
            <a:r>
              <a:rPr lang="ru-RU" sz="3000" dirty="0">
                <a:latin typeface="Times New Roman" panose="02020603050405020304" pitchFamily="18" charset="0"/>
                <a:cs typeface="Times New Roman" panose="02020603050405020304" pitchFamily="18" charset="0"/>
              </a:rPr>
              <a:t>окружить ребенка множеством новых разнообразных игрушек;</a:t>
            </a:r>
          </a:p>
          <a:p>
            <a:pPr marL="0" lvl="0" indent="457200" algn="just">
              <a:spcBef>
                <a:spcPts val="0"/>
              </a:spcBef>
            </a:pPr>
            <a:r>
              <a:rPr lang="ru-RU" sz="3000" dirty="0">
                <a:latin typeface="Times New Roman" panose="02020603050405020304" pitchFamily="18" charset="0"/>
                <a:cs typeface="Times New Roman" panose="02020603050405020304" pitchFamily="18" charset="0"/>
              </a:rPr>
              <a:t>обыгрывать каждую появляющуюся в окружении ребенка игрушку;</a:t>
            </a:r>
          </a:p>
          <a:p>
            <a:pPr marL="0" lvl="0" indent="457200" algn="just">
              <a:spcBef>
                <a:spcPts val="0"/>
              </a:spcBef>
            </a:pPr>
            <a:r>
              <a:rPr lang="ru-RU" sz="3000" dirty="0">
                <a:latin typeface="Times New Roman" panose="02020603050405020304" pitchFamily="18" charset="0"/>
                <a:cs typeface="Times New Roman" panose="02020603050405020304" pitchFamily="18" charset="0"/>
              </a:rPr>
              <a:t>предметные действия делать целенаправленными: не просто катать машинку, а перевезти в ней кубик; не просто носить куклу, а покачать ее, </a:t>
            </a:r>
            <a:r>
              <a:rPr lang="ru-RU" sz="3000" dirty="0" smtClean="0">
                <a:latin typeface="Times New Roman" panose="02020603050405020304" pitchFamily="18" charset="0"/>
                <a:cs typeface="Times New Roman" panose="02020603050405020304" pitchFamily="18" charset="0"/>
              </a:rPr>
              <a:t>покормить </a:t>
            </a:r>
            <a:r>
              <a:rPr lang="ru-RU" sz="3000" dirty="0">
                <a:latin typeface="Times New Roman" panose="02020603050405020304" pitchFamily="18" charset="0"/>
                <a:cs typeface="Times New Roman" panose="02020603050405020304" pitchFamily="18" charset="0"/>
              </a:rPr>
              <a:t>и т.д.;</a:t>
            </a:r>
          </a:p>
          <a:p>
            <a:pPr marL="0" lvl="0" indent="457200" algn="just">
              <a:spcBef>
                <a:spcPts val="0"/>
              </a:spcBef>
            </a:pPr>
            <a:r>
              <a:rPr lang="ru-RU" sz="3000" dirty="0">
                <a:latin typeface="Times New Roman" panose="02020603050405020304" pitchFamily="18" charset="0"/>
                <a:cs typeface="Times New Roman" panose="02020603050405020304" pitchFamily="18" charset="0"/>
              </a:rPr>
              <a:t>играть с ребенком в игры, в которые нельзя играть одному.</a:t>
            </a:r>
          </a:p>
          <a:p>
            <a:pPr marL="0" indent="0">
              <a:buNone/>
            </a:pPr>
            <a:endParaRPr lang="ru-RU"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28069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85191" y="1984651"/>
            <a:ext cx="10515600" cy="4351338"/>
          </a:xfrm>
        </p:spPr>
        <p:txBody>
          <a:bodyPr>
            <a:normAutofit/>
          </a:bodyPr>
          <a:lstStyle/>
          <a:p>
            <a:pPr marL="0" indent="457200" algn="just">
              <a:spcBef>
                <a:spcPts val="0"/>
              </a:spcBef>
              <a:buNone/>
            </a:pPr>
            <a:r>
              <a:rPr lang="ru-RU" sz="3000" dirty="0">
                <a:latin typeface="Times New Roman" panose="02020603050405020304" pitchFamily="18" charset="0"/>
                <a:cs typeface="Times New Roman" panose="02020603050405020304" pitchFamily="18" charset="0"/>
              </a:rPr>
              <a:t>В работе по развитию </a:t>
            </a:r>
            <a:r>
              <a:rPr lang="ru-RU" sz="3000" b="1" dirty="0">
                <a:latin typeface="Times New Roman" panose="02020603050405020304" pitchFamily="18" charset="0"/>
                <a:cs typeface="Times New Roman" panose="02020603050405020304" pitchFamily="18" charset="0"/>
              </a:rPr>
              <a:t>связной речи</a:t>
            </a:r>
            <a:r>
              <a:rPr lang="ru-RU" sz="3000" dirty="0">
                <a:latin typeface="Times New Roman" panose="02020603050405020304" pitchFamily="18" charset="0"/>
                <a:cs typeface="Times New Roman" panose="02020603050405020304" pitchFamily="18" charset="0"/>
              </a:rPr>
              <a:t> детей среднего дошкольного возраста основное внимание воспитатель выделяет проявлению речевой инициативы и самостоятельности ребенка как в процессе разговорного общения, так и в монологической речи. </a:t>
            </a:r>
          </a:p>
        </p:txBody>
      </p:sp>
    </p:spTree>
    <p:extLst>
      <p:ext uri="{BB962C8B-B14F-4D97-AF65-F5344CB8AC3E}">
        <p14:creationId xmlns:p14="http://schemas.microsoft.com/office/powerpoint/2010/main" val="27654026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95425" y="1656522"/>
            <a:ext cx="10515600" cy="4585855"/>
          </a:xfrm>
        </p:spPr>
        <p:txBody>
          <a:bodyPr>
            <a:normAutofit/>
          </a:bodyPr>
          <a:lstStyle/>
          <a:p>
            <a:pPr marL="0" indent="457200" algn="just">
              <a:spcBef>
                <a:spcPts val="0"/>
              </a:spcBef>
              <a:buNone/>
            </a:pPr>
            <a:r>
              <a:rPr lang="ru-RU" sz="3000" dirty="0">
                <a:latin typeface="Times New Roman" panose="02020603050405020304" pitchFamily="18" charset="0"/>
                <a:cs typeface="Times New Roman" panose="02020603050405020304" pitchFamily="18" charset="0"/>
              </a:rPr>
              <a:t>В развитии диалогической речи </a:t>
            </a:r>
            <a:r>
              <a:rPr lang="ru-RU" sz="3000" dirty="0" smtClean="0">
                <a:latin typeface="Times New Roman" panose="02020603050405020304" pitchFamily="18" charset="0"/>
                <a:cs typeface="Times New Roman" panose="02020603050405020304" pitchFamily="18" charset="0"/>
              </a:rPr>
              <a:t>детей средних групп </a:t>
            </a:r>
            <a:r>
              <a:rPr lang="ru-RU" sz="3000" dirty="0">
                <a:latin typeface="Times New Roman" panose="02020603050405020304" pitchFamily="18" charset="0"/>
                <a:cs typeface="Times New Roman" panose="02020603050405020304" pitchFamily="18" charset="0"/>
              </a:rPr>
              <a:t>возникают новообразования, </a:t>
            </a:r>
            <a:r>
              <a:rPr lang="ru-RU" sz="3000" dirty="0" smtClean="0">
                <a:latin typeface="Times New Roman" panose="02020603050405020304" pitchFamily="18" charset="0"/>
                <a:cs typeface="Times New Roman" panose="02020603050405020304" pitchFamily="18" charset="0"/>
              </a:rPr>
              <a:t>связанные </a:t>
            </a:r>
            <a:r>
              <a:rPr lang="ru-RU" sz="3000" dirty="0">
                <a:latin typeface="Times New Roman" panose="02020603050405020304" pitchFamily="18" charset="0"/>
                <a:cs typeface="Times New Roman" panose="02020603050405020304" pitchFamily="18" charset="0"/>
              </a:rPr>
              <a:t>с умением брать инициативу в диалоге, вести диалог: вызвать собеседника на разговор, начать его, задавать вопросы, удерживать нить разговора, правильно закончить его. Появляются возможность и желание участвовать в коллективных разговорах, что способствует началу развития </a:t>
            </a:r>
            <a:r>
              <a:rPr lang="ru-RU" sz="3000" dirty="0" err="1">
                <a:latin typeface="Times New Roman" panose="02020603050405020304" pitchFamily="18" charset="0"/>
                <a:cs typeface="Times New Roman" panose="02020603050405020304" pitchFamily="18" charset="0"/>
              </a:rPr>
              <a:t>полилогической</a:t>
            </a:r>
            <a:r>
              <a:rPr lang="ru-RU" sz="3000" dirty="0">
                <a:latin typeface="Times New Roman" panose="02020603050405020304" pitchFamily="18" charset="0"/>
                <a:cs typeface="Times New Roman" panose="02020603050405020304" pitchFamily="18" charset="0"/>
              </a:rPr>
              <a:t> речи. </a:t>
            </a:r>
            <a:endParaRPr lang="ru-RU" sz="3000" dirty="0"/>
          </a:p>
        </p:txBody>
      </p:sp>
    </p:spTree>
    <p:extLst>
      <p:ext uri="{BB962C8B-B14F-4D97-AF65-F5344CB8AC3E}">
        <p14:creationId xmlns:p14="http://schemas.microsoft.com/office/powerpoint/2010/main" val="20876867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4948" y="1997903"/>
            <a:ext cx="10515600" cy="4351338"/>
          </a:xfrm>
        </p:spPr>
        <p:txBody>
          <a:bodyPr/>
          <a:lstStyle/>
          <a:p>
            <a:pPr marL="0" indent="457200" algn="just">
              <a:spcBef>
                <a:spcPts val="0"/>
              </a:spcBef>
              <a:buNone/>
            </a:pPr>
            <a:r>
              <a:rPr lang="ru-RU" sz="3000" dirty="0">
                <a:latin typeface="Times New Roman" panose="02020603050405020304" pitchFamily="18" charset="0"/>
                <a:cs typeface="Times New Roman" panose="02020603050405020304" pitchFamily="18" charset="0"/>
              </a:rPr>
              <a:t>Дошкольники с удовольствием обсуждают события в группе, коллективно общаются в </a:t>
            </a:r>
            <a:r>
              <a:rPr lang="ru-RU" sz="3000" dirty="0" smtClean="0">
                <a:latin typeface="Times New Roman" panose="02020603050405020304" pitchFamily="18" charset="0"/>
                <a:cs typeface="Times New Roman" panose="02020603050405020304" pitchFamily="18" charset="0"/>
              </a:rPr>
              <a:t>сюжетно-ролевых </a:t>
            </a:r>
            <a:r>
              <a:rPr lang="ru-RU" sz="3000" dirty="0">
                <a:latin typeface="Times New Roman" panose="02020603050405020304" pitchFamily="18" charset="0"/>
                <a:cs typeface="Times New Roman" panose="02020603050405020304" pitchFamily="18" charset="0"/>
              </a:rPr>
              <a:t>играх. Это предполагает  знакомство детей с основами речевого этикета. Умение использовать их в повседневном общении со взрослыми и сверстниками.</a:t>
            </a:r>
          </a:p>
          <a:p>
            <a:pPr marL="0" indent="0">
              <a:buNone/>
            </a:pPr>
            <a:endParaRPr lang="ru-RU" dirty="0"/>
          </a:p>
        </p:txBody>
      </p:sp>
    </p:spTree>
    <p:extLst>
      <p:ext uri="{BB962C8B-B14F-4D97-AF65-F5344CB8AC3E}">
        <p14:creationId xmlns:p14="http://schemas.microsoft.com/office/powerpoint/2010/main" val="199217644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4345" y="1535281"/>
            <a:ext cx="10515600" cy="4351338"/>
          </a:xfrm>
        </p:spPr>
        <p:txBody>
          <a:bodyPr>
            <a:normAutofit/>
          </a:bodyPr>
          <a:lstStyle/>
          <a:p>
            <a:pPr marL="0" indent="457200" algn="just">
              <a:spcBef>
                <a:spcPts val="0"/>
              </a:spcBef>
              <a:buNone/>
            </a:pPr>
            <a:r>
              <a:rPr lang="ru-RU" sz="3000" dirty="0">
                <a:latin typeface="Times New Roman" panose="02020603050405020304" pitchFamily="18" charset="0"/>
                <a:cs typeface="Times New Roman" panose="02020603050405020304" pitchFamily="18" charset="0"/>
              </a:rPr>
              <a:t>Ведущей формой работы по развитию речи детей является образовательная ситуация. Образовательная ситуация как форма работы по развитию речи – это специально проектируемая воспитателем форма обучения, направленная на решение новой конкретной речевой задачи. Она позволяет осуществлять дифференцированный подход к детям и индивидуализировать процесс обучения языку.</a:t>
            </a:r>
          </a:p>
          <a:p>
            <a:pPr marL="0" indent="0">
              <a:buNone/>
            </a:pPr>
            <a:endParaRPr lang="ru-RU" dirty="0"/>
          </a:p>
        </p:txBody>
      </p:sp>
    </p:spTree>
    <p:extLst>
      <p:ext uri="{BB962C8B-B14F-4D97-AF65-F5344CB8AC3E}">
        <p14:creationId xmlns:p14="http://schemas.microsoft.com/office/powerpoint/2010/main" val="18526030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10491" y="634135"/>
            <a:ext cx="10515600" cy="5946774"/>
          </a:xfrm>
        </p:spPr>
        <p:txBody>
          <a:bodyPr>
            <a:normAutofit/>
          </a:bodyPr>
          <a:lstStyle/>
          <a:p>
            <a:pPr marL="0" indent="457200" algn="just">
              <a:spcBef>
                <a:spcPts val="0"/>
              </a:spcBef>
              <a:buNone/>
            </a:pPr>
            <a:r>
              <a:rPr lang="ru-RU" dirty="0">
                <a:latin typeface="Times New Roman" panose="02020603050405020304" pitchFamily="18" charset="0"/>
                <a:cs typeface="Times New Roman" panose="02020603050405020304" pitchFamily="18" charset="0"/>
              </a:rPr>
              <a:t>Данная форма работы с детьми по развитию их речи характеризуется следующими особенностями.</a:t>
            </a:r>
          </a:p>
          <a:p>
            <a:pPr marL="0" lvl="0" indent="457200" algn="just">
              <a:spcBef>
                <a:spcPts val="0"/>
              </a:spcBef>
              <a:buNone/>
            </a:pPr>
            <a:r>
              <a:rPr lang="ru-RU" dirty="0" smtClean="0">
                <a:latin typeface="Times New Roman" panose="02020603050405020304" pitchFamily="18" charset="0"/>
                <a:cs typeface="Times New Roman" panose="02020603050405020304" pitchFamily="18" charset="0"/>
              </a:rPr>
              <a:t>1. Образовательная </a:t>
            </a:r>
            <a:r>
              <a:rPr lang="ru-RU" dirty="0">
                <a:latin typeface="Times New Roman" panose="02020603050405020304" pitchFamily="18" charset="0"/>
                <a:cs typeface="Times New Roman" panose="02020603050405020304" pitchFamily="18" charset="0"/>
              </a:rPr>
              <a:t>ситуация в режимных моментах планируется и организуется воспитателем в любое время в режиме дня. Чаще всего это утренний или вечерний отрезки времени, прогулка. Это способствует естественному включению в повседневную жизнь ребенка образовательного процесса, его интеграции с игровой, бытовой </a:t>
            </a:r>
            <a:r>
              <a:rPr lang="ru-RU" dirty="0" smtClean="0">
                <a:latin typeface="Times New Roman" panose="02020603050405020304" pitchFamily="18" charset="0"/>
                <a:cs typeface="Times New Roman" panose="02020603050405020304" pitchFamily="18" charset="0"/>
              </a:rPr>
              <a:t>деятельностью </a:t>
            </a:r>
            <a:r>
              <a:rPr lang="ru-RU" dirty="0">
                <a:latin typeface="Times New Roman" panose="02020603050405020304" pitchFamily="18" charset="0"/>
                <a:cs typeface="Times New Roman" panose="02020603050405020304" pitchFamily="18" charset="0"/>
              </a:rPr>
              <a:t>и с процессом естественного общения в группе.</a:t>
            </a:r>
          </a:p>
          <a:p>
            <a:pPr marL="0" lvl="0" indent="457200" algn="just">
              <a:spcBef>
                <a:spcPts val="0"/>
              </a:spcBef>
              <a:buNone/>
            </a:pPr>
            <a:r>
              <a:rPr lang="ru-RU" dirty="0" smtClean="0">
                <a:latin typeface="Times New Roman" panose="02020603050405020304" pitchFamily="18" charset="0"/>
                <a:cs typeface="Times New Roman" panose="02020603050405020304" pitchFamily="18" charset="0"/>
              </a:rPr>
              <a:t>2.  Образовательная </a:t>
            </a:r>
            <a:r>
              <a:rPr lang="ru-RU" dirty="0">
                <a:latin typeface="Times New Roman" panose="02020603050405020304" pitchFamily="18" charset="0"/>
                <a:cs typeface="Times New Roman" panose="02020603050405020304" pitchFamily="18" charset="0"/>
              </a:rPr>
              <a:t>ситуация в режимных моментах характеризуется кратковременностью развертывания и течения- от 5 – 6 до 10 – 15 минут, а образовательная ситуация в </a:t>
            </a:r>
            <a:r>
              <a:rPr lang="ru-RU" dirty="0" smtClean="0">
                <a:latin typeface="Times New Roman" panose="02020603050405020304" pitchFamily="18" charset="0"/>
                <a:cs typeface="Times New Roman" panose="02020603050405020304" pitchFamily="18" charset="0"/>
              </a:rPr>
              <a:t>ООД </a:t>
            </a:r>
            <a:r>
              <a:rPr lang="ru-RU" dirty="0">
                <a:latin typeface="Times New Roman" panose="02020603050405020304" pitchFamily="18" charset="0"/>
                <a:cs typeface="Times New Roman" panose="02020603050405020304" pitchFamily="18" charset="0"/>
              </a:rPr>
              <a:t>может быть белее продолжительной и длится в </a:t>
            </a:r>
            <a:r>
              <a:rPr lang="ru-RU" dirty="0" smtClean="0">
                <a:latin typeface="Times New Roman" panose="02020603050405020304" pitchFamily="18" charset="0"/>
                <a:cs typeface="Times New Roman" panose="02020603050405020304" pitchFamily="18" charset="0"/>
              </a:rPr>
              <a:t>средней </a:t>
            </a:r>
            <a:r>
              <a:rPr lang="ru-RU" dirty="0">
                <a:latin typeface="Times New Roman" panose="02020603050405020304" pitchFamily="18" charset="0"/>
                <a:cs typeface="Times New Roman" panose="02020603050405020304" pitchFamily="18" charset="0"/>
              </a:rPr>
              <a:t>группе 20 – 25 </a:t>
            </a:r>
            <a:r>
              <a:rPr lang="ru-RU" dirty="0" smtClean="0">
                <a:latin typeface="Times New Roman" panose="02020603050405020304" pitchFamily="18" charset="0"/>
                <a:cs typeface="Times New Roman" panose="02020603050405020304" pitchFamily="18" charset="0"/>
              </a:rPr>
              <a:t>минут.</a:t>
            </a:r>
          </a:p>
          <a:p>
            <a:pPr marL="0" indent="0">
              <a:buNone/>
            </a:pPr>
            <a:endParaRPr lang="ru-RU" dirty="0"/>
          </a:p>
        </p:txBody>
      </p:sp>
    </p:spTree>
    <p:extLst>
      <p:ext uri="{BB962C8B-B14F-4D97-AF65-F5344CB8AC3E}">
        <p14:creationId xmlns:p14="http://schemas.microsoft.com/office/powerpoint/2010/main" val="279572949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49037" y="897370"/>
            <a:ext cx="10515600" cy="4921538"/>
          </a:xfrm>
        </p:spPr>
        <p:txBody>
          <a:bodyPr>
            <a:normAutofit/>
          </a:bodyPr>
          <a:lstStyle/>
          <a:p>
            <a:pPr marL="0" lvl="0" indent="457200" algn="just">
              <a:spcBef>
                <a:spcPts val="0"/>
              </a:spcBef>
              <a:buNone/>
            </a:pPr>
            <a:r>
              <a:rPr lang="ru-RU" sz="3000" dirty="0" smtClean="0">
                <a:latin typeface="Times New Roman" panose="02020603050405020304" pitchFamily="18" charset="0"/>
                <a:cs typeface="Times New Roman" panose="02020603050405020304" pitchFamily="18" charset="0"/>
              </a:rPr>
              <a:t>3. В режимных моментах образовательная ситуация предполагает объединение небольшой группы детей (3-5 человек), участие в ней зависит прежде всего от их желания, а образовательная ситуация в ООД является обязательной для детей и проводится с большей группой, иногда она может носить фронтальный характер.</a:t>
            </a:r>
          </a:p>
          <a:p>
            <a:pPr marL="0" lvl="0" indent="457200" algn="just">
              <a:spcBef>
                <a:spcPts val="0"/>
              </a:spcBef>
              <a:buNone/>
            </a:pPr>
            <a:r>
              <a:rPr lang="ru-RU" sz="3000" dirty="0" smtClean="0">
                <a:latin typeface="Times New Roman" panose="02020603050405020304" pitchFamily="18" charset="0"/>
                <a:cs typeface="Times New Roman" panose="02020603050405020304" pitchFamily="18" charset="0"/>
              </a:rPr>
              <a:t>4.  Возможна организация нескольких образовательных ситуаций с одним дидактическим средством (сюжетной картиной, игрушкой, книгой, природным материалом) с целью решения постепенно усложняющихся задач  речевого характера.</a:t>
            </a:r>
          </a:p>
          <a:p>
            <a:pPr marL="0" indent="0">
              <a:buNone/>
            </a:pPr>
            <a:endParaRPr lang="ru-RU" dirty="0"/>
          </a:p>
        </p:txBody>
      </p:sp>
    </p:spTree>
    <p:extLst>
      <p:ext uri="{BB962C8B-B14F-4D97-AF65-F5344CB8AC3E}">
        <p14:creationId xmlns:p14="http://schemas.microsoft.com/office/powerpoint/2010/main" val="671569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93619" y="1011382"/>
            <a:ext cx="10515600" cy="4902346"/>
          </a:xfrm>
        </p:spPr>
        <p:txBody>
          <a:bodyPr>
            <a:normAutofit/>
          </a:bodyPr>
          <a:lstStyle/>
          <a:p>
            <a:pPr marL="0" lvl="0" indent="457200" algn="just">
              <a:spcBef>
                <a:spcPts val="0"/>
              </a:spcBef>
              <a:buNone/>
            </a:pPr>
            <a:r>
              <a:rPr lang="ru-RU" sz="3000" dirty="0">
                <a:latin typeface="Times New Roman" panose="02020603050405020304" pitchFamily="18" charset="0"/>
                <a:cs typeface="Times New Roman" panose="02020603050405020304" pitchFamily="18" charset="0"/>
              </a:rPr>
              <a:t>5. </a:t>
            </a:r>
            <a:r>
              <a:rPr lang="ru-RU" sz="3000" dirty="0" smtClean="0">
                <a:latin typeface="Times New Roman" panose="02020603050405020304" pitchFamily="18" charset="0"/>
                <a:cs typeface="Times New Roman" panose="02020603050405020304" pitchFamily="18" charset="0"/>
              </a:rPr>
              <a:t>Необходима </a:t>
            </a:r>
            <a:r>
              <a:rPr lang="ru-RU" sz="3000" dirty="0">
                <a:latin typeface="Times New Roman" panose="02020603050405020304" pitchFamily="18" charset="0"/>
                <a:cs typeface="Times New Roman" panose="02020603050405020304" pitchFamily="18" charset="0"/>
              </a:rPr>
              <a:t>повторяемость одной образовательной ситуации с разными подгруппами детей.</a:t>
            </a:r>
          </a:p>
          <a:p>
            <a:pPr marL="0" lvl="0" indent="457200" algn="just">
              <a:spcBef>
                <a:spcPts val="0"/>
              </a:spcBef>
              <a:buNone/>
            </a:pPr>
            <a:r>
              <a:rPr lang="ru-RU" sz="3000" dirty="0">
                <a:latin typeface="Times New Roman" panose="02020603050405020304" pitchFamily="18" charset="0"/>
                <a:cs typeface="Times New Roman" panose="02020603050405020304" pitchFamily="18" charset="0"/>
              </a:rPr>
              <a:t>6.  Образовательные ситуации могут быть </a:t>
            </a:r>
            <a:r>
              <a:rPr lang="ru-RU" sz="3000" b="1" i="1" dirty="0" smtClean="0">
                <a:latin typeface="Times New Roman" panose="02020603050405020304" pitchFamily="18" charset="0"/>
                <a:cs typeface="Times New Roman" panose="02020603050405020304" pitchFamily="18" charset="0"/>
              </a:rPr>
              <a:t>реально-практическими</a:t>
            </a:r>
            <a:r>
              <a:rPr lang="ru-RU" sz="3000" dirty="0" smtClean="0">
                <a:latin typeface="Times New Roman" panose="02020603050405020304" pitchFamily="18" charset="0"/>
                <a:cs typeface="Times New Roman" panose="02020603050405020304" pitchFamily="18" charset="0"/>
              </a:rPr>
              <a:t>  </a:t>
            </a:r>
            <a:r>
              <a:rPr lang="ru-RU" sz="3000" dirty="0">
                <a:latin typeface="Times New Roman" panose="02020603050405020304" pitchFamily="18" charset="0"/>
                <a:cs typeface="Times New Roman" panose="02020603050405020304" pitchFamily="18" charset="0"/>
              </a:rPr>
              <a:t>и </a:t>
            </a:r>
            <a:r>
              <a:rPr lang="ru-RU" sz="3000" b="1" i="1" dirty="0">
                <a:latin typeface="Times New Roman" panose="02020603050405020304" pitchFamily="18" charset="0"/>
                <a:cs typeface="Times New Roman" panose="02020603050405020304" pitchFamily="18" charset="0"/>
              </a:rPr>
              <a:t>игровыми</a:t>
            </a:r>
            <a:r>
              <a:rPr lang="ru-RU" sz="3000" dirty="0">
                <a:latin typeface="Times New Roman" panose="02020603050405020304" pitchFamily="18" charset="0"/>
                <a:cs typeface="Times New Roman" panose="02020603050405020304" pitchFamily="18" charset="0"/>
              </a:rPr>
              <a:t>. К </a:t>
            </a:r>
            <a:r>
              <a:rPr lang="ru-RU" sz="3000" dirty="0" smtClean="0">
                <a:latin typeface="Times New Roman" panose="02020603050405020304" pitchFamily="18" charset="0"/>
                <a:cs typeface="Times New Roman" panose="02020603050405020304" pitchFamily="18" charset="0"/>
              </a:rPr>
              <a:t>реально-практическим </a:t>
            </a:r>
            <a:r>
              <a:rPr lang="ru-RU" sz="3000" dirty="0">
                <a:latin typeface="Times New Roman" panose="02020603050405020304" pitchFamily="18" charset="0"/>
                <a:cs typeface="Times New Roman" panose="02020603050405020304" pitchFamily="18" charset="0"/>
              </a:rPr>
              <a:t>можно отнести рассматривание картины, предметов, чтение литературного текста, разучивание стихотворения и т.п.  Примером игровых могут  быть  образовательные  ситуации с дидактической куклой: «Поможем кукле разложить одежду», «Оденем куклу на праздник» и т.п. Особенности детей средней группы определяют ведущее место игровых образовательных ситуаций в педагогическом процессе.</a:t>
            </a:r>
          </a:p>
          <a:p>
            <a:pPr marL="0" indent="0">
              <a:buNone/>
            </a:pPr>
            <a:endParaRPr lang="ru-RU" dirty="0"/>
          </a:p>
        </p:txBody>
      </p:sp>
    </p:spTree>
    <p:extLst>
      <p:ext uri="{BB962C8B-B14F-4D97-AF65-F5344CB8AC3E}">
        <p14:creationId xmlns:p14="http://schemas.microsoft.com/office/powerpoint/2010/main" val="29553274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33375" y="1145547"/>
            <a:ext cx="10515600" cy="4893830"/>
          </a:xfrm>
        </p:spPr>
        <p:txBody>
          <a:bodyPr>
            <a:normAutofit fontScale="92500" lnSpcReduction="10000"/>
          </a:bodyPr>
          <a:lstStyle/>
          <a:p>
            <a:pPr marL="0" indent="457200" algn="just">
              <a:spcBef>
                <a:spcPts val="0"/>
              </a:spcBef>
              <a:buNone/>
            </a:pPr>
            <a:r>
              <a:rPr lang="ru-RU" sz="3200" dirty="0">
                <a:latin typeface="Times New Roman" panose="02020603050405020304" pitchFamily="18" charset="0"/>
                <a:cs typeface="Times New Roman" panose="02020603050405020304" pitchFamily="18" charset="0"/>
              </a:rPr>
              <a:t>Планирование образовательных ситуаций в режимных моментах осуществляется с опорой на условия развивающей </a:t>
            </a:r>
            <a:r>
              <a:rPr lang="ru-RU" sz="3200" dirty="0" smtClean="0">
                <a:latin typeface="Times New Roman" panose="02020603050405020304" pitchFamily="18" charset="0"/>
                <a:cs typeface="Times New Roman" panose="02020603050405020304" pitchFamily="18" charset="0"/>
              </a:rPr>
              <a:t>предметно-пространственной среды</a:t>
            </a:r>
            <a:r>
              <a:rPr lang="ru-RU" sz="3200" dirty="0">
                <a:latin typeface="Times New Roman" panose="02020603050405020304" pitchFamily="18" charset="0"/>
                <a:cs typeface="Times New Roman" panose="02020603050405020304" pitchFamily="18" charset="0"/>
              </a:rPr>
              <a:t>: в книжном уголке (рассматривание иллюстрации, чтение книг, рассказы воспитателя с использованием картинок, моделирование рассказов, составление коллажей и книжек с детскими текстами и т.п.), в уголке природы (наблюдением за растением или животным, рассказывание о способах ухода за ним, описание обитателей уголка природы, придумывание историй о них и т.п.), в игровом уголке и в уголке художественно-речевой деятельности (организация </a:t>
            </a:r>
            <a:r>
              <a:rPr lang="ru-RU" sz="3200" dirty="0" smtClean="0">
                <a:latin typeface="Times New Roman" panose="02020603050405020304" pitchFamily="18" charset="0"/>
                <a:cs typeface="Times New Roman" panose="02020603050405020304" pitchFamily="18" charset="0"/>
              </a:rPr>
              <a:t>игр-драматизаций, </a:t>
            </a:r>
            <a:r>
              <a:rPr lang="ru-RU" sz="3200" dirty="0">
                <a:latin typeface="Times New Roman" panose="02020603050405020304" pitchFamily="18" charset="0"/>
                <a:cs typeface="Times New Roman" panose="02020603050405020304" pitchFamily="18" charset="0"/>
              </a:rPr>
              <a:t>показ </a:t>
            </a:r>
            <a:r>
              <a:rPr lang="ru-RU" sz="3200" dirty="0" smtClean="0">
                <a:latin typeface="Times New Roman" panose="02020603050405020304" pitchFamily="18" charset="0"/>
                <a:cs typeface="Times New Roman" panose="02020603050405020304" pitchFamily="18" charset="0"/>
              </a:rPr>
              <a:t>спектакля </a:t>
            </a:r>
            <a:r>
              <a:rPr lang="ru-RU" sz="3200" dirty="0">
                <a:latin typeface="Times New Roman" panose="02020603050405020304" pitchFamily="18" charset="0"/>
                <a:cs typeface="Times New Roman" panose="02020603050405020304" pitchFamily="18" charset="0"/>
              </a:rPr>
              <a:t>и т.п.)</a:t>
            </a:r>
          </a:p>
          <a:p>
            <a:pPr marL="0" indent="0">
              <a:buNone/>
            </a:pPr>
            <a:endParaRPr lang="ru-RU" dirty="0"/>
          </a:p>
        </p:txBody>
      </p:sp>
    </p:spTree>
    <p:extLst>
      <p:ext uri="{BB962C8B-B14F-4D97-AF65-F5344CB8AC3E}">
        <p14:creationId xmlns:p14="http://schemas.microsoft.com/office/powerpoint/2010/main" val="233306003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69530" y="1753340"/>
            <a:ext cx="10515600" cy="4351338"/>
          </a:xfrm>
        </p:spPr>
        <p:txBody>
          <a:bodyPr/>
          <a:lstStyle/>
          <a:p>
            <a:pPr marL="0" indent="457200" algn="just">
              <a:spcBef>
                <a:spcPts val="0"/>
              </a:spcBef>
              <a:buNone/>
            </a:pPr>
            <a:r>
              <a:rPr lang="ru-RU" sz="3000" dirty="0" smtClean="0">
                <a:latin typeface="Times New Roman" panose="02020603050405020304" pitchFamily="18" charset="0"/>
                <a:cs typeface="Times New Roman" panose="02020603050405020304" pitchFamily="18" charset="0"/>
              </a:rPr>
              <a:t>Обучение </a:t>
            </a:r>
            <a:r>
              <a:rPr lang="ru-RU" sz="3000" dirty="0">
                <a:latin typeface="Times New Roman" panose="02020603050405020304" pitchFamily="18" charset="0"/>
                <a:cs typeface="Times New Roman" panose="02020603050405020304" pitchFamily="18" charset="0"/>
              </a:rPr>
              <a:t>языку  посредством организации системы образовательных ситуации в режимных моментах позволяет наполнить педагогический процесс содержательной деятельностью и при этом максимально учесть интересы и потребность ребенка, позаботится о его эмоциональном, психическом и физическом комфорте, не допуская перегрузок и утомления.</a:t>
            </a:r>
          </a:p>
          <a:p>
            <a:pPr marL="0" indent="0">
              <a:buNone/>
            </a:pPr>
            <a:endParaRPr lang="ru-RU" dirty="0"/>
          </a:p>
        </p:txBody>
      </p:sp>
    </p:spTree>
    <p:extLst>
      <p:ext uri="{BB962C8B-B14F-4D97-AF65-F5344CB8AC3E}">
        <p14:creationId xmlns:p14="http://schemas.microsoft.com/office/powerpoint/2010/main" val="27902991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2024408"/>
            <a:ext cx="10515600" cy="4351338"/>
          </a:xfrm>
        </p:spPr>
        <p:txBody>
          <a:bodyPr/>
          <a:lstStyle/>
          <a:p>
            <a:pPr marL="0" indent="457200" algn="just">
              <a:spcBef>
                <a:spcPts val="0"/>
              </a:spcBef>
              <a:buNone/>
            </a:pPr>
            <a:r>
              <a:rPr lang="ru-RU" sz="3000" dirty="0">
                <a:latin typeface="Times New Roman" panose="02020603050405020304" pitchFamily="18" charset="0"/>
                <a:cs typeface="Times New Roman" panose="02020603050405020304" pitchFamily="18" charset="0"/>
              </a:rPr>
              <a:t>Речь начинает играть важную роль в общем психическом развитии </a:t>
            </a:r>
            <a:r>
              <a:rPr lang="ru-RU" sz="3000" dirty="0" smtClean="0">
                <a:latin typeface="Times New Roman" panose="02020603050405020304" pitchFamily="18" charset="0"/>
                <a:cs typeface="Times New Roman" panose="02020603050405020304" pitchFamily="18" charset="0"/>
              </a:rPr>
              <a:t>детей младшего возраста. </a:t>
            </a:r>
            <a:r>
              <a:rPr lang="ru-RU" sz="3000" dirty="0">
                <a:latin typeface="Times New Roman" panose="02020603050405020304" pitchFamily="18" charset="0"/>
                <a:cs typeface="Times New Roman" panose="02020603050405020304" pitchFamily="18" charset="0"/>
              </a:rPr>
              <a:t>Ребенок продолжает активно познавать окружающий мир, но теперь его познавательная деятельность поднимается на новый уровень установления связей между познаваемыми объектами, что проявляется в поведении и речи ребенка</a:t>
            </a:r>
            <a:r>
              <a:rPr lang="ru-RU" sz="3000" dirty="0"/>
              <a:t>.</a:t>
            </a:r>
          </a:p>
          <a:p>
            <a:pPr marL="0" indent="0">
              <a:buNone/>
            </a:pPr>
            <a:endParaRPr lang="ru-RU" dirty="0"/>
          </a:p>
        </p:txBody>
      </p:sp>
    </p:spTree>
    <p:extLst>
      <p:ext uri="{BB962C8B-B14F-4D97-AF65-F5344CB8AC3E}">
        <p14:creationId xmlns:p14="http://schemas.microsoft.com/office/powerpoint/2010/main" val="24419504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18308" y="1174461"/>
            <a:ext cx="10515600" cy="4351338"/>
          </a:xfrm>
        </p:spPr>
        <p:txBody>
          <a:bodyPr>
            <a:normAutofit/>
          </a:bodyPr>
          <a:lstStyle/>
          <a:p>
            <a:pPr marL="0" indent="457200" algn="just">
              <a:spcBef>
                <a:spcPts val="0"/>
              </a:spcBef>
              <a:buNone/>
            </a:pPr>
            <a:r>
              <a:rPr lang="ru-RU" sz="3000" dirty="0">
                <a:latin typeface="Times New Roman" panose="02020603050405020304" pitchFamily="18" charset="0"/>
                <a:cs typeface="Times New Roman" panose="02020603050405020304" pitchFamily="18" charset="0"/>
              </a:rPr>
              <a:t>Формой работы по развитию речи является </a:t>
            </a:r>
            <a:r>
              <a:rPr lang="ru-RU" sz="3000" b="1" i="1" dirty="0">
                <a:latin typeface="Times New Roman" panose="02020603050405020304" pitchFamily="18" charset="0"/>
                <a:cs typeface="Times New Roman" panose="02020603050405020304" pitchFamily="18" charset="0"/>
              </a:rPr>
              <a:t>ситуация общения</a:t>
            </a:r>
            <a:r>
              <a:rPr lang="ru-RU" sz="3000" dirty="0">
                <a:latin typeface="Times New Roman" panose="02020603050405020304" pitchFamily="18" charset="0"/>
                <a:cs typeface="Times New Roman" panose="02020603050405020304" pitchFamily="18" charset="0"/>
              </a:rPr>
              <a:t> – специально проектируемая педагогам или возникающая спонтанно форма общения, направленная на упражнение детей в использовании освоенных речевых форм. Ситуации общения могут специально планироваться и организовываться воспитателем, а могут возникать естественно, в процессе детских видов деятельности. Воспитателю важно увидеть эту ситуацию и, не нарушая деятельности детей, использовать ее для решения речевых задач. </a:t>
            </a:r>
          </a:p>
          <a:p>
            <a:pPr marL="0" indent="0">
              <a:buNone/>
            </a:pPr>
            <a:endParaRPr lang="ru-RU" dirty="0"/>
          </a:p>
        </p:txBody>
      </p:sp>
    </p:spTree>
    <p:extLst>
      <p:ext uri="{BB962C8B-B14F-4D97-AF65-F5344CB8AC3E}">
        <p14:creationId xmlns:p14="http://schemas.microsoft.com/office/powerpoint/2010/main" val="324983463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79764" y="717260"/>
            <a:ext cx="10515600" cy="5471505"/>
          </a:xfrm>
        </p:spPr>
        <p:txBody>
          <a:bodyPr>
            <a:normAutofit fontScale="77500" lnSpcReduction="20000"/>
          </a:bodyPr>
          <a:lstStyle/>
          <a:p>
            <a:pPr marL="0" indent="0" algn="ctr">
              <a:buNone/>
            </a:pPr>
            <a:r>
              <a:rPr lang="ru-RU" sz="3300" dirty="0">
                <a:latin typeface="Times New Roman" panose="02020603050405020304" pitchFamily="18" charset="0"/>
                <a:cs typeface="Times New Roman" panose="02020603050405020304" pitchFamily="18" charset="0"/>
              </a:rPr>
              <a:t>С</a:t>
            </a:r>
            <a:r>
              <a:rPr lang="ru-RU" sz="3300" b="1" dirty="0">
                <a:latin typeface="Times New Roman" panose="02020603050405020304" pitchFamily="18" charset="0"/>
                <a:cs typeface="Times New Roman" panose="02020603050405020304" pitchFamily="18" charset="0"/>
              </a:rPr>
              <a:t>итуация общения</a:t>
            </a:r>
            <a:endParaRPr lang="ru-RU" sz="3300" dirty="0">
              <a:latin typeface="Times New Roman" panose="02020603050405020304" pitchFamily="18" charset="0"/>
              <a:cs typeface="Times New Roman" panose="02020603050405020304" pitchFamily="18" charset="0"/>
            </a:endParaRPr>
          </a:p>
          <a:p>
            <a:pPr marL="0" indent="0" algn="ctr">
              <a:buNone/>
            </a:pPr>
            <a:r>
              <a:rPr lang="ru-RU" sz="3300" b="1" dirty="0">
                <a:latin typeface="Times New Roman" panose="02020603050405020304" pitchFamily="18" charset="0"/>
                <a:cs typeface="Times New Roman" panose="02020603050405020304" pitchFamily="18" charset="0"/>
              </a:rPr>
              <a:t>«Кто похвалит меня лучше всех</a:t>
            </a:r>
            <a:r>
              <a:rPr lang="ru-RU" sz="3300" b="1" dirty="0" smtClean="0">
                <a:latin typeface="Times New Roman" panose="02020603050405020304" pitchFamily="18" charset="0"/>
                <a:cs typeface="Times New Roman" panose="02020603050405020304" pitchFamily="18" charset="0"/>
              </a:rPr>
              <a:t>»</a:t>
            </a:r>
          </a:p>
          <a:p>
            <a:pPr marL="0" indent="0" algn="ctr">
              <a:buNone/>
            </a:pPr>
            <a:endParaRPr lang="ru-RU" sz="2200" dirty="0">
              <a:latin typeface="Times New Roman" panose="02020603050405020304" pitchFamily="18" charset="0"/>
              <a:cs typeface="Times New Roman" panose="02020603050405020304" pitchFamily="18" charset="0"/>
            </a:endParaRPr>
          </a:p>
          <a:p>
            <a:pPr marL="0" indent="457200" algn="just">
              <a:spcBef>
                <a:spcPts val="0"/>
              </a:spcBef>
              <a:buNone/>
            </a:pPr>
            <a:r>
              <a:rPr lang="ru-RU" sz="3900" b="1" dirty="0">
                <a:latin typeface="Times New Roman" panose="02020603050405020304" pitchFamily="18" charset="0"/>
                <a:cs typeface="Times New Roman" panose="02020603050405020304" pitchFamily="18" charset="0"/>
              </a:rPr>
              <a:t>Цель</a:t>
            </a:r>
            <a:r>
              <a:rPr lang="ru-RU" sz="3900" dirty="0">
                <a:latin typeface="Times New Roman" panose="02020603050405020304" pitchFamily="18" charset="0"/>
                <a:cs typeface="Times New Roman" panose="02020603050405020304" pitchFamily="18" charset="0"/>
              </a:rPr>
              <a:t> – активизировать и обогащать словарь за счет слов, характеризирующих особенности внешности, характера и поведения ребенка</a:t>
            </a:r>
            <a:r>
              <a:rPr lang="ru-RU" sz="3900" dirty="0" smtClean="0">
                <a:latin typeface="Times New Roman" panose="02020603050405020304" pitchFamily="18" charset="0"/>
                <a:cs typeface="Times New Roman" panose="02020603050405020304" pitchFamily="18" charset="0"/>
              </a:rPr>
              <a:t>.</a:t>
            </a:r>
            <a:endParaRPr lang="en-US" sz="3900" dirty="0" smtClean="0">
              <a:latin typeface="Times New Roman" panose="02020603050405020304" pitchFamily="18" charset="0"/>
              <a:cs typeface="Times New Roman" panose="02020603050405020304" pitchFamily="18" charset="0"/>
            </a:endParaRPr>
          </a:p>
          <a:p>
            <a:pPr marL="0" indent="457200" algn="just">
              <a:spcBef>
                <a:spcPts val="0"/>
              </a:spcBef>
              <a:buNone/>
            </a:pPr>
            <a:endParaRPr lang="ru-RU" sz="3900" dirty="0">
              <a:latin typeface="Times New Roman" panose="02020603050405020304" pitchFamily="18" charset="0"/>
              <a:cs typeface="Times New Roman" panose="02020603050405020304" pitchFamily="18" charset="0"/>
            </a:endParaRPr>
          </a:p>
          <a:p>
            <a:pPr marL="0" indent="457200" algn="just">
              <a:spcBef>
                <a:spcPts val="0"/>
              </a:spcBef>
              <a:buNone/>
            </a:pPr>
            <a:r>
              <a:rPr lang="ru-RU" sz="3900" b="1" dirty="0">
                <a:latin typeface="Times New Roman" panose="02020603050405020304" pitchFamily="18" charset="0"/>
                <a:cs typeface="Times New Roman" panose="02020603050405020304" pitchFamily="18" charset="0"/>
              </a:rPr>
              <a:t>Конструирование ситуации. </a:t>
            </a:r>
            <a:r>
              <a:rPr lang="ru-RU" sz="3900" dirty="0">
                <a:latin typeface="Times New Roman" panose="02020603050405020304" pitchFamily="18" charset="0"/>
                <a:cs typeface="Times New Roman" panose="02020603050405020304" pitchFamily="18" charset="0"/>
              </a:rPr>
              <a:t>Во время утреннего приема каждого ребенка, приходящего в группу, детей встречают добрыми словами. Воспитатель предлагает поздороваться и </a:t>
            </a:r>
            <a:r>
              <a:rPr lang="ru-RU" sz="3900" dirty="0" smtClean="0">
                <a:latin typeface="Times New Roman" panose="02020603050405020304" pitchFamily="18" charset="0"/>
                <a:cs typeface="Times New Roman" panose="02020603050405020304" pitchFamily="18" charset="0"/>
              </a:rPr>
              <a:t>рассказать </a:t>
            </a:r>
            <a:r>
              <a:rPr lang="ru-RU" sz="3900" dirty="0">
                <a:latin typeface="Times New Roman" panose="02020603050405020304" pitchFamily="18" charset="0"/>
                <a:cs typeface="Times New Roman" panose="02020603050405020304" pitchFamily="18" charset="0"/>
              </a:rPr>
              <a:t>какая у нас Таня. Дети по очереди произносят слова, фразы, предложения, характеризующие ребенка. Например: </a:t>
            </a:r>
            <a:r>
              <a:rPr lang="ru-RU" sz="3900" dirty="0" smtClean="0">
                <a:latin typeface="Times New Roman" panose="02020603050405020304" pitchFamily="18" charset="0"/>
                <a:cs typeface="Times New Roman" panose="02020603050405020304" pitchFamily="18" charset="0"/>
              </a:rPr>
              <a:t>«Таня </a:t>
            </a:r>
            <a:r>
              <a:rPr lang="ru-RU" sz="3900" dirty="0">
                <a:latin typeface="Times New Roman" panose="02020603050405020304" pitchFamily="18" charset="0"/>
                <a:cs typeface="Times New Roman" panose="02020603050405020304" pitchFamily="18" charset="0"/>
              </a:rPr>
              <a:t>красивая, добрая, смелая, веселая. </a:t>
            </a:r>
            <a:r>
              <a:rPr lang="ru-RU" sz="3900" i="1" dirty="0">
                <a:latin typeface="Times New Roman" panose="02020603050405020304" pitchFamily="18" charset="0"/>
                <a:cs typeface="Times New Roman" panose="02020603050405020304" pitchFamily="18" charset="0"/>
              </a:rPr>
              <a:t>Она умеет:</a:t>
            </a:r>
            <a:r>
              <a:rPr lang="ru-RU" sz="3900" dirty="0">
                <a:latin typeface="Times New Roman" panose="02020603050405020304" pitchFamily="18" charset="0"/>
                <a:cs typeface="Times New Roman" panose="02020603050405020304" pitchFamily="18" charset="0"/>
              </a:rPr>
              <a:t> хорошо петь, весело играть, убирать игрушки. </a:t>
            </a:r>
            <a:r>
              <a:rPr lang="ru-RU" sz="3900" i="1" dirty="0">
                <a:latin typeface="Times New Roman" panose="02020603050405020304" pitchFamily="18" charset="0"/>
                <a:cs typeface="Times New Roman" panose="02020603050405020304" pitchFamily="18" charset="0"/>
              </a:rPr>
              <a:t>Таня любит</a:t>
            </a:r>
            <a:r>
              <a:rPr lang="ru-RU" sz="3900" dirty="0">
                <a:latin typeface="Times New Roman" panose="02020603050405020304" pitchFamily="18" charset="0"/>
                <a:cs typeface="Times New Roman" panose="02020603050405020304" pitchFamily="18" charset="0"/>
              </a:rPr>
              <a:t>: играть на металлофоне, петь, выступать, есть конфеты и пирожные, играть со своим котенком».</a:t>
            </a:r>
          </a:p>
          <a:p>
            <a:pPr marL="0" indent="0">
              <a:buNone/>
            </a:pPr>
            <a:endParaRPr lang="ru-RU" dirty="0"/>
          </a:p>
        </p:txBody>
      </p:sp>
    </p:spTree>
    <p:extLst>
      <p:ext uri="{BB962C8B-B14F-4D97-AF65-F5344CB8AC3E}">
        <p14:creationId xmlns:p14="http://schemas.microsoft.com/office/powerpoint/2010/main" val="58415502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21327" y="534141"/>
            <a:ext cx="10515600" cy="4351338"/>
          </a:xfrm>
        </p:spPr>
        <p:txBody>
          <a:bodyPr>
            <a:noAutofit/>
          </a:bodyPr>
          <a:lstStyle/>
          <a:p>
            <a:pPr marL="0" indent="0" algn="ctr">
              <a:buNone/>
            </a:pPr>
            <a:r>
              <a:rPr lang="ru-RU" b="1" dirty="0">
                <a:latin typeface="Times New Roman" panose="02020603050405020304" pitchFamily="18" charset="0"/>
                <a:cs typeface="Times New Roman" panose="02020603050405020304" pitchFamily="18" charset="0"/>
              </a:rPr>
              <a:t>РАЗВИТИЕ СОДЕРЖАТЕЛЬНОСТИ И СВЯЗНОСТИ </a:t>
            </a:r>
            <a:r>
              <a:rPr lang="ru-RU" b="1" dirty="0" smtClean="0">
                <a:latin typeface="Times New Roman" panose="02020603050405020304" pitchFamily="18" charset="0"/>
                <a:cs typeface="Times New Roman" panose="02020603050405020304" pitchFamily="18" charset="0"/>
              </a:rPr>
              <a:t>ДИАЛОГИЧЕСКОЙ РЕЧИ</a:t>
            </a:r>
            <a:endParaRPr lang="en-US" b="1" dirty="0" smtClean="0">
              <a:latin typeface="Times New Roman" panose="02020603050405020304" pitchFamily="18" charset="0"/>
              <a:cs typeface="Times New Roman" panose="02020603050405020304" pitchFamily="18" charset="0"/>
            </a:endParaRPr>
          </a:p>
          <a:p>
            <a:pPr marL="0" indent="0" algn="ctr">
              <a:buNone/>
            </a:pPr>
            <a:endParaRPr lang="ru-RU" dirty="0">
              <a:latin typeface="Times New Roman" panose="02020603050405020304" pitchFamily="18" charset="0"/>
              <a:cs typeface="Times New Roman" panose="02020603050405020304" pitchFamily="18" charset="0"/>
            </a:endParaRPr>
          </a:p>
          <a:p>
            <a:pPr marL="0" indent="457200" algn="just">
              <a:spcBef>
                <a:spcPts val="0"/>
              </a:spcBef>
              <a:buNone/>
            </a:pPr>
            <a:r>
              <a:rPr lang="ru-RU" sz="3000" dirty="0">
                <a:latin typeface="Times New Roman" panose="02020603050405020304" pitchFamily="18" charset="0"/>
                <a:cs typeface="Times New Roman" panose="02020603050405020304" pitchFamily="18" charset="0"/>
              </a:rPr>
              <a:t>В среднем дошкольном возрасте продолжает развиваться ситуативно-деловая форма общения. Это находит отражение в усложнении содержания детских диалогов при рассматривании новых игрушек, книг, при знакомстве с новым играми, при обсуждении хода и результатов экспериментирования. </a:t>
            </a:r>
            <a:r>
              <a:rPr lang="ru-RU" sz="3000" b="1" dirty="0" err="1">
                <a:latin typeface="Times New Roman" panose="02020603050405020304" pitchFamily="18" charset="0"/>
                <a:cs typeface="Times New Roman" panose="02020603050405020304" pitchFamily="18" charset="0"/>
              </a:rPr>
              <a:t>Внеситуативно</a:t>
            </a:r>
            <a:r>
              <a:rPr lang="ru-RU" sz="3000" b="1" dirty="0">
                <a:latin typeface="Times New Roman" panose="02020603050405020304" pitchFamily="18" charset="0"/>
                <a:cs typeface="Times New Roman" panose="02020603050405020304" pitchFamily="18" charset="0"/>
              </a:rPr>
              <a:t>-познавательное</a:t>
            </a:r>
            <a:r>
              <a:rPr lang="ru-RU" sz="3000" dirty="0">
                <a:latin typeface="Times New Roman" panose="02020603050405020304" pitchFamily="18" charset="0"/>
                <a:cs typeface="Times New Roman" panose="02020603050405020304" pitchFamily="18" charset="0"/>
              </a:rPr>
              <a:t> общение детей строится на основе обсуждения просмотренных мультфильмов, кинофильмов, прошедших и будущих событий в группе или жизни отдельного ребенка. </a:t>
            </a:r>
          </a:p>
        </p:txBody>
      </p:sp>
    </p:spTree>
    <p:extLst>
      <p:ext uri="{BB962C8B-B14F-4D97-AF65-F5344CB8AC3E}">
        <p14:creationId xmlns:p14="http://schemas.microsoft.com/office/powerpoint/2010/main" val="249231276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4346" y="1548534"/>
            <a:ext cx="10515600" cy="4351338"/>
          </a:xfrm>
        </p:spPr>
        <p:txBody>
          <a:bodyPr/>
          <a:lstStyle/>
          <a:p>
            <a:pPr marL="0" indent="457200" algn="just">
              <a:spcBef>
                <a:spcPts val="0"/>
              </a:spcBef>
              <a:buNone/>
            </a:pPr>
            <a:r>
              <a:rPr lang="ru-RU" sz="3000" dirty="0">
                <a:latin typeface="Times New Roman" panose="02020603050405020304" pitchFamily="18" charset="0"/>
                <a:cs typeface="Times New Roman" panose="02020603050405020304" pitchFamily="18" charset="0"/>
              </a:rPr>
              <a:t>Темы</a:t>
            </a:r>
            <a:r>
              <a:rPr lang="ru-RU" sz="3000" b="1" dirty="0">
                <a:latin typeface="Times New Roman" panose="02020603050405020304" pitchFamily="18" charset="0"/>
                <a:cs typeface="Times New Roman" panose="02020603050405020304" pitchFamily="18" charset="0"/>
              </a:rPr>
              <a:t> </a:t>
            </a:r>
            <a:r>
              <a:rPr lang="ru-RU" sz="3000" b="1" dirty="0" err="1" smtClean="0">
                <a:latin typeface="Times New Roman" panose="02020603050405020304" pitchFamily="18" charset="0"/>
                <a:cs typeface="Times New Roman" panose="02020603050405020304" pitchFamily="18" charset="0"/>
              </a:rPr>
              <a:t>в</a:t>
            </a:r>
            <a:r>
              <a:rPr lang="ru-RU" sz="3000" b="1" dirty="0" err="1" smtClean="0">
                <a:latin typeface="Times New Roman" panose="02020603050405020304" pitchFamily="18" charset="0"/>
                <a:cs typeface="Times New Roman" panose="02020603050405020304" pitchFamily="18" charset="0"/>
              </a:rPr>
              <a:t>неситуативно</a:t>
            </a:r>
            <a:r>
              <a:rPr lang="ru-RU" sz="3000" b="1" dirty="0" smtClean="0">
                <a:latin typeface="Times New Roman" panose="02020603050405020304" pitchFamily="18" charset="0"/>
                <a:cs typeface="Times New Roman" panose="02020603050405020304" pitchFamily="18" charset="0"/>
              </a:rPr>
              <a:t>-познавательное </a:t>
            </a:r>
            <a:r>
              <a:rPr lang="ru-RU" sz="3000" dirty="0">
                <a:latin typeface="Times New Roman" panose="02020603050405020304" pitchFamily="18" charset="0"/>
                <a:cs typeface="Times New Roman" panose="02020603050405020304" pitchFamily="18" charset="0"/>
              </a:rPr>
              <a:t>общения </a:t>
            </a:r>
            <a:r>
              <a:rPr lang="ru-RU" sz="3000" dirty="0">
                <a:latin typeface="Times New Roman" panose="02020603050405020304" pitchFamily="18" charset="0"/>
                <a:cs typeface="Times New Roman" panose="02020603050405020304" pitchFamily="18" charset="0"/>
              </a:rPr>
              <a:t>могут быть разнообразны – от бытовых до познавательных: «Почему у одних слонов есть бивни, а у других нет?», «Как будем украшать группу к предстоящему празднику?», «Как </a:t>
            </a:r>
            <a:r>
              <a:rPr lang="ru-RU" sz="3000" dirty="0" smtClean="0">
                <a:latin typeface="Times New Roman" panose="02020603050405020304" pitchFamily="18" charset="0"/>
                <a:cs typeface="Times New Roman" panose="02020603050405020304" pitchFamily="18" charset="0"/>
              </a:rPr>
              <a:t>подготовиться </a:t>
            </a:r>
            <a:r>
              <a:rPr lang="ru-RU" sz="3000" dirty="0">
                <a:latin typeface="Times New Roman" panose="02020603050405020304" pitchFamily="18" charset="0"/>
                <a:cs typeface="Times New Roman" panose="02020603050405020304" pitchFamily="18" charset="0"/>
              </a:rPr>
              <a:t>к новой </a:t>
            </a:r>
            <a:r>
              <a:rPr lang="ru-RU" sz="3000" dirty="0" smtClean="0">
                <a:latin typeface="Times New Roman" panose="02020603050405020304" pitchFamily="18" charset="0"/>
                <a:cs typeface="Times New Roman" panose="02020603050405020304" pitchFamily="18" charset="0"/>
              </a:rPr>
              <a:t>игре </a:t>
            </a:r>
            <a:r>
              <a:rPr lang="ru-RU" sz="3000" dirty="0">
                <a:latin typeface="Times New Roman" panose="02020603050405020304" pitchFamily="18" charset="0"/>
                <a:cs typeface="Times New Roman" panose="02020603050405020304" pitchFamily="18" charset="0"/>
              </a:rPr>
              <a:t>в супермаркет?», «Почему спутники и космические корабли не падают на Землю?», «Почему вымерли динозавры?» и т.д.</a:t>
            </a:r>
          </a:p>
          <a:p>
            <a:pPr marL="0" indent="0">
              <a:buNone/>
            </a:pPr>
            <a:endParaRPr lang="ru-RU" dirty="0"/>
          </a:p>
        </p:txBody>
      </p:sp>
    </p:spTree>
    <p:extLst>
      <p:ext uri="{BB962C8B-B14F-4D97-AF65-F5344CB8AC3E}">
        <p14:creationId xmlns:p14="http://schemas.microsoft.com/office/powerpoint/2010/main" val="232231018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79763" y="1890079"/>
            <a:ext cx="10515600" cy="3583069"/>
          </a:xfrm>
        </p:spPr>
        <p:txBody>
          <a:bodyPr>
            <a:normAutofit/>
          </a:bodyPr>
          <a:lstStyle/>
          <a:p>
            <a:pPr marL="0" indent="457200" algn="just">
              <a:spcBef>
                <a:spcPts val="0"/>
              </a:spcBef>
              <a:buNone/>
            </a:pPr>
            <a:r>
              <a:rPr lang="ru-RU" sz="3000" dirty="0">
                <a:latin typeface="Times New Roman" panose="02020603050405020304" pitchFamily="18" charset="0"/>
                <a:cs typeface="Times New Roman" panose="02020603050405020304" pitchFamily="18" charset="0"/>
              </a:rPr>
              <a:t>Особый интерес старшие дошкольники проявляют к разговорам на социально-нравственные темы. </a:t>
            </a:r>
            <a:r>
              <a:rPr lang="ru-RU" sz="3000" b="1" dirty="0" err="1">
                <a:latin typeface="Times New Roman" panose="02020603050405020304" pitchFamily="18" charset="0"/>
                <a:cs typeface="Times New Roman" panose="02020603050405020304" pitchFamily="18" charset="0"/>
              </a:rPr>
              <a:t>Внеситуативно</a:t>
            </a:r>
            <a:r>
              <a:rPr lang="ru-RU" sz="3000" b="1" dirty="0">
                <a:latin typeface="Times New Roman" panose="02020603050405020304" pitchFamily="18" charset="0"/>
                <a:cs typeface="Times New Roman" panose="02020603050405020304" pitchFamily="18" charset="0"/>
              </a:rPr>
              <a:t>-личностное</a:t>
            </a:r>
            <a:r>
              <a:rPr lang="ru-RU" sz="3000" dirty="0">
                <a:latin typeface="Times New Roman" panose="02020603050405020304" pitchFamily="18" charset="0"/>
                <a:cs typeface="Times New Roman" panose="02020603050405020304" pitchFamily="18" charset="0"/>
              </a:rPr>
              <a:t> общение с воспитателем помогает детям разобраться в сложных, но интересных проблемах человеческих взаимоотношений, по поступкам людей и их мотивах. </a:t>
            </a:r>
            <a:endParaRPr lang="ru-RU" sz="3000" dirty="0"/>
          </a:p>
        </p:txBody>
      </p:sp>
    </p:spTree>
    <p:extLst>
      <p:ext uri="{BB962C8B-B14F-4D97-AF65-F5344CB8AC3E}">
        <p14:creationId xmlns:p14="http://schemas.microsoft.com/office/powerpoint/2010/main" val="402585264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21327" y="1534680"/>
            <a:ext cx="10515600" cy="4351338"/>
          </a:xfrm>
        </p:spPr>
        <p:txBody>
          <a:bodyPr/>
          <a:lstStyle/>
          <a:p>
            <a:pPr marL="0" indent="457200" algn="just">
              <a:spcBef>
                <a:spcPts val="0"/>
              </a:spcBef>
              <a:buNone/>
            </a:pPr>
            <a:r>
              <a:rPr lang="ru-RU" sz="3000" dirty="0" smtClean="0">
                <a:latin typeface="Times New Roman" panose="02020603050405020304" pitchFamily="18" charset="0"/>
                <a:cs typeface="Times New Roman" panose="02020603050405020304" pitchFamily="18" charset="0"/>
              </a:rPr>
              <a:t>Интересно </a:t>
            </a:r>
            <a:r>
              <a:rPr lang="ru-RU" sz="3000" dirty="0">
                <a:latin typeface="Times New Roman" panose="02020603050405020304" pitchFamily="18" charset="0"/>
                <a:cs typeface="Times New Roman" panose="02020603050405020304" pitchFamily="18" charset="0"/>
              </a:rPr>
              <a:t>будет поговорить о таких нравственных качествах, как доброта и злоба, ложь и правдивость, доброжелательность и равнодушное отношение к людям, дружелюбие и враждебность, взаимопомощь и эгоизм. Основой подобных этических бесед с детьми могут стать литературные произведения социально-нравственного содержания: рассказы Л. Толстого, Н. Носова, В. Драгунского, В. Осеевой.</a:t>
            </a:r>
          </a:p>
          <a:p>
            <a:pPr marL="0" indent="0">
              <a:buNone/>
            </a:pPr>
            <a:endParaRPr lang="ru-RU" dirty="0"/>
          </a:p>
        </p:txBody>
      </p:sp>
    </p:spTree>
    <p:extLst>
      <p:ext uri="{BB962C8B-B14F-4D97-AF65-F5344CB8AC3E}">
        <p14:creationId xmlns:p14="http://schemas.microsoft.com/office/powerpoint/2010/main" val="368990477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53258" y="1050372"/>
            <a:ext cx="10515600" cy="4351338"/>
          </a:xfrm>
        </p:spPr>
        <p:txBody>
          <a:bodyPr>
            <a:normAutofit lnSpcReduction="10000"/>
          </a:bodyPr>
          <a:lstStyle/>
          <a:p>
            <a:pPr marL="0" indent="457200" algn="just">
              <a:spcBef>
                <a:spcPts val="0"/>
              </a:spcBef>
              <a:buNone/>
            </a:pPr>
            <a:r>
              <a:rPr lang="ru-RU" sz="3000" dirty="0">
                <a:latin typeface="Times New Roman" panose="02020603050405020304" pitchFamily="18" charset="0"/>
                <a:cs typeface="Times New Roman" panose="02020603050405020304" pitchFamily="18" charset="0"/>
              </a:rPr>
              <a:t>Организуя разговоры с </a:t>
            </a:r>
            <a:r>
              <a:rPr lang="ru-RU" sz="3000" dirty="0" smtClean="0">
                <a:latin typeface="Times New Roman" panose="02020603050405020304" pitchFamily="18" charset="0"/>
                <a:cs typeface="Times New Roman" panose="02020603050405020304" pitchFamily="18" charset="0"/>
              </a:rPr>
              <a:t>детьми, </a:t>
            </a:r>
            <a:r>
              <a:rPr lang="ru-RU" sz="3000" dirty="0">
                <a:latin typeface="Times New Roman" panose="02020603050405020304" pitchFamily="18" charset="0"/>
                <a:cs typeface="Times New Roman" panose="02020603050405020304" pitchFamily="18" charset="0"/>
              </a:rPr>
              <a:t>воспитателю следует обратить внимание на следующие </a:t>
            </a:r>
            <a:r>
              <a:rPr lang="ru-RU" sz="3000" dirty="0" smtClean="0">
                <a:latin typeface="Times New Roman" panose="02020603050405020304" pitchFamily="18" charset="0"/>
                <a:cs typeface="Times New Roman" panose="02020603050405020304" pitchFamily="18" charset="0"/>
              </a:rPr>
              <a:t>моменты:</a:t>
            </a:r>
            <a:endParaRPr lang="en-US" sz="3000" dirty="0" smtClean="0">
              <a:latin typeface="Times New Roman" panose="02020603050405020304" pitchFamily="18" charset="0"/>
              <a:cs typeface="Times New Roman" panose="02020603050405020304" pitchFamily="18" charset="0"/>
            </a:endParaRPr>
          </a:p>
          <a:p>
            <a:pPr marL="0" indent="457200" algn="just">
              <a:spcBef>
                <a:spcPts val="0"/>
              </a:spcBef>
              <a:buNone/>
            </a:pPr>
            <a:endParaRPr lang="ru-RU" sz="3000" dirty="0" smtClean="0">
              <a:latin typeface="Times New Roman" panose="02020603050405020304" pitchFamily="18" charset="0"/>
              <a:cs typeface="Times New Roman" panose="02020603050405020304" pitchFamily="18" charset="0"/>
            </a:endParaRPr>
          </a:p>
          <a:p>
            <a:pPr marL="0" indent="457200" algn="just">
              <a:spcBef>
                <a:spcPts val="0"/>
              </a:spcBef>
              <a:buNone/>
            </a:pPr>
            <a:r>
              <a:rPr lang="ru-RU" sz="3000" dirty="0" smtClean="0">
                <a:latin typeface="Times New Roman" panose="02020603050405020304" pitchFamily="18" charset="0"/>
                <a:cs typeface="Times New Roman" panose="02020603050405020304" pitchFamily="18" charset="0"/>
              </a:rPr>
              <a:t>1. </a:t>
            </a:r>
            <a:r>
              <a:rPr lang="ru-RU" sz="3000" dirty="0">
                <a:latin typeface="Times New Roman" panose="02020603050405020304" pitchFamily="18" charset="0"/>
                <a:cs typeface="Times New Roman" panose="02020603050405020304" pitchFamily="18" charset="0"/>
              </a:rPr>
              <a:t>Ежедневные утренние или вечерние разговоры с детьми должны стать традиционным компонентом педагогического процесса в старшей </a:t>
            </a:r>
            <a:r>
              <a:rPr lang="ru-RU" sz="3000" dirty="0" smtClean="0">
                <a:latin typeface="Times New Roman" panose="02020603050405020304" pitchFamily="18" charset="0"/>
                <a:cs typeface="Times New Roman" panose="02020603050405020304" pitchFamily="18" charset="0"/>
              </a:rPr>
              <a:t>группе. </a:t>
            </a:r>
            <a:r>
              <a:rPr lang="ru-RU" sz="3000" dirty="0">
                <a:latin typeface="Times New Roman" panose="02020603050405020304" pitchFamily="18" charset="0"/>
                <a:cs typeface="Times New Roman" panose="02020603050405020304" pitchFamily="18" charset="0"/>
              </a:rPr>
              <a:t>При этом тематика разговора может предлагаться воспитателем или определяться по инициативе детей. Освоение каждой новой темы, нового познавательного содержания должно начинаться с активизации диалогической речи детей в процессе актуализации детского опыта по данной теме. </a:t>
            </a:r>
            <a:endParaRPr lang="ru-RU" sz="30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8788518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15310" y="952788"/>
            <a:ext cx="10515600" cy="5101647"/>
          </a:xfrm>
        </p:spPr>
        <p:txBody>
          <a:bodyPr>
            <a:normAutofit fontScale="92500" lnSpcReduction="10000"/>
          </a:bodyPr>
          <a:lstStyle/>
          <a:p>
            <a:pPr marL="0" lvl="0" indent="457200" algn="just">
              <a:spcBef>
                <a:spcPts val="0"/>
              </a:spcBef>
              <a:buNone/>
            </a:pPr>
            <a:r>
              <a:rPr lang="ru-RU" sz="3200" dirty="0">
                <a:latin typeface="Times New Roman" panose="02020603050405020304" pitchFamily="18" charset="0"/>
                <a:cs typeface="Times New Roman" panose="02020603050405020304" pitchFamily="18" charset="0"/>
              </a:rPr>
              <a:t>Сегодня трудно найти тему, которая была бы принципиально новой для современного ребенка. </a:t>
            </a:r>
            <a:r>
              <a:rPr lang="ru-RU" sz="3200" dirty="0" smtClean="0">
                <a:latin typeface="Times New Roman" panose="02020603050405020304" pitchFamily="18" charset="0"/>
                <a:cs typeface="Times New Roman" panose="02020603050405020304" pitchFamily="18" charset="0"/>
              </a:rPr>
              <a:t>Прежде </a:t>
            </a:r>
            <a:r>
              <a:rPr lang="ru-RU" sz="3200" dirty="0">
                <a:latin typeface="Times New Roman" panose="02020603050405020304" pitchFamily="18" charset="0"/>
                <a:cs typeface="Times New Roman" panose="02020603050405020304" pitchFamily="18" charset="0"/>
              </a:rPr>
              <a:t>чем знакомить детей с новым содержанием, воспитателю необходимо выяснить, что знают дети об этой теме, какой личный опыт есть у каждого ребенка, определить вмести с детьми, что интересно было бы узнать, каким способом можно пополнить свой опыт, какими средствами можно узнать новое содержание. Организуя такой коллективный разговор с детьми, воспитатель не только проводит диагностику детского опыта по </a:t>
            </a:r>
            <a:r>
              <a:rPr lang="ru-RU" sz="3200" dirty="0" smtClean="0">
                <a:latin typeface="Times New Roman" panose="02020603050405020304" pitchFamily="18" charset="0"/>
                <a:cs typeface="Times New Roman" panose="02020603050405020304" pitchFamily="18" charset="0"/>
              </a:rPr>
              <a:t>теме, </a:t>
            </a:r>
            <a:r>
              <a:rPr lang="ru-RU" sz="3200" dirty="0">
                <a:latin typeface="Times New Roman" panose="02020603050405020304" pitchFamily="18" charset="0"/>
                <a:cs typeface="Times New Roman" panose="02020603050405020304" pitchFamily="18" charset="0"/>
              </a:rPr>
              <a:t>но и </a:t>
            </a:r>
            <a:r>
              <a:rPr lang="ru-RU" sz="3200" dirty="0" smtClean="0">
                <a:latin typeface="Times New Roman" panose="02020603050405020304" pitchFamily="18" charset="0"/>
                <a:cs typeface="Times New Roman" panose="02020603050405020304" pitchFamily="18" charset="0"/>
              </a:rPr>
              <a:t>учит </a:t>
            </a:r>
            <a:r>
              <a:rPr lang="ru-RU" sz="3200" dirty="0">
                <a:latin typeface="Times New Roman" panose="02020603050405020304" pitchFamily="18" charset="0"/>
                <a:cs typeface="Times New Roman" panose="02020603050405020304" pitchFamily="18" charset="0"/>
              </a:rPr>
              <a:t>детей речевому планированию, стимулирует проявление инициативности ребенка, самостоятельности его суждений, поступков, воспитывает в детях ответственность за свои </a:t>
            </a:r>
            <a:r>
              <a:rPr lang="ru-RU" sz="3200" dirty="0" smtClean="0">
                <a:latin typeface="Times New Roman" panose="02020603050405020304" pitchFamily="18" charset="0"/>
                <a:cs typeface="Times New Roman" panose="02020603050405020304" pitchFamily="18" charset="0"/>
              </a:rPr>
              <a:t>принятые </a:t>
            </a:r>
            <a:r>
              <a:rPr lang="ru-RU" sz="3200" dirty="0">
                <a:latin typeface="Times New Roman" panose="02020603050405020304" pitchFamily="18" charset="0"/>
                <a:cs typeface="Times New Roman" panose="02020603050405020304" pitchFamily="18" charset="0"/>
              </a:rPr>
              <a:t>обязательства.</a:t>
            </a:r>
          </a:p>
          <a:p>
            <a:pPr marL="0" indent="0">
              <a:buNone/>
            </a:pPr>
            <a:endParaRPr lang="ru-RU" dirty="0"/>
          </a:p>
        </p:txBody>
      </p:sp>
    </p:spTree>
    <p:extLst>
      <p:ext uri="{BB962C8B-B14F-4D97-AF65-F5344CB8AC3E}">
        <p14:creationId xmlns:p14="http://schemas.microsoft.com/office/powerpoint/2010/main" val="180368839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marL="0" lvl="0" indent="457200" algn="just">
              <a:spcBef>
                <a:spcPts val="0"/>
              </a:spcBef>
              <a:buNone/>
            </a:pPr>
            <a:r>
              <a:rPr lang="ru-RU" sz="3000" dirty="0" smtClean="0">
                <a:latin typeface="Times New Roman" panose="02020603050405020304" pitchFamily="18" charset="0"/>
                <a:cs typeface="Times New Roman" panose="02020603050405020304" pitchFamily="18" charset="0"/>
              </a:rPr>
              <a:t>2. В </a:t>
            </a:r>
            <a:r>
              <a:rPr lang="ru-RU" sz="3000" dirty="0">
                <a:latin typeface="Times New Roman" panose="02020603050405020304" pitchFamily="18" charset="0"/>
                <a:cs typeface="Times New Roman" panose="02020603050405020304" pitchFamily="18" charset="0"/>
              </a:rPr>
              <a:t>процессе коллективного и индивидуального разговора воспитатель решает задачи развития синтаксической стороны речи – стимулирует использование детьми сложных типов предложений. Поэтому вопросы, обсуждаемые с детьми, должны носить </a:t>
            </a:r>
            <a:r>
              <a:rPr lang="ru-RU" sz="3000" dirty="0" smtClean="0">
                <a:latin typeface="Times New Roman" panose="02020603050405020304" pitchFamily="18" charset="0"/>
                <a:cs typeface="Times New Roman" panose="02020603050405020304" pitchFamily="18" charset="0"/>
              </a:rPr>
              <a:t>проблемный </a:t>
            </a:r>
            <a:r>
              <a:rPr lang="ru-RU" sz="3000" dirty="0">
                <a:latin typeface="Times New Roman" panose="02020603050405020304" pitchFamily="18" charset="0"/>
                <a:cs typeface="Times New Roman" panose="02020603050405020304" pitchFamily="18" charset="0"/>
              </a:rPr>
              <a:t>характер, направлять внимание ребенка на установление </a:t>
            </a:r>
            <a:r>
              <a:rPr lang="ru-RU" sz="3000" dirty="0" smtClean="0">
                <a:latin typeface="Times New Roman" panose="02020603050405020304" pitchFamily="18" charset="0"/>
                <a:cs typeface="Times New Roman" panose="02020603050405020304" pitchFamily="18" charset="0"/>
              </a:rPr>
              <a:t>причинно-следственных </a:t>
            </a:r>
            <a:r>
              <a:rPr lang="ru-RU" sz="3000" dirty="0">
                <a:latin typeface="Times New Roman" panose="02020603050405020304" pitchFamily="18" charset="0"/>
                <a:cs typeface="Times New Roman" panose="02020603050405020304" pitchFamily="18" charset="0"/>
              </a:rPr>
              <a:t>связей.</a:t>
            </a:r>
          </a:p>
          <a:p>
            <a:pPr marL="0" indent="0">
              <a:buNone/>
            </a:pPr>
            <a:endParaRPr lang="ru-RU" dirty="0"/>
          </a:p>
        </p:txBody>
      </p:sp>
    </p:spTree>
    <p:extLst>
      <p:ext uri="{BB962C8B-B14F-4D97-AF65-F5344CB8AC3E}">
        <p14:creationId xmlns:p14="http://schemas.microsoft.com/office/powerpoint/2010/main" val="292702904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10491" y="1025236"/>
            <a:ext cx="10515600" cy="4779818"/>
          </a:xfrm>
        </p:spPr>
        <p:txBody>
          <a:bodyPr>
            <a:normAutofit fontScale="92500" lnSpcReduction="10000"/>
          </a:bodyPr>
          <a:lstStyle/>
          <a:p>
            <a:pPr marL="0" lvl="0" indent="457200" algn="just">
              <a:spcBef>
                <a:spcPts val="0"/>
              </a:spcBef>
              <a:buNone/>
            </a:pPr>
            <a:r>
              <a:rPr lang="ru-RU" sz="3200" dirty="0" smtClean="0">
                <a:latin typeface="Times New Roman" panose="02020603050405020304" pitchFamily="18" charset="0"/>
                <a:cs typeface="Times New Roman" panose="02020603050405020304" pitchFamily="18" charset="0"/>
              </a:rPr>
              <a:t>3. Коллективные </a:t>
            </a:r>
            <a:r>
              <a:rPr lang="ru-RU" sz="3200" dirty="0">
                <a:latin typeface="Times New Roman" panose="02020603050405020304" pitchFamily="18" charset="0"/>
                <a:cs typeface="Times New Roman" panose="02020603050405020304" pitchFamily="18" charset="0"/>
              </a:rPr>
              <a:t>разговоры, которые проводятся с подгруппой детей, способствуют развитию коммуникативных умений, освоению правил речевого этикета: дети учатся говорить по очереди, не перебивая друг друга, поддерживать обсуждаемую тему, не уходя от ее содержания, находить место своей реплике в коллективном разговоре. Воспитатель показывает примеры корректного ведения спора: как </a:t>
            </a:r>
            <a:r>
              <a:rPr lang="ru-RU" sz="3200" dirty="0" smtClean="0">
                <a:latin typeface="Times New Roman" panose="02020603050405020304" pitchFamily="18" charset="0"/>
                <a:cs typeface="Times New Roman" panose="02020603050405020304" pitchFamily="18" charset="0"/>
              </a:rPr>
              <a:t>обратиться </a:t>
            </a:r>
            <a:r>
              <a:rPr lang="ru-RU" sz="3200" dirty="0">
                <a:latin typeface="Times New Roman" panose="02020603050405020304" pitchFamily="18" charset="0"/>
                <a:cs typeface="Times New Roman" panose="02020603050405020304" pitchFamily="18" charset="0"/>
              </a:rPr>
              <a:t>к собеседнику, не обидев его, как доказать свою правоту, используя убедительные аргументы. Дети учатся начинать свою речь с оборотов «Мне кажется, что…», «Я считаю, что…», «Я не согласен с тобой, потому что…», «Я хочу добавить, что…».</a:t>
            </a:r>
          </a:p>
          <a:p>
            <a:pPr marL="0" indent="0">
              <a:buNone/>
            </a:pPr>
            <a:endParaRPr lang="ru-RU" dirty="0"/>
          </a:p>
        </p:txBody>
      </p:sp>
    </p:spTree>
    <p:extLst>
      <p:ext uri="{BB962C8B-B14F-4D97-AF65-F5344CB8AC3E}">
        <p14:creationId xmlns:p14="http://schemas.microsoft.com/office/powerpoint/2010/main" val="15260391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49640" y="2314749"/>
            <a:ext cx="10515600" cy="2621685"/>
          </a:xfrm>
        </p:spPr>
        <p:txBody>
          <a:bodyPr>
            <a:normAutofit/>
          </a:bodyPr>
          <a:lstStyle/>
          <a:p>
            <a:pPr marL="0" indent="457200" algn="just">
              <a:spcBef>
                <a:spcPts val="0"/>
              </a:spcBef>
              <a:buNone/>
            </a:pPr>
            <a:r>
              <a:rPr lang="ru-RU" sz="3200" dirty="0">
                <a:latin typeface="Times New Roman" panose="02020603050405020304" pitchFamily="18" charset="0"/>
                <a:cs typeface="Times New Roman" panose="02020603050405020304" pitchFamily="18" charset="0"/>
              </a:rPr>
              <a:t>Потребность </a:t>
            </a:r>
            <a:r>
              <a:rPr lang="ru-RU" sz="3200" dirty="0" smtClean="0">
                <a:latin typeface="Times New Roman" panose="02020603050405020304" pitchFamily="18" charset="0"/>
                <a:cs typeface="Times New Roman" panose="02020603050405020304" pitchFamily="18" charset="0"/>
              </a:rPr>
              <a:t>отражения </a:t>
            </a:r>
            <a:r>
              <a:rPr lang="ru-RU" sz="3200" dirty="0">
                <a:latin typeface="Times New Roman" panose="02020603050405020304" pitchFamily="18" charset="0"/>
                <a:cs typeface="Times New Roman" panose="02020603050405020304" pitchFamily="18" charset="0"/>
              </a:rPr>
              <a:t>связей </a:t>
            </a:r>
            <a:r>
              <a:rPr lang="ru-RU" sz="3200" dirty="0" smtClean="0">
                <a:latin typeface="Times New Roman" panose="02020603050405020304" pitchFamily="18" charset="0"/>
                <a:cs typeface="Times New Roman" panose="02020603050405020304" pitchFamily="18" charset="0"/>
              </a:rPr>
              <a:t>познавательных объектов </a:t>
            </a:r>
            <a:r>
              <a:rPr lang="ru-RU" sz="3200" dirty="0">
                <a:latin typeface="Times New Roman" panose="02020603050405020304" pitchFamily="18" charset="0"/>
                <a:cs typeface="Times New Roman" panose="02020603050405020304" pitchFamily="18" charset="0"/>
              </a:rPr>
              <a:t>речи требует владения новыми речевыми формами – формами связного высказывания. </a:t>
            </a:r>
            <a:endParaRPr lang="ru-RU" sz="2400" dirty="0"/>
          </a:p>
        </p:txBody>
      </p:sp>
    </p:spTree>
    <p:extLst>
      <p:ext uri="{BB962C8B-B14F-4D97-AF65-F5344CB8AC3E}">
        <p14:creationId xmlns:p14="http://schemas.microsoft.com/office/powerpoint/2010/main" val="229986546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65909" y="1174461"/>
            <a:ext cx="10515600" cy="5683539"/>
          </a:xfrm>
        </p:spPr>
        <p:txBody>
          <a:bodyPr>
            <a:normAutofit/>
          </a:bodyPr>
          <a:lstStyle/>
          <a:p>
            <a:pPr marL="0" lvl="0" indent="457200" algn="just">
              <a:spcBef>
                <a:spcPts val="0"/>
              </a:spcBef>
              <a:buNone/>
            </a:pPr>
            <a:r>
              <a:rPr lang="ru-RU" sz="3000" dirty="0" smtClean="0">
                <a:latin typeface="Times New Roman" panose="02020603050405020304" pitchFamily="18" charset="0"/>
                <a:cs typeface="Times New Roman" panose="02020603050405020304" pitchFamily="18" charset="0"/>
              </a:rPr>
              <a:t>4. В </a:t>
            </a:r>
            <a:r>
              <a:rPr lang="ru-RU" sz="3000" dirty="0">
                <a:latin typeface="Times New Roman" panose="02020603050405020304" pitchFamily="18" charset="0"/>
                <a:cs typeface="Times New Roman" panose="02020603050405020304" pitchFamily="18" charset="0"/>
              </a:rPr>
              <a:t>диалоге дети учатся не только быть убедительными, но и точно и кратко выражать свою мысль, ориентируясь на собеседника. В </a:t>
            </a:r>
            <a:r>
              <a:rPr lang="ru-RU" sz="3000" b="1" dirty="0">
                <a:latin typeface="Times New Roman" panose="02020603050405020304" pitchFamily="18" charset="0"/>
                <a:cs typeface="Times New Roman" panose="02020603050405020304" pitchFamily="18" charset="0"/>
              </a:rPr>
              <a:t>подготовительной группе </a:t>
            </a:r>
            <a:r>
              <a:rPr lang="ru-RU" sz="3000" dirty="0">
                <a:latin typeface="Times New Roman" panose="02020603050405020304" pitchFamily="18" charset="0"/>
                <a:cs typeface="Times New Roman" panose="02020603050405020304" pitchFamily="18" charset="0"/>
              </a:rPr>
              <a:t>умение ориентироваться на собеседника проявляется в изменении содержания и формы своего высказывания ребенком при переходе от общения со взрослым к общению со сверстником или с более младшим ребенком. Например, </a:t>
            </a:r>
            <a:r>
              <a:rPr lang="ru-RU" sz="3000" dirty="0" smtClean="0">
                <a:latin typeface="Times New Roman" panose="02020603050405020304" pitchFamily="18" charset="0"/>
                <a:cs typeface="Times New Roman" panose="02020603050405020304" pitchFamily="18" charset="0"/>
              </a:rPr>
              <a:t>рассказ </a:t>
            </a:r>
            <a:r>
              <a:rPr lang="ru-RU" sz="3000" dirty="0">
                <a:latin typeface="Times New Roman" panose="02020603050405020304" pitchFamily="18" charset="0"/>
                <a:cs typeface="Times New Roman" panose="02020603050405020304" pitchFamily="18" charset="0"/>
              </a:rPr>
              <a:t>младшему братику о просмотренном в детском саду спектакле будет существенно </a:t>
            </a:r>
            <a:r>
              <a:rPr lang="ru-RU" sz="3000" dirty="0" smtClean="0">
                <a:latin typeface="Times New Roman" panose="02020603050405020304" pitchFamily="18" charset="0"/>
                <a:cs typeface="Times New Roman" panose="02020603050405020304" pitchFamily="18" charset="0"/>
              </a:rPr>
              <a:t>отличаться от </a:t>
            </a:r>
            <a:r>
              <a:rPr lang="ru-RU" sz="3000" dirty="0">
                <a:latin typeface="Times New Roman" panose="02020603050405020304" pitchFamily="18" charset="0"/>
                <a:cs typeface="Times New Roman" panose="02020603050405020304" pitchFamily="18" charset="0"/>
              </a:rPr>
              <a:t>рассказа об этом спектакле </a:t>
            </a:r>
            <a:r>
              <a:rPr lang="ru-RU" sz="3000" dirty="0" smtClean="0">
                <a:latin typeface="Times New Roman" panose="02020603050405020304" pitchFamily="18" charset="0"/>
                <a:cs typeface="Times New Roman" panose="02020603050405020304" pitchFamily="18" charset="0"/>
              </a:rPr>
              <a:t>маме </a:t>
            </a:r>
            <a:r>
              <a:rPr lang="ru-RU" sz="3000" dirty="0">
                <a:latin typeface="Times New Roman" panose="02020603050405020304" pitchFamily="18" charset="0"/>
                <a:cs typeface="Times New Roman" panose="02020603050405020304" pitchFamily="18" charset="0"/>
              </a:rPr>
              <a:t>или кому-то еще  из взрослых. </a:t>
            </a:r>
            <a:endParaRPr lang="ru-RU" sz="30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8001053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79764" y="1628209"/>
            <a:ext cx="10515600" cy="3228109"/>
          </a:xfrm>
        </p:spPr>
        <p:txBody>
          <a:bodyPr>
            <a:normAutofit lnSpcReduction="10000"/>
          </a:bodyPr>
          <a:lstStyle/>
          <a:p>
            <a:pPr marL="0" lvl="0" indent="457200" algn="just">
              <a:spcBef>
                <a:spcPts val="0"/>
              </a:spcBef>
              <a:buNone/>
            </a:pPr>
            <a:r>
              <a:rPr lang="ru-RU" sz="3000" dirty="0" smtClean="0">
                <a:latin typeface="Times New Roman" panose="02020603050405020304" pitchFamily="18" charset="0"/>
                <a:cs typeface="Times New Roman" panose="02020603050405020304" pitchFamily="18" charset="0"/>
              </a:rPr>
              <a:t>Дети от 5,5 до 7 лет становятся  особенно внимательны к собеседнику: они способны заметить изменения в его настроении, состояния, намерениях, и желания и учесть их в процессе разговора. Воспитателю важно создать условия для проявления и развития у детей речевой </a:t>
            </a:r>
            <a:r>
              <a:rPr lang="ru-RU" sz="3000" dirty="0" err="1" smtClean="0">
                <a:latin typeface="Times New Roman" panose="02020603050405020304" pitchFamily="18" charset="0"/>
                <a:cs typeface="Times New Roman" panose="02020603050405020304" pitchFamily="18" charset="0"/>
              </a:rPr>
              <a:t>эмпатии</a:t>
            </a:r>
            <a:r>
              <a:rPr lang="ru-RU" sz="3000" dirty="0" smtClean="0">
                <a:latin typeface="Times New Roman" panose="02020603050405020304" pitchFamily="18" charset="0"/>
                <a:cs typeface="Times New Roman" panose="02020603050405020304" pitchFamily="18" charset="0"/>
              </a:rPr>
              <a:t>.  Для этого старшим дошкольникам необходимо периодически давать возможность общаться с детьми младшего возраста и школьниками.</a:t>
            </a:r>
          </a:p>
          <a:p>
            <a:pPr marL="0" indent="0">
              <a:buNone/>
            </a:pPr>
            <a:endParaRPr lang="ru-RU" dirty="0" smtClean="0"/>
          </a:p>
          <a:p>
            <a:pPr marL="0" indent="0">
              <a:buNone/>
            </a:pPr>
            <a:endParaRPr lang="ru-RU" dirty="0"/>
          </a:p>
        </p:txBody>
      </p:sp>
    </p:spTree>
    <p:extLst>
      <p:ext uri="{BB962C8B-B14F-4D97-AF65-F5344CB8AC3E}">
        <p14:creationId xmlns:p14="http://schemas.microsoft.com/office/powerpoint/2010/main" val="81935048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67717" y="1167234"/>
            <a:ext cx="10515600" cy="4351338"/>
          </a:xfrm>
        </p:spPr>
        <p:txBody>
          <a:bodyPr>
            <a:noAutofit/>
          </a:bodyPr>
          <a:lstStyle/>
          <a:p>
            <a:pPr marL="0" lvl="0" indent="457200" algn="just">
              <a:spcBef>
                <a:spcPts val="0"/>
              </a:spcBef>
              <a:buNone/>
            </a:pPr>
            <a:r>
              <a:rPr lang="ru-RU" sz="3000" dirty="0" smtClean="0">
                <a:latin typeface="Times New Roman" panose="02020603050405020304" pitchFamily="18" charset="0"/>
                <a:cs typeface="Times New Roman" panose="02020603050405020304" pitchFamily="18" charset="0"/>
              </a:rPr>
              <a:t>5. В </a:t>
            </a:r>
            <a:r>
              <a:rPr lang="ru-RU" sz="3000" dirty="0">
                <a:latin typeface="Times New Roman" panose="02020603050405020304" pitchFamily="18" charset="0"/>
                <a:cs typeface="Times New Roman" panose="02020603050405020304" pitchFamily="18" charset="0"/>
              </a:rPr>
              <a:t>старшем дошкольном возрасте разговоры часто возникают по инициативе самих детей. Воспитателю важно стимулировать стремление детей к обсуждению событий коллективного и индивидуального опыта, прогнозировать предстоящие события. Для этого педагог предлагает детям парами, тройками, подгруппами обсудить  варианты решения бытовой, математической, игровой задач; выбрать правильную отгадку к загадке и обсудить ее доказательство; продумать и предложить, что можно построить из строительного материала для </a:t>
            </a:r>
            <a:r>
              <a:rPr lang="ru-RU" sz="3000" dirty="0" smtClean="0">
                <a:latin typeface="Times New Roman" panose="02020603050405020304" pitchFamily="18" charset="0"/>
                <a:cs typeface="Times New Roman" panose="02020603050405020304" pitchFamily="18" charset="0"/>
              </a:rPr>
              <a:t>сюжетно-ролевой </a:t>
            </a:r>
            <a:r>
              <a:rPr lang="ru-RU" sz="3000" dirty="0">
                <a:latin typeface="Times New Roman" panose="02020603050405020304" pitchFamily="18" charset="0"/>
                <a:cs typeface="Times New Roman" panose="02020603050405020304" pitchFamily="18" charset="0"/>
              </a:rPr>
              <a:t>игры в спасателей и т.д. </a:t>
            </a:r>
          </a:p>
        </p:txBody>
      </p:sp>
    </p:spTree>
    <p:extLst>
      <p:ext uri="{BB962C8B-B14F-4D97-AF65-F5344CB8AC3E}">
        <p14:creationId xmlns:p14="http://schemas.microsoft.com/office/powerpoint/2010/main" val="375883706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199" y="1202172"/>
            <a:ext cx="10515600" cy="5295610"/>
          </a:xfrm>
        </p:spPr>
        <p:txBody>
          <a:bodyPr>
            <a:normAutofit/>
          </a:bodyPr>
          <a:lstStyle/>
          <a:p>
            <a:pPr marL="0" lvl="0" indent="457200" algn="just">
              <a:spcBef>
                <a:spcPts val="0"/>
              </a:spcBef>
              <a:buNone/>
            </a:pPr>
            <a:r>
              <a:rPr lang="ru-RU" sz="3000" dirty="0" smtClean="0">
                <a:latin typeface="Times New Roman" panose="02020603050405020304" pitchFamily="18" charset="0"/>
                <a:cs typeface="Times New Roman" panose="02020603050405020304" pitchFamily="18" charset="0"/>
              </a:rPr>
              <a:t>В </a:t>
            </a:r>
            <a:r>
              <a:rPr lang="ru-RU" sz="3000" b="1" dirty="0" smtClean="0">
                <a:latin typeface="Times New Roman" panose="02020603050405020304" pitchFamily="18" charset="0"/>
                <a:cs typeface="Times New Roman" panose="02020603050405020304" pitchFamily="18" charset="0"/>
              </a:rPr>
              <a:t>подготовительной группе </a:t>
            </a:r>
            <a:r>
              <a:rPr lang="ru-RU" sz="3000" dirty="0" smtClean="0">
                <a:latin typeface="Times New Roman" panose="02020603050405020304" pitchFamily="18" charset="0"/>
                <a:cs typeface="Times New Roman" panose="02020603050405020304" pitchFamily="18" charset="0"/>
              </a:rPr>
              <a:t>дети могут самостоятельно обсуждать свою работу над проектом: как составить коллективный коллаж на тему, как лучше разместить изображения в коллективной аппликации, каким  способом можно помочь сказочному персонажу избежать беды и т.п. Для этого  воспитателю необходимо как можно чаще предоставлять детям возможность самостоятельно решать проблемы, искать ответы на вопросы, предлагать идеи, предварительно обсудив их с друзьями. </a:t>
            </a:r>
            <a:endParaRPr lang="ru-RU" sz="3000" dirty="0"/>
          </a:p>
        </p:txBody>
      </p:sp>
    </p:spTree>
    <p:extLst>
      <p:ext uri="{BB962C8B-B14F-4D97-AF65-F5344CB8AC3E}">
        <p14:creationId xmlns:p14="http://schemas.microsoft.com/office/powerpoint/2010/main" val="363174051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4345" y="1645516"/>
            <a:ext cx="10515600" cy="4351338"/>
          </a:xfrm>
        </p:spPr>
        <p:txBody>
          <a:bodyPr/>
          <a:lstStyle/>
          <a:p>
            <a:pPr marL="0" lvl="0" indent="457200" algn="just">
              <a:spcBef>
                <a:spcPts val="0"/>
              </a:spcBef>
              <a:buNone/>
            </a:pPr>
            <a:r>
              <a:rPr lang="ru-RU" sz="3000" dirty="0">
                <a:latin typeface="Times New Roman" panose="02020603050405020304" pitchFamily="18" charset="0"/>
                <a:cs typeface="Times New Roman" panose="02020603050405020304" pitchFamily="18" charset="0"/>
              </a:rPr>
              <a:t>Наблюдая за взаимодействием детей в коллективном общении, прислушиваясь к содержанию  детского разговора, воспитатель определяет степень активности каждого ребенка, уровень его инициативности, творчества, наличие умения доказать, отстоять свою позицию. На основе результатов наблюдения воспитатель определяет дальнейшую педагогическую стратегию развития диалогической речи детей.</a:t>
            </a:r>
          </a:p>
          <a:p>
            <a:pPr marL="0" indent="0">
              <a:buNone/>
            </a:pPr>
            <a:endParaRPr lang="ru-RU" dirty="0"/>
          </a:p>
        </p:txBody>
      </p:sp>
    </p:spTree>
    <p:extLst>
      <p:ext uri="{BB962C8B-B14F-4D97-AF65-F5344CB8AC3E}">
        <p14:creationId xmlns:p14="http://schemas.microsoft.com/office/powerpoint/2010/main" val="49437588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96636" y="1368425"/>
            <a:ext cx="10515600" cy="4351338"/>
          </a:xfrm>
        </p:spPr>
        <p:txBody>
          <a:bodyPr>
            <a:normAutofit fontScale="92500" lnSpcReduction="10000"/>
          </a:bodyPr>
          <a:lstStyle/>
          <a:p>
            <a:pPr marL="0" indent="457200" algn="just">
              <a:spcBef>
                <a:spcPts val="0"/>
              </a:spcBef>
              <a:buNone/>
            </a:pPr>
            <a:r>
              <a:rPr lang="ru-RU" sz="3200" b="1" dirty="0" smtClean="0">
                <a:latin typeface="Times New Roman" panose="02020603050405020304" pitchFamily="18" charset="0"/>
                <a:cs typeface="Times New Roman" panose="02020603050405020304" pitchFamily="18" charset="0"/>
              </a:rPr>
              <a:t>Примерные </a:t>
            </a:r>
            <a:r>
              <a:rPr lang="ru-RU" sz="3200" b="1" dirty="0">
                <a:latin typeface="Times New Roman" panose="02020603050405020304" pitchFamily="18" charset="0"/>
                <a:cs typeface="Times New Roman" panose="02020603050405020304" pitchFamily="18" charset="0"/>
              </a:rPr>
              <a:t>вопросы воспитателя</a:t>
            </a:r>
            <a:r>
              <a:rPr lang="ru-RU" sz="3200" dirty="0">
                <a:latin typeface="Times New Roman" panose="02020603050405020304" pitchFamily="18" charset="0"/>
                <a:cs typeface="Times New Roman" panose="02020603050405020304" pitchFamily="18" charset="0"/>
              </a:rPr>
              <a:t> для организации коллективного разговора детей старшего дошкольного возраста  в начале освоения  темы «Спасатели».</a:t>
            </a:r>
          </a:p>
          <a:p>
            <a:pPr marL="0" indent="457200" algn="just">
              <a:spcBef>
                <a:spcPts val="0"/>
              </a:spcBef>
              <a:buNone/>
            </a:pPr>
            <a:r>
              <a:rPr lang="ru-RU" sz="3200" dirty="0">
                <a:latin typeface="Times New Roman" panose="02020603050405020304" pitchFamily="18" charset="0"/>
                <a:cs typeface="Times New Roman" panose="02020603050405020304" pitchFamily="18" charset="0"/>
              </a:rPr>
              <a:t>- Слышали ли вы когда-нибудь слово «спасатели»? (</a:t>
            </a:r>
            <a:r>
              <a:rPr lang="ru-RU" sz="3200" i="1" dirty="0">
                <a:latin typeface="Times New Roman" panose="02020603050405020304" pitchFamily="18" charset="0"/>
                <a:cs typeface="Times New Roman" panose="02020603050405020304" pitchFamily="18" charset="0"/>
              </a:rPr>
              <a:t>В подготовительной группе можно начать разговор с коллективного прочтения слова «спасатели»</a:t>
            </a:r>
            <a:r>
              <a:rPr lang="ru-RU" sz="3200" dirty="0">
                <a:latin typeface="Times New Roman" panose="02020603050405020304" pitchFamily="18" charset="0"/>
                <a:cs typeface="Times New Roman" panose="02020603050405020304" pitchFamily="18" charset="0"/>
              </a:rPr>
              <a:t>.) Почему так назвали маленьких зверьков из мультфильма «Чип и Дейл спешат на помощь»? Вспомните, кого они спасли? Почему, несмотря на свой маленький рост, им удавалось спасать, предотвращать беду? (</a:t>
            </a:r>
            <a:r>
              <a:rPr lang="ru-RU" sz="3200" i="1" dirty="0">
                <a:latin typeface="Times New Roman" panose="02020603050405020304" pitchFamily="18" charset="0"/>
                <a:cs typeface="Times New Roman" panose="02020603050405020304" pitchFamily="18" charset="0"/>
              </a:rPr>
              <a:t>Можно показать картинки с изображением героев мультфильма</a:t>
            </a:r>
            <a:r>
              <a:rPr lang="ru-RU" sz="3200" dirty="0">
                <a:latin typeface="Times New Roman" panose="02020603050405020304" pitchFamily="18" charset="0"/>
                <a:cs typeface="Times New Roman" panose="02020603050405020304" pitchFamily="18" charset="0"/>
              </a:rPr>
              <a:t>.)</a:t>
            </a:r>
          </a:p>
          <a:p>
            <a:pPr marL="0" indent="0">
              <a:buNone/>
            </a:pPr>
            <a:endParaRPr lang="ru-RU" dirty="0"/>
          </a:p>
        </p:txBody>
      </p:sp>
    </p:spTree>
    <p:extLst>
      <p:ext uri="{BB962C8B-B14F-4D97-AF65-F5344CB8AC3E}">
        <p14:creationId xmlns:p14="http://schemas.microsoft.com/office/powerpoint/2010/main" val="419169069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a:bodyPr>
          <a:lstStyle/>
          <a:p>
            <a:pPr marL="0" indent="457200" algn="just">
              <a:spcBef>
                <a:spcPts val="0"/>
              </a:spcBef>
              <a:buNone/>
            </a:pPr>
            <a:r>
              <a:rPr lang="ru-RU" sz="3000" dirty="0" smtClean="0">
                <a:latin typeface="Times New Roman" panose="02020603050405020304" pitchFamily="18" charset="0"/>
                <a:cs typeface="Times New Roman" panose="02020603050405020304" pitchFamily="18" charset="0"/>
              </a:rPr>
              <a:t>- Кто слышал о профессии спасателя? Что вы слышали? Как вы думаете, почему возникла необходимость в людях такой профессии? Трудно ли быть спасателем? Почему?  Любой ли человек может стать спасателем? Какие качества должны быть у человека этой профессии? Кто хотел бы в будущем стать спасателем?</a:t>
            </a:r>
          </a:p>
          <a:p>
            <a:pPr marL="0" indent="0">
              <a:buNone/>
            </a:pPr>
            <a:endParaRPr lang="ru-RU" dirty="0"/>
          </a:p>
        </p:txBody>
      </p:sp>
    </p:spTree>
    <p:extLst>
      <p:ext uri="{BB962C8B-B14F-4D97-AF65-F5344CB8AC3E}">
        <p14:creationId xmlns:p14="http://schemas.microsoft.com/office/powerpoint/2010/main" val="334912107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68928" y="1188316"/>
            <a:ext cx="10515600" cy="4351338"/>
          </a:xfrm>
        </p:spPr>
        <p:txBody>
          <a:bodyPr>
            <a:normAutofit fontScale="92500" lnSpcReduction="10000"/>
          </a:bodyPr>
          <a:lstStyle/>
          <a:p>
            <a:pPr marL="0" indent="457200" algn="just">
              <a:spcBef>
                <a:spcPts val="0"/>
              </a:spcBef>
              <a:buNone/>
            </a:pPr>
            <a:r>
              <a:rPr lang="ru-RU" sz="3200" dirty="0" smtClean="0">
                <a:latin typeface="Times New Roman" panose="02020603050405020304" pitchFamily="18" charset="0"/>
                <a:cs typeface="Times New Roman" panose="02020603050405020304" pitchFamily="18" charset="0"/>
              </a:rPr>
              <a:t>- Кому из вас приходилось кого-нибудь спасать? Какие трудности при этом возникали? Почему вам удалось преодолеть эти трудности?  Кто вам помогал участвовать в этой спасательной операции? Почему надо каждому человеку быть готовым спасти кого-то? Как надо подготовить себя к этому? Что нам необходимо узнать о профессии спасателя? Как мы это можем узнать? Чему нам надо научиться, чтобы стать спасателями? Что нужно, чтобы этому научиться? Давайте составим план: как нам поближе познакомиться с профессией спасателя и подготовиться стать спасателем, когда в этом возникнет необходимость.</a:t>
            </a:r>
          </a:p>
          <a:p>
            <a:pPr marL="0" indent="0">
              <a:buNone/>
            </a:pPr>
            <a:endParaRPr lang="ru-RU" dirty="0"/>
          </a:p>
        </p:txBody>
      </p:sp>
    </p:spTree>
    <p:extLst>
      <p:ext uri="{BB962C8B-B14F-4D97-AF65-F5344CB8AC3E}">
        <p14:creationId xmlns:p14="http://schemas.microsoft.com/office/powerpoint/2010/main" val="36590106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802" y="1479261"/>
            <a:ext cx="10515600" cy="4351338"/>
          </a:xfrm>
        </p:spPr>
        <p:txBody>
          <a:bodyPr>
            <a:noAutofit/>
          </a:bodyPr>
          <a:lstStyle/>
          <a:p>
            <a:pPr marL="0" indent="457200" algn="just">
              <a:spcBef>
                <a:spcPts val="0"/>
              </a:spcBef>
              <a:buNone/>
            </a:pPr>
            <a:r>
              <a:rPr lang="ru-RU" sz="3000" dirty="0">
                <a:latin typeface="Times New Roman" panose="02020603050405020304" pitchFamily="18" charset="0"/>
                <a:cs typeface="Times New Roman" panose="02020603050405020304" pitchFamily="18" charset="0"/>
              </a:rPr>
              <a:t>По мнению Л.С. Выготского, до двух лет мышление </a:t>
            </a:r>
            <a:r>
              <a:rPr lang="ru-RU" sz="3000" dirty="0" smtClean="0">
                <a:latin typeface="Times New Roman" panose="02020603050405020304" pitchFamily="18" charset="0"/>
                <a:cs typeface="Times New Roman" panose="02020603050405020304" pitchFamily="18" charset="0"/>
              </a:rPr>
              <a:t>и речь </a:t>
            </a:r>
            <a:r>
              <a:rPr lang="ru-RU" sz="3000" dirty="0">
                <a:latin typeface="Times New Roman" panose="02020603050405020304" pitchFamily="18" charset="0"/>
                <a:cs typeface="Times New Roman" panose="02020603050405020304" pitchFamily="18" charset="0"/>
              </a:rPr>
              <a:t>могут развиваться автономно, при этом основным механизмом развития речи может быть подражание (на втором году жизни ребенка часто произносят слова, значение которых не понимает). В два года происходит соединение мышления и речи: речь становится осознанной, а мышление – речевым. Это является важным условием для самостоятельного инициирования ребенком речевого высказывания. </a:t>
            </a:r>
            <a:endParaRPr lang="ru-RU" sz="3000" dirty="0"/>
          </a:p>
        </p:txBody>
      </p:sp>
    </p:spTree>
    <p:extLst>
      <p:ext uri="{BB962C8B-B14F-4D97-AF65-F5344CB8AC3E}">
        <p14:creationId xmlns:p14="http://schemas.microsoft.com/office/powerpoint/2010/main" val="37105017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2050912"/>
            <a:ext cx="10515600" cy="2865645"/>
          </a:xfrm>
        </p:spPr>
        <p:txBody>
          <a:bodyPr/>
          <a:lstStyle/>
          <a:p>
            <a:pPr marL="0" indent="457200" algn="just">
              <a:buNone/>
            </a:pPr>
            <a:r>
              <a:rPr lang="ru-RU" sz="3000" dirty="0" smtClean="0">
                <a:latin typeface="Times New Roman" panose="02020603050405020304" pitchFamily="18" charset="0"/>
                <a:cs typeface="Times New Roman" panose="02020603050405020304" pitchFamily="18" charset="0"/>
              </a:rPr>
              <a:t>Так, в диалоге со взрослым ребенок не только отвечает на вопросы воспитателя, но и сам общается к нему с вопросами и высказываниями, содержанием которых является вновь установленная связь между </a:t>
            </a:r>
            <a:r>
              <a:rPr lang="ru-RU" sz="3000" dirty="0" smtClean="0">
                <a:latin typeface="Times New Roman" panose="02020603050405020304" pitchFamily="18" charset="0"/>
                <a:cs typeface="Times New Roman" panose="02020603050405020304" pitchFamily="18" charset="0"/>
              </a:rPr>
              <a:t>предметами и </a:t>
            </a:r>
            <a:r>
              <a:rPr lang="ru-RU" sz="3000" dirty="0" smtClean="0">
                <a:latin typeface="Times New Roman" panose="02020603050405020304" pitchFamily="18" charset="0"/>
                <a:cs typeface="Times New Roman" panose="02020603050405020304" pitchFamily="18" charset="0"/>
              </a:rPr>
              <a:t>явлениями окружающего мира.</a:t>
            </a:r>
          </a:p>
          <a:p>
            <a:pPr marL="0" indent="0">
              <a:buNone/>
            </a:pPr>
            <a:endParaRPr lang="ru-RU" dirty="0"/>
          </a:p>
        </p:txBody>
      </p:sp>
    </p:spTree>
    <p:extLst>
      <p:ext uri="{BB962C8B-B14F-4D97-AF65-F5344CB8AC3E}">
        <p14:creationId xmlns:p14="http://schemas.microsoft.com/office/powerpoint/2010/main" val="21028431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12901" y="1357583"/>
            <a:ext cx="10515600" cy="4990811"/>
          </a:xfrm>
        </p:spPr>
        <p:txBody>
          <a:bodyPr>
            <a:noAutofit/>
          </a:bodyPr>
          <a:lstStyle/>
          <a:p>
            <a:pPr marL="0" indent="457200" algn="just">
              <a:spcBef>
                <a:spcPts val="0"/>
              </a:spcBef>
              <a:buNone/>
            </a:pPr>
            <a:r>
              <a:rPr lang="ru-RU" sz="3000" dirty="0" smtClean="0">
                <a:latin typeface="Times New Roman" panose="02020603050405020304" pitchFamily="18" charset="0"/>
                <a:cs typeface="Times New Roman" panose="02020603050405020304" pitchFamily="18" charset="0"/>
              </a:rPr>
              <a:t>Педагогу </a:t>
            </a:r>
            <a:r>
              <a:rPr lang="ru-RU" sz="3000" dirty="0">
                <a:latin typeface="Times New Roman" panose="02020603050405020304" pitchFamily="18" charset="0"/>
                <a:cs typeface="Times New Roman" panose="02020603050405020304" pitchFamily="18" charset="0"/>
              </a:rPr>
              <a:t>нужно уделять особое внимание становлению у </a:t>
            </a:r>
            <a:r>
              <a:rPr lang="ru-RU" sz="3000" dirty="0" smtClean="0">
                <a:latin typeface="Times New Roman" panose="02020603050405020304" pitchFamily="18" charset="0"/>
                <a:cs typeface="Times New Roman" panose="02020603050405020304" pitchFamily="18" charset="0"/>
              </a:rPr>
              <a:t>малышей </a:t>
            </a:r>
            <a:r>
              <a:rPr lang="ru-RU" sz="3000" dirty="0">
                <a:latin typeface="Times New Roman" panose="02020603050405020304" pitchFamily="18" charset="0"/>
                <a:cs typeface="Times New Roman" panose="02020603050405020304" pitchFamily="18" charset="0"/>
              </a:rPr>
              <a:t>инициативной связной разговорной речи как средства общения и познания окружающего мира. </a:t>
            </a:r>
            <a:endParaRPr lang="ru-RU" sz="3000" dirty="0" smtClean="0">
              <a:latin typeface="Times New Roman" panose="02020603050405020304" pitchFamily="18" charset="0"/>
              <a:cs typeface="Times New Roman" panose="02020603050405020304" pitchFamily="18" charset="0"/>
            </a:endParaRPr>
          </a:p>
          <a:p>
            <a:pPr marL="0" indent="457200" algn="just">
              <a:spcBef>
                <a:spcPts val="0"/>
              </a:spcBef>
              <a:buNone/>
            </a:pPr>
            <a:r>
              <a:rPr lang="ru-RU" sz="3000" b="1" dirty="0" smtClean="0">
                <a:latin typeface="Times New Roman" panose="02020603050405020304" pitchFamily="18" charset="0"/>
                <a:cs typeface="Times New Roman" panose="02020603050405020304" pitchFamily="18" charset="0"/>
              </a:rPr>
              <a:t>Условия</a:t>
            </a:r>
            <a:r>
              <a:rPr lang="ru-RU" sz="3000" dirty="0" smtClean="0">
                <a:latin typeface="Times New Roman" panose="02020603050405020304" pitchFamily="18" charset="0"/>
                <a:cs typeface="Times New Roman" panose="02020603050405020304" pitchFamily="18" charset="0"/>
              </a:rPr>
              <a:t> развития </a:t>
            </a:r>
            <a:r>
              <a:rPr lang="ru-RU" sz="3000" dirty="0" smtClean="0">
                <a:latin typeface="Times New Roman" panose="02020603050405020304" pitchFamily="18" charset="0"/>
                <a:cs typeface="Times New Roman" panose="02020603050405020304" pitchFamily="18" charset="0"/>
              </a:rPr>
              <a:t>связной речи </a:t>
            </a:r>
            <a:r>
              <a:rPr lang="ru-RU" sz="3000" dirty="0" smtClean="0">
                <a:latin typeface="Times New Roman" panose="02020603050405020304" pitchFamily="18" charset="0"/>
                <a:cs typeface="Times New Roman" panose="02020603050405020304" pitchFamily="18" charset="0"/>
              </a:rPr>
              <a:t>детей младшего дошкольного возраста:</a:t>
            </a:r>
            <a:endParaRPr lang="ru-RU" sz="3000" dirty="0">
              <a:latin typeface="Times New Roman" panose="02020603050405020304" pitchFamily="18" charset="0"/>
              <a:cs typeface="Times New Roman" panose="02020603050405020304" pitchFamily="18" charset="0"/>
            </a:endParaRPr>
          </a:p>
          <a:p>
            <a:pPr lvl="0" indent="457200" algn="just">
              <a:spcBef>
                <a:spcPts val="0"/>
              </a:spcBef>
            </a:pPr>
            <a:r>
              <a:rPr lang="ru-RU" sz="3000" dirty="0" smtClean="0">
                <a:latin typeface="Times New Roman" panose="02020603050405020304" pitchFamily="18" charset="0"/>
                <a:cs typeface="Times New Roman" panose="02020603050405020304" pitchFamily="18" charset="0"/>
              </a:rPr>
              <a:t>переходах </a:t>
            </a:r>
            <a:r>
              <a:rPr lang="ru-RU" sz="3000" dirty="0">
                <a:latin typeface="Times New Roman" panose="02020603050405020304" pitchFamily="18" charset="0"/>
                <a:cs typeface="Times New Roman" panose="02020603050405020304" pitchFamily="18" charset="0"/>
              </a:rPr>
              <a:t>ребенка от однословной, фразовой речи к использованию в речи предложений разных типов, отражающих связи и зависимости объектов;</a:t>
            </a:r>
          </a:p>
          <a:p>
            <a:pPr lvl="0" indent="457200" algn="just">
              <a:spcBef>
                <a:spcPts val="0"/>
              </a:spcBef>
            </a:pPr>
            <a:r>
              <a:rPr lang="ru-RU" sz="3000" dirty="0" smtClean="0">
                <a:latin typeface="Times New Roman" panose="02020603050405020304" pitchFamily="18" charset="0"/>
                <a:cs typeface="Times New Roman" panose="02020603050405020304" pitchFamily="18" charset="0"/>
              </a:rPr>
              <a:t>развитие </a:t>
            </a:r>
            <a:r>
              <a:rPr lang="ru-RU" sz="3000" dirty="0">
                <a:latin typeface="Times New Roman" panose="02020603050405020304" pitchFamily="18" charset="0"/>
                <a:cs typeface="Times New Roman" panose="02020603050405020304" pitchFamily="18" charset="0"/>
              </a:rPr>
              <a:t>инициативной разговорной речи ребенка.</a:t>
            </a:r>
          </a:p>
          <a:p>
            <a:pPr marL="0" indent="0">
              <a:buNone/>
            </a:pPr>
            <a:endParaRPr lang="ru-RU" sz="3500" dirty="0"/>
          </a:p>
        </p:txBody>
      </p:sp>
    </p:spTree>
    <p:extLst>
      <p:ext uri="{BB962C8B-B14F-4D97-AF65-F5344CB8AC3E}">
        <p14:creationId xmlns:p14="http://schemas.microsoft.com/office/powerpoint/2010/main" val="5846928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93017" y="2081632"/>
            <a:ext cx="10515600" cy="2808420"/>
          </a:xfrm>
        </p:spPr>
        <p:txBody>
          <a:bodyPr/>
          <a:lstStyle/>
          <a:p>
            <a:pPr marL="0" indent="457200" algn="just">
              <a:spcBef>
                <a:spcPts val="0"/>
              </a:spcBef>
              <a:buNone/>
            </a:pPr>
            <a:r>
              <a:rPr lang="ru-RU" sz="3000" dirty="0" smtClean="0">
                <a:latin typeface="Times New Roman" panose="02020603050405020304" pitchFamily="18" charset="0"/>
                <a:cs typeface="Times New Roman" panose="02020603050405020304" pitchFamily="18" charset="0"/>
              </a:rPr>
              <a:t>Решение задачи развития диалогической речи </a:t>
            </a:r>
            <a:r>
              <a:rPr lang="ru-RU" sz="3000" dirty="0" smtClean="0">
                <a:latin typeface="Times New Roman" panose="02020603050405020304" pitchFamily="18" charset="0"/>
                <a:cs typeface="Times New Roman" panose="02020603050405020304" pitchFamily="18" charset="0"/>
              </a:rPr>
              <a:t>детей младшего </a:t>
            </a:r>
            <a:r>
              <a:rPr lang="ru-RU" sz="3000" dirty="0" smtClean="0">
                <a:latin typeface="Times New Roman" panose="02020603050405020304" pitchFamily="18" charset="0"/>
                <a:cs typeface="Times New Roman" panose="02020603050405020304" pitchFamily="18" charset="0"/>
              </a:rPr>
              <a:t>дошкольного возраста </a:t>
            </a:r>
            <a:r>
              <a:rPr lang="ru-RU" sz="3000" dirty="0">
                <a:latin typeface="Times New Roman" panose="02020603050405020304" pitchFamily="18" charset="0"/>
                <a:cs typeface="Times New Roman" panose="02020603050405020304" pitchFamily="18" charset="0"/>
              </a:rPr>
              <a:t>должно быть ориентировано на зону ближайшего развития ребенка и требует активного развивающего воздействия со стороны взрослого, помогающего ребенку преодолеть трудности.</a:t>
            </a:r>
          </a:p>
          <a:p>
            <a:pPr marL="0" indent="0">
              <a:buNone/>
            </a:pPr>
            <a:endParaRPr lang="ru-RU" dirty="0" smtClean="0"/>
          </a:p>
          <a:p>
            <a:pPr marL="0" indent="0">
              <a:buNone/>
            </a:pPr>
            <a:endParaRPr lang="ru-RU" dirty="0"/>
          </a:p>
        </p:txBody>
      </p:sp>
    </p:spTree>
    <p:extLst>
      <p:ext uri="{BB962C8B-B14F-4D97-AF65-F5344CB8AC3E}">
        <p14:creationId xmlns:p14="http://schemas.microsoft.com/office/powerpoint/2010/main" val="9130565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68325" y="1126436"/>
            <a:ext cx="10515600" cy="5102087"/>
          </a:xfrm>
        </p:spPr>
        <p:txBody>
          <a:bodyPr>
            <a:normAutofit/>
          </a:bodyPr>
          <a:lstStyle/>
          <a:p>
            <a:pPr marL="0" indent="457200" algn="just">
              <a:spcBef>
                <a:spcPts val="0"/>
              </a:spcBef>
              <a:buNone/>
            </a:pPr>
            <a:r>
              <a:rPr lang="ru-RU" sz="3000" dirty="0" smtClean="0">
                <a:latin typeface="Times New Roman" panose="02020603050405020304" pitchFamily="18" charset="0"/>
                <a:cs typeface="Times New Roman" panose="02020603050405020304" pitchFamily="18" charset="0"/>
              </a:rPr>
              <a:t>Трудности развития связной речи детей младшего дошкольного возраста:</a:t>
            </a:r>
          </a:p>
          <a:p>
            <a:pPr marL="0" indent="457200" algn="just">
              <a:spcBef>
                <a:spcPts val="0"/>
              </a:spcBef>
              <a:buNone/>
            </a:pPr>
            <a:r>
              <a:rPr lang="ru-RU" sz="3000" b="1" i="1" dirty="0">
                <a:latin typeface="Times New Roman" panose="02020603050405020304" pitchFamily="18" charset="0"/>
                <a:cs typeface="Times New Roman" panose="02020603050405020304" pitchFamily="18" charset="0"/>
              </a:rPr>
              <a:t>Первая трудность</a:t>
            </a:r>
            <a:r>
              <a:rPr lang="ru-RU" sz="3000" dirty="0">
                <a:latin typeface="Times New Roman" panose="02020603050405020304" pitchFamily="18" charset="0"/>
                <a:cs typeface="Times New Roman" panose="02020603050405020304" pitchFamily="18" charset="0"/>
              </a:rPr>
              <a:t> связанна с преодолением противоречия  между новыми психическими возможностями ребенка сложившимися стереотипом деятельности речи. </a:t>
            </a:r>
            <a:r>
              <a:rPr lang="ru-RU" sz="3000" dirty="0" smtClean="0">
                <a:latin typeface="Times New Roman" panose="02020603050405020304" pitchFamily="18" charset="0"/>
                <a:cs typeface="Times New Roman" panose="02020603050405020304" pitchFamily="18" charset="0"/>
              </a:rPr>
              <a:t>Появление </a:t>
            </a:r>
            <a:r>
              <a:rPr lang="ru-RU" sz="3000" dirty="0">
                <a:latin typeface="Times New Roman" panose="02020603050405020304" pitchFamily="18" charset="0"/>
                <a:cs typeface="Times New Roman" panose="02020603050405020304" pitchFamily="18" charset="0"/>
              </a:rPr>
              <a:t>психических новообразований дает ребенку возможность для освоения более сложных речевых форм. В</a:t>
            </a:r>
            <a:r>
              <a:rPr lang="ru-RU" sz="3000" dirty="0" smtClean="0">
                <a:latin typeface="Times New Roman" panose="02020603050405020304" pitchFamily="18" charset="0"/>
                <a:cs typeface="Times New Roman" panose="02020603050405020304" pitchFamily="18" charset="0"/>
              </a:rPr>
              <a:t>зрослому </a:t>
            </a:r>
            <a:r>
              <a:rPr lang="ru-RU" sz="3000" dirty="0">
                <a:latin typeface="Times New Roman" panose="02020603050405020304" pitchFamily="18" charset="0"/>
                <a:cs typeface="Times New Roman" panose="02020603050405020304" pitchFamily="18" charset="0"/>
              </a:rPr>
              <a:t>важно усилить коммуникативную функцию речи ребенка, переводя акцент его внимания от предмета к общению со взрослы </a:t>
            </a:r>
            <a:r>
              <a:rPr lang="ru-RU" sz="3000" i="1" dirty="0">
                <a:latin typeface="Times New Roman" panose="02020603050405020304" pitchFamily="18" charset="0"/>
                <a:cs typeface="Times New Roman" panose="02020603050405020304" pitchFamily="18" charset="0"/>
              </a:rPr>
              <a:t>по поводу</a:t>
            </a:r>
            <a:r>
              <a:rPr lang="ru-RU" sz="3000" dirty="0">
                <a:latin typeface="Times New Roman" panose="02020603050405020304" pitchFamily="18" charset="0"/>
                <a:cs typeface="Times New Roman" panose="02020603050405020304" pitchFamily="18" charset="0"/>
              </a:rPr>
              <a:t> предмета. </a:t>
            </a:r>
          </a:p>
        </p:txBody>
      </p:sp>
    </p:spTree>
    <p:extLst>
      <p:ext uri="{BB962C8B-B14F-4D97-AF65-F5344CB8AC3E}">
        <p14:creationId xmlns:p14="http://schemas.microsoft.com/office/powerpoint/2010/main" val="13287173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64704" y="1600338"/>
            <a:ext cx="10515600" cy="4351338"/>
          </a:xfrm>
        </p:spPr>
        <p:txBody>
          <a:bodyPr/>
          <a:lstStyle/>
          <a:p>
            <a:pPr marL="0" indent="457200" algn="just">
              <a:spcBef>
                <a:spcPts val="0"/>
              </a:spcBef>
              <a:buNone/>
            </a:pPr>
            <a:r>
              <a:rPr lang="ru-RU" sz="3000" b="1" i="1" dirty="0">
                <a:latin typeface="Times New Roman" panose="02020603050405020304" pitchFamily="18" charset="0"/>
                <a:cs typeface="Times New Roman" panose="02020603050405020304" pitchFamily="18" charset="0"/>
              </a:rPr>
              <a:t>Вторая трудность  </a:t>
            </a:r>
            <a:r>
              <a:rPr lang="ru-RU" sz="3000" dirty="0">
                <a:latin typeface="Times New Roman" panose="02020603050405020304" pitchFamily="18" charset="0"/>
                <a:cs typeface="Times New Roman" panose="02020603050405020304" pitchFamily="18" charset="0"/>
              </a:rPr>
              <a:t>этого периода связана со сменой основного механизма развития речи ребенка: на смену доминированию механизма подражания приходит усиление механизма самостоятельного конструирования ребенком речевых форм. Пока этот механизм недостаточно освоен, в речи детей наблюдается многочисленные ошибки. Требуются постоянные  упражнения ребенка в конструировании речевых форм, помощь и контроль со стороны взрослого.</a:t>
            </a:r>
          </a:p>
          <a:p>
            <a:pPr marL="0" indent="0">
              <a:buNone/>
            </a:pPr>
            <a:endParaRPr lang="ru-RU" dirty="0"/>
          </a:p>
        </p:txBody>
      </p:sp>
    </p:spTree>
    <p:extLst>
      <p:ext uri="{BB962C8B-B14F-4D97-AF65-F5344CB8AC3E}">
        <p14:creationId xmlns:p14="http://schemas.microsoft.com/office/powerpoint/2010/main" val="1302654559"/>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414</TotalTime>
  <Words>2367</Words>
  <Application>Microsoft Office PowerPoint</Application>
  <PresentationFormat>Произвольный</PresentationFormat>
  <Paragraphs>65</Paragraphs>
  <Slides>37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37</vt:i4>
      </vt:variant>
    </vt:vector>
  </HeadingPairs>
  <TitlesOfParts>
    <vt:vector size="38" baseType="lpstr">
      <vt:lpstr>Тема Office</vt:lpstr>
      <vt:lpstr>Дисциплина: Методика развития речи детей раннего и дошкольного возраста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Дисциплина: Методика развития речи детей раннего и дошкольного возраста</dc:title>
  <dc:creator>Наталья</dc:creator>
  <cp:lastModifiedBy>student</cp:lastModifiedBy>
  <cp:revision>24</cp:revision>
  <dcterms:created xsi:type="dcterms:W3CDTF">2020-12-09T20:54:33Z</dcterms:created>
  <dcterms:modified xsi:type="dcterms:W3CDTF">2020-12-11T00:46:08Z</dcterms:modified>
</cp:coreProperties>
</file>