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6" r:id="rId10"/>
    <p:sldId id="265" r:id="rId11"/>
    <p:sldId id="268" r:id="rId12"/>
    <p:sldId id="267" r:id="rId13"/>
    <p:sldId id="272" r:id="rId14"/>
    <p:sldId id="271" r:id="rId15"/>
    <p:sldId id="270" r:id="rId16"/>
    <p:sldId id="269" r:id="rId17"/>
    <p:sldId id="263" r:id="rId18"/>
    <p:sldId id="273" r:id="rId19"/>
    <p:sldId id="274" r:id="rId20"/>
    <p:sldId id="276" r:id="rId21"/>
    <p:sldId id="275" r:id="rId22"/>
    <p:sldId id="280"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14.10.2020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14.10.2020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14.10.2020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548680"/>
            <a:ext cx="8496944" cy="3960439"/>
          </a:xfrm>
        </p:spPr>
        <p:txBody>
          <a:bodyPr>
            <a:noAutofit/>
          </a:bodyPr>
          <a:lstStyle/>
          <a:p>
            <a:r>
              <a:rPr lang="ru-RU" sz="3200" dirty="0" smtClean="0"/>
              <a:t>Методика </a:t>
            </a:r>
            <a:r>
              <a:rPr lang="ru-RU" sz="3200" dirty="0" smtClean="0"/>
              <a:t>развития речи детей раннего и дошкольного возраста</a:t>
            </a:r>
            <a:br>
              <a:rPr lang="ru-RU" sz="3200" dirty="0" smtClean="0"/>
            </a:br>
            <a:r>
              <a:rPr lang="ru-RU" sz="3200" dirty="0"/>
              <a:t/>
            </a:r>
            <a:br>
              <a:rPr lang="ru-RU" sz="3200" dirty="0"/>
            </a:br>
            <a:r>
              <a:rPr lang="ru-RU" sz="3200" b="1" dirty="0" smtClean="0"/>
              <a:t>Тема:</a:t>
            </a:r>
            <a:r>
              <a:rPr lang="ru-RU" sz="3200" dirty="0" smtClean="0"/>
              <a:t/>
            </a:r>
            <a:br>
              <a:rPr lang="ru-RU" sz="3200" dirty="0" smtClean="0"/>
            </a:br>
            <a:r>
              <a:rPr lang="ru-RU" sz="3200" dirty="0" smtClean="0"/>
              <a:t>Методика воспитания звуковой культуры речи детей раннего и дошкольного </a:t>
            </a:r>
            <a:r>
              <a:rPr lang="ru-RU" sz="3200" dirty="0" smtClean="0"/>
              <a:t>возраста</a:t>
            </a:r>
            <a:br>
              <a:rPr lang="ru-RU" sz="3200" dirty="0" smtClean="0"/>
            </a:br>
            <a:r>
              <a:rPr lang="ru-RU" sz="3200" b="1" dirty="0"/>
              <a:t>Лекция №1</a:t>
            </a:r>
            <a:endParaRPr lang="ru-RU" sz="3200" dirty="0"/>
          </a:p>
        </p:txBody>
      </p:sp>
      <p:sp>
        <p:nvSpPr>
          <p:cNvPr id="3" name="Подзаголовок 2"/>
          <p:cNvSpPr>
            <a:spLocks noGrp="1"/>
          </p:cNvSpPr>
          <p:nvPr>
            <p:ph type="subTitle" idx="1"/>
          </p:nvPr>
        </p:nvSpPr>
        <p:spPr>
          <a:xfrm>
            <a:off x="2483768" y="5589240"/>
            <a:ext cx="6400800" cy="982960"/>
          </a:xfrm>
        </p:spPr>
        <p:txBody>
          <a:bodyPr>
            <a:normAutofit/>
          </a:bodyPr>
          <a:lstStyle/>
          <a:p>
            <a:pPr algn="r"/>
            <a:r>
              <a:rPr lang="ru-RU" sz="2000" dirty="0" err="1">
                <a:solidFill>
                  <a:schemeClr val="tx1"/>
                </a:solidFill>
              </a:rPr>
              <a:t>д</a:t>
            </a:r>
            <a:r>
              <a:rPr lang="ru-RU" sz="2000" dirty="0" err="1" smtClean="0">
                <a:solidFill>
                  <a:schemeClr val="tx1"/>
                </a:solidFill>
              </a:rPr>
              <a:t>.п.н</a:t>
            </a:r>
            <a:r>
              <a:rPr lang="ru-RU" sz="2000" dirty="0" smtClean="0">
                <a:solidFill>
                  <a:schemeClr val="tx1"/>
                </a:solidFill>
              </a:rPr>
              <a:t>. проф. каф. ТМДНО,</a:t>
            </a:r>
          </a:p>
          <a:p>
            <a:pPr algn="r"/>
            <a:r>
              <a:rPr lang="ru-RU" sz="2000" dirty="0" smtClean="0">
                <a:solidFill>
                  <a:schemeClr val="tx1"/>
                </a:solidFill>
              </a:rPr>
              <a:t>А.И. </a:t>
            </a:r>
            <a:r>
              <a:rPr lang="ru-RU" sz="2000" dirty="0" err="1" smtClean="0">
                <a:solidFill>
                  <a:schemeClr val="tx1"/>
                </a:solidFill>
              </a:rPr>
              <a:t>Улзытуева</a:t>
            </a:r>
            <a:endParaRPr lang="ru-RU" sz="2000" dirty="0">
              <a:solidFill>
                <a:schemeClr val="tx1"/>
              </a:solidFill>
            </a:endParaRPr>
          </a:p>
        </p:txBody>
      </p:sp>
    </p:spTree>
    <p:extLst>
      <p:ext uri="{BB962C8B-B14F-4D97-AF65-F5344CB8AC3E}">
        <p14:creationId xmlns:p14="http://schemas.microsoft.com/office/powerpoint/2010/main" val="167504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ctr">
              <a:buNone/>
            </a:pPr>
            <a:r>
              <a:rPr lang="ru-RU" dirty="0"/>
              <a:t>Явление замены одного звука другим носит название субституции. Субституция – естественный процесс, без которого невозможно овладение звуковой системой родного языка. Общее правило замещения отсутствующего звука было сформулировано А.Н. Гвоздевым, который отмечал, что чаще всего на месте отсутствующего звука возникает звук, наиболее тождественный по артикуляционным свойствам, более всех к нему приближающийся.</a:t>
            </a:r>
          </a:p>
        </p:txBody>
      </p:sp>
    </p:spTree>
    <p:extLst>
      <p:ext uri="{BB962C8B-B14F-4D97-AF65-F5344CB8AC3E}">
        <p14:creationId xmlns:p14="http://schemas.microsoft.com/office/powerpoint/2010/main" val="2724124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264696"/>
          </a:xfrm>
        </p:spPr>
        <p:txBody>
          <a:bodyPr>
            <a:normAutofit lnSpcReduction="10000"/>
          </a:bodyPr>
          <a:lstStyle/>
          <a:p>
            <a:pPr marL="0" indent="0" algn="ctr">
              <a:buNone/>
            </a:pPr>
            <a:r>
              <a:rPr lang="ru-RU" dirty="0"/>
              <a:t>Так, твердые переднеязычные согласные в самом начальном периоде заменяются мягкими. Анализируя начальный детский лексикон, нетрудно заметить, что в нем преобладают слоги согласный плюс гласный (открытые). Порядок сокращения групп согласных при модификации слов определяется их характеристиками по линии шумный – сонорный, а среди шумных – смычный и щелевой. Чаще всего сокращение происходит по следующей схеме. В сочетании сонорный + шумный смычный обычно остается смычный и устраняется щелевой: ДЕСЬ (здесь), ПАТЬ (спать).</a:t>
            </a:r>
          </a:p>
        </p:txBody>
      </p:sp>
    </p:spTree>
    <p:extLst>
      <p:ext uri="{BB962C8B-B14F-4D97-AF65-F5344CB8AC3E}">
        <p14:creationId xmlns:p14="http://schemas.microsoft.com/office/powerpoint/2010/main" val="2135116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628800"/>
            <a:ext cx="8229600" cy="4497363"/>
          </a:xfrm>
        </p:spPr>
        <p:txBody>
          <a:bodyPr/>
          <a:lstStyle/>
          <a:p>
            <a:pPr marL="0" indent="0" algn="ctr">
              <a:buNone/>
            </a:pPr>
            <a:r>
              <a:rPr lang="ru-RU" dirty="0"/>
              <a:t>Выпадение согласного зависит и от его места в слове – группы звуков в начале слова сокращаются чаще, тем те же группы в середине слова.</a:t>
            </a:r>
          </a:p>
        </p:txBody>
      </p:sp>
    </p:spTree>
    <p:extLst>
      <p:ext uri="{BB962C8B-B14F-4D97-AF65-F5344CB8AC3E}">
        <p14:creationId xmlns:p14="http://schemas.microsoft.com/office/powerpoint/2010/main" val="1007422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marL="0" indent="0" algn="ctr">
              <a:buNone/>
            </a:pPr>
            <a:r>
              <a:rPr lang="ru-RU" dirty="0"/>
              <a:t>Внимание всех, кто прислушивается к речи детей, привлекает так называемый </a:t>
            </a:r>
            <a:r>
              <a:rPr lang="ru-RU" dirty="0" err="1"/>
              <a:t>метатезис</a:t>
            </a:r>
            <a:r>
              <a:rPr lang="ru-RU" dirty="0"/>
              <a:t> – перестановка звуков или слогов в слове. Механизм </a:t>
            </a:r>
            <a:r>
              <a:rPr lang="ru-RU" dirty="0" err="1"/>
              <a:t>метатезиса</a:t>
            </a:r>
            <a:r>
              <a:rPr lang="ru-RU" dirty="0"/>
              <a:t> не совсем ясен. Важно понять, почему подвержены </a:t>
            </a:r>
            <a:r>
              <a:rPr lang="ru-RU" dirty="0" err="1"/>
              <a:t>метатезису</a:t>
            </a:r>
            <a:r>
              <a:rPr lang="ru-RU" dirty="0"/>
              <a:t> определенные слова. Дети часто называют молоток МОТОЛКОМ, петушок – ПЕШУТКОМ, при этом один и тот же ребенок может в один и тот же день произнесет слово и верно, и с перестановкой слогов.</a:t>
            </a:r>
          </a:p>
        </p:txBody>
      </p:sp>
    </p:spTree>
    <p:extLst>
      <p:ext uri="{BB962C8B-B14F-4D97-AF65-F5344CB8AC3E}">
        <p14:creationId xmlns:p14="http://schemas.microsoft.com/office/powerpoint/2010/main" val="4066686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8"/>
            <a:ext cx="8363272" cy="5865515"/>
          </a:xfrm>
        </p:spPr>
        <p:txBody>
          <a:bodyPr>
            <a:normAutofit/>
          </a:bodyPr>
          <a:lstStyle/>
          <a:p>
            <a:pPr marL="0" indent="0" algn="ctr">
              <a:buNone/>
            </a:pPr>
            <a:r>
              <a:rPr lang="ru-RU" dirty="0" smtClean="0"/>
              <a:t>Примеры </a:t>
            </a:r>
            <a:r>
              <a:rPr lang="ru-RU" dirty="0"/>
              <a:t>таких перестановок из речи детей:</a:t>
            </a:r>
          </a:p>
          <a:p>
            <a:pPr marL="0" indent="0" algn="ctr">
              <a:buNone/>
            </a:pPr>
            <a:r>
              <a:rPr lang="ru-RU" dirty="0"/>
              <a:t>КЛЯСКА – клякса</a:t>
            </a:r>
          </a:p>
          <a:p>
            <a:pPr marL="0" indent="0" algn="ctr">
              <a:buNone/>
            </a:pPr>
            <a:r>
              <a:rPr lang="ru-RU" dirty="0"/>
              <a:t>САРАМУТКА – мясорубка</a:t>
            </a:r>
          </a:p>
          <a:p>
            <a:pPr marL="0" indent="0" algn="ctr">
              <a:buNone/>
            </a:pPr>
            <a:r>
              <a:rPr lang="ru-RU" dirty="0"/>
              <a:t>КОРВИК – коврик</a:t>
            </a:r>
          </a:p>
          <a:p>
            <a:pPr marL="0" indent="0" algn="ctr">
              <a:buNone/>
            </a:pPr>
            <a:r>
              <a:rPr lang="ru-RU" dirty="0"/>
              <a:t>КУБАИЦА – пуговица</a:t>
            </a:r>
          </a:p>
          <a:p>
            <a:pPr marL="0" indent="0" algn="ctr">
              <a:buNone/>
            </a:pPr>
            <a:r>
              <a:rPr lang="ru-RU" dirty="0"/>
              <a:t>БАСАГИ – сапоги</a:t>
            </a:r>
          </a:p>
          <a:p>
            <a:pPr marL="0" indent="0" algn="ctr">
              <a:buNone/>
            </a:pPr>
            <a:r>
              <a:rPr lang="ru-RU" dirty="0"/>
              <a:t>ГОФЛИ – гольфы</a:t>
            </a:r>
          </a:p>
          <a:p>
            <a:pPr marL="0" indent="0" algn="ctr">
              <a:buNone/>
            </a:pPr>
            <a:r>
              <a:rPr lang="ru-RU" dirty="0"/>
              <a:t>ГАМАЗИН – магазин</a:t>
            </a:r>
          </a:p>
          <a:p>
            <a:pPr marL="0" indent="0" algn="ctr">
              <a:buNone/>
            </a:pPr>
            <a:r>
              <a:rPr lang="ru-RU" dirty="0"/>
              <a:t>БАКЛУКИ – каблуки</a:t>
            </a:r>
          </a:p>
          <a:p>
            <a:endParaRPr lang="ru-RU" dirty="0"/>
          </a:p>
        </p:txBody>
      </p:sp>
    </p:spTree>
    <p:extLst>
      <p:ext uri="{BB962C8B-B14F-4D97-AF65-F5344CB8AC3E}">
        <p14:creationId xmlns:p14="http://schemas.microsoft.com/office/powerpoint/2010/main" val="2426827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lstStyle/>
          <a:p>
            <a:pPr marL="0" indent="0" algn="ctr">
              <a:buNone/>
            </a:pPr>
            <a:r>
              <a:rPr lang="ru-RU" dirty="0"/>
              <a:t>Поскольку первые слова ребенка включают один, максимум два слога (чаще всего одинаковые и </a:t>
            </a:r>
            <a:r>
              <a:rPr lang="ru-RU" dirty="0" err="1"/>
              <a:t>равноударные</a:t>
            </a:r>
            <a:r>
              <a:rPr lang="ru-RU" dirty="0"/>
              <a:t>), многие слова с другой звуковой структурой, попадая в начальный лексикон, подвергаются сокращению – слоговой элизии. Отмечаются определённые закономерности в сокращении слогов.</a:t>
            </a:r>
          </a:p>
        </p:txBody>
      </p:sp>
    </p:spTree>
    <p:extLst>
      <p:ext uri="{BB962C8B-B14F-4D97-AF65-F5344CB8AC3E}">
        <p14:creationId xmlns:p14="http://schemas.microsoft.com/office/powerpoint/2010/main" val="1901869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8229600" cy="4929411"/>
          </a:xfrm>
        </p:spPr>
        <p:txBody>
          <a:bodyPr/>
          <a:lstStyle/>
          <a:p>
            <a:pPr marL="0" indent="0" algn="ctr">
              <a:buNone/>
            </a:pPr>
            <a:r>
              <a:rPr lang="ru-RU" dirty="0"/>
              <a:t>Наблюдения показывают, что ударный слог, как правило, сохраняется ребенком. Он служит звуковым центром слова, который ни при каких условиях не может быть исключен. Сохранение других слогов зависит от степени </a:t>
            </a:r>
            <a:r>
              <a:rPr lang="ru-RU" dirty="0" err="1"/>
              <a:t>редуцированности</a:t>
            </a:r>
            <a:r>
              <a:rPr lang="ru-RU" dirty="0"/>
              <a:t>, а также от места в слове. </a:t>
            </a:r>
          </a:p>
        </p:txBody>
      </p:sp>
    </p:spTree>
    <p:extLst>
      <p:ext uri="{BB962C8B-B14F-4D97-AF65-F5344CB8AC3E}">
        <p14:creationId xmlns:p14="http://schemas.microsoft.com/office/powerpoint/2010/main" val="2419727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20680"/>
          </a:xfrm>
        </p:spPr>
        <p:txBody>
          <a:bodyPr>
            <a:normAutofit lnSpcReduction="10000"/>
          </a:bodyPr>
          <a:lstStyle/>
          <a:p>
            <a:pPr marL="0" indent="0" algn="ctr">
              <a:buNone/>
            </a:pPr>
            <a:r>
              <a:rPr lang="ru-RU" dirty="0"/>
              <a:t>Число слогов в слове, которые могут сохраняться, лимитируется произносительными возможностями ребенка. Играют роль в этом процессе и некоторые другие факторы, например степень употребительности слова, артикуляционные особенности согласных и др. Безусловно, сокращение слогов не происходит чисто механически: в один и тот же день ребенок может сократить до одного или двух слогов трехсложное слово и с легкостью произнести другое, имеющее аналогичную акцентную структуру.</a:t>
            </a:r>
          </a:p>
        </p:txBody>
      </p:sp>
    </p:spTree>
    <p:extLst>
      <p:ext uri="{BB962C8B-B14F-4D97-AF65-F5344CB8AC3E}">
        <p14:creationId xmlns:p14="http://schemas.microsoft.com/office/powerpoint/2010/main" val="1615985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692696"/>
            <a:ext cx="8712968" cy="5433467"/>
          </a:xfrm>
        </p:spPr>
        <p:txBody>
          <a:bodyPr/>
          <a:lstStyle/>
          <a:p>
            <a:pPr marL="0" indent="0" algn="ctr">
              <a:buNone/>
            </a:pPr>
            <a:r>
              <a:rPr lang="ru-RU" b="1" dirty="0" smtClean="0"/>
              <a:t>Двусложные слова</a:t>
            </a:r>
          </a:p>
          <a:p>
            <a:pPr marL="0" indent="0">
              <a:buNone/>
            </a:pPr>
            <a:r>
              <a:rPr lang="ru-RU" dirty="0" smtClean="0"/>
              <a:t>Без слоговой элизии: САЯ – сало и ЗАЯ – заяц</a:t>
            </a:r>
          </a:p>
          <a:p>
            <a:pPr marL="0" indent="0">
              <a:buNone/>
            </a:pPr>
            <a:r>
              <a:rPr lang="ru-RU" dirty="0" smtClean="0"/>
              <a:t>Со слоговой элизией: МЯ – мячик и ДИ – иди</a:t>
            </a:r>
          </a:p>
          <a:p>
            <a:pPr marL="0" indent="0" algn="ctr">
              <a:buNone/>
            </a:pPr>
            <a:r>
              <a:rPr lang="ru-RU" b="1" dirty="0" smtClean="0"/>
              <a:t>Трехсложные слова</a:t>
            </a:r>
          </a:p>
          <a:p>
            <a:pPr marL="0" indent="0">
              <a:buNone/>
            </a:pPr>
            <a:r>
              <a:rPr lang="ru-RU" dirty="0" smtClean="0"/>
              <a:t>Без слоговой элизии: БАБУБА – бабушка и ДААНЯЙ – догоняй</a:t>
            </a:r>
          </a:p>
          <a:p>
            <a:pPr marL="0" indent="0">
              <a:buNone/>
            </a:pPr>
            <a:r>
              <a:rPr lang="ru-RU" dirty="0" smtClean="0"/>
              <a:t>Со слоговой элизией: ДЕВА - девочка</a:t>
            </a:r>
            <a:endParaRPr lang="ru-RU" dirty="0"/>
          </a:p>
        </p:txBody>
      </p:sp>
    </p:spTree>
    <p:extLst>
      <p:ext uri="{BB962C8B-B14F-4D97-AF65-F5344CB8AC3E}">
        <p14:creationId xmlns:p14="http://schemas.microsoft.com/office/powerpoint/2010/main" val="3092070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435280" cy="5865515"/>
          </a:xfrm>
        </p:spPr>
        <p:txBody>
          <a:bodyPr>
            <a:normAutofit fontScale="92500" lnSpcReduction="10000"/>
          </a:bodyPr>
          <a:lstStyle/>
          <a:p>
            <a:pPr marL="0" indent="0" algn="ctr">
              <a:buNone/>
            </a:pPr>
            <a:r>
              <a:rPr lang="ru-RU" dirty="0"/>
              <a:t>Не все дети одинаково овладевают звуковой системой речи. И.А. Сикорский (1899) разделил всех детей на «звуковых» и «слоговых». Позднее стали говорить о холистической и аналитической тактике постижения языка, распространяя это противопоставление также на область грамматики. Дети типа «слоговых» (придерживающиеся холистической стратегии) стремятся, прежде всего, воспроизвести слоговой контур слова, его </a:t>
            </a:r>
            <a:r>
              <a:rPr lang="ru-RU" dirty="0" err="1"/>
              <a:t>ритмо</a:t>
            </a:r>
            <a:r>
              <a:rPr lang="ru-RU" dirty="0"/>
              <a:t>-мелодическую структуру, не заботясь о качестве звуков, его составляющих. Например, Саша А. произносил слово чердак как ТИСЯСЬ, книжка как ТИСЯ, самовар как ПАХАХАХ, телефон как ТЯНЯНЯНЬ.</a:t>
            </a:r>
          </a:p>
        </p:txBody>
      </p:sp>
    </p:spTree>
    <p:extLst>
      <p:ext uri="{BB962C8B-B14F-4D97-AF65-F5344CB8AC3E}">
        <p14:creationId xmlns:p14="http://schemas.microsoft.com/office/powerpoint/2010/main" val="3642639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568952" cy="6408712"/>
          </a:xfrm>
        </p:spPr>
        <p:txBody>
          <a:bodyPr>
            <a:normAutofit fontScale="85000" lnSpcReduction="20000"/>
          </a:bodyPr>
          <a:lstStyle/>
          <a:p>
            <a:pPr marL="0" indent="0" algn="ctr">
              <a:buNone/>
            </a:pPr>
            <a:r>
              <a:rPr lang="ru-RU" dirty="0"/>
              <a:t>Звуковая культура речи включает все стороны звукового оформления слов и звучащей речи в целом. Фонетическое членение речи предполагает выделение следующих единиц: фразу, речевого такта (синтагмы), слова, слога, звука. Звуковые единицы производятся в определенной последовательности. Самая длинная из них – фраза, границы которой обычно совпадают с границами высказывания. Фразы подразделяются на речевые такты (синтагмы), синтагмы – на фонетические слова. С точки зрения фонетической системы, словом считается то, что характеризуется единым ударением, следовательно, на даче – одно фонетическое слово, такое же как, например, взял бы. Безударные слова на и бы примыкают к ударным, сливаясь с ними в единое целое. Это обстоятельство часто подводит ребенка. Он склонен воспринимать комплексы типа на даче в качестве обычных слов, отсюда высказывания-недоразумения: «Люба еще не приехала со своей </a:t>
            </a:r>
            <a:r>
              <a:rPr lang="ru-RU" dirty="0" err="1"/>
              <a:t>надачи</a:t>
            </a:r>
            <a:r>
              <a:rPr lang="ru-RU" dirty="0"/>
              <a:t>?»</a:t>
            </a:r>
          </a:p>
        </p:txBody>
      </p:sp>
    </p:spTree>
    <p:extLst>
      <p:ext uri="{BB962C8B-B14F-4D97-AF65-F5344CB8AC3E}">
        <p14:creationId xmlns:p14="http://schemas.microsoft.com/office/powerpoint/2010/main" val="1150111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435280" cy="5361459"/>
          </a:xfrm>
        </p:spPr>
        <p:txBody>
          <a:bodyPr/>
          <a:lstStyle/>
          <a:p>
            <a:pPr marL="0" indent="0" algn="ctr">
              <a:buNone/>
            </a:pPr>
            <a:r>
              <a:rPr lang="ru-RU" dirty="0"/>
              <a:t>Есть запись в материнском дневнике, сделанная, когда ребенку было 1 г. 6 мес. 5 </a:t>
            </a:r>
            <a:r>
              <a:rPr lang="ru-RU" dirty="0" err="1"/>
              <a:t>дн</a:t>
            </a:r>
            <a:r>
              <a:rPr lang="ru-RU" dirty="0"/>
              <a:t>.: «Многое произносит невнятно, сохраняя количество слогов и ударение, звуки же употребляет произвольно и на один манер, так, что все слова у него похожи одно на другое». </a:t>
            </a:r>
          </a:p>
        </p:txBody>
      </p:sp>
    </p:spTree>
    <p:extLst>
      <p:ext uri="{BB962C8B-B14F-4D97-AF65-F5344CB8AC3E}">
        <p14:creationId xmlns:p14="http://schemas.microsoft.com/office/powerpoint/2010/main" val="1774235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lstStyle/>
          <a:p>
            <a:pPr marL="0" indent="0" algn="ctr">
              <a:buNone/>
            </a:pPr>
            <a:r>
              <a:rPr lang="ru-RU" dirty="0"/>
              <a:t>Дети, принадлежащие к «звуковому» типу, стремятся не расширять слоговой цепочки до тех пор, пока не добьются определенной точности артикуляции звуков. Эти дети осваивают слово по частям, в то время как дети «слогового типа» сразу же стремятся воспроизвести его как целое.</a:t>
            </a:r>
          </a:p>
          <a:p>
            <a:pPr algn="ctr"/>
            <a:endParaRPr lang="ru-RU" dirty="0"/>
          </a:p>
        </p:txBody>
      </p:sp>
    </p:spTree>
    <p:extLst>
      <p:ext uri="{BB962C8B-B14F-4D97-AF65-F5344CB8AC3E}">
        <p14:creationId xmlns:p14="http://schemas.microsoft.com/office/powerpoint/2010/main" val="801967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24744"/>
            <a:ext cx="8435280" cy="5001419"/>
          </a:xfrm>
        </p:spPr>
        <p:txBody>
          <a:bodyPr/>
          <a:lstStyle/>
          <a:p>
            <a:pPr marL="0" indent="0" algn="ctr">
              <a:buNone/>
            </a:pPr>
            <a:r>
              <a:rPr lang="ru-RU" dirty="0"/>
              <a:t>Освоение одного слова занимает иногда у ребенка довольно много времени, особенно если оно многосложно, содержит трудные сочетания согласных или согласные, сложные в артикуляции. Любое слово проходит несколько стадий усвоения, сменяя звуковые оболочки.</a:t>
            </a:r>
          </a:p>
        </p:txBody>
      </p:sp>
    </p:spTree>
    <p:extLst>
      <p:ext uri="{BB962C8B-B14F-4D97-AF65-F5344CB8AC3E}">
        <p14:creationId xmlns:p14="http://schemas.microsoft.com/office/powerpoint/2010/main" val="2521913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507288" cy="6408712"/>
          </a:xfrm>
        </p:spPr>
        <p:txBody>
          <a:bodyPr>
            <a:normAutofit fontScale="92500" lnSpcReduction="10000"/>
          </a:bodyPr>
          <a:lstStyle/>
          <a:p>
            <a:pPr marL="0" indent="0" algn="ctr">
              <a:buNone/>
            </a:pPr>
            <a:r>
              <a:rPr lang="ru-RU" dirty="0"/>
              <a:t>Фонетические слова членятся на слоги, слоги на звуки. Однако речь не представляет собой цепочки следующих друг за другом звуков. Это скорее цепочки слогов, так как именно слог – та минимальная произносительная единица, компоненты которой спаяны самым тесным образом.</a:t>
            </a:r>
          </a:p>
          <a:p>
            <a:pPr marL="0" indent="0" algn="ctr">
              <a:buNone/>
            </a:pPr>
            <a:r>
              <a:rPr lang="ru-RU" dirty="0"/>
              <a:t>В любом языке существует определенное количество звуков, которые создают звуковой облик слова. Звук вне речи не имеет значений, он приобретает его лишь в структуре слова, помогая различать одно слово от другого (дом, ком, сом). Такой звук-</a:t>
            </a:r>
            <a:r>
              <a:rPr lang="ru-RU" dirty="0" err="1"/>
              <a:t>различитель</a:t>
            </a:r>
            <a:r>
              <a:rPr lang="ru-RU" dirty="0"/>
              <a:t> называется фонемой. Все звуки различаются на основе артикуляторных и акустических (разница в звучании) признаков.</a:t>
            </a:r>
          </a:p>
          <a:p>
            <a:endParaRPr lang="ru-RU" dirty="0"/>
          </a:p>
        </p:txBody>
      </p:sp>
    </p:spTree>
    <p:extLst>
      <p:ext uri="{BB962C8B-B14F-4D97-AF65-F5344CB8AC3E}">
        <p14:creationId xmlns:p14="http://schemas.microsoft.com/office/powerpoint/2010/main" val="209362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lstStyle/>
          <a:p>
            <a:pPr marL="0" indent="0" algn="ctr">
              <a:buNone/>
            </a:pPr>
            <a:r>
              <a:rPr lang="ru-RU" dirty="0"/>
              <a:t>Кроме линейных (сегментных) звуковых единиц выделяются еще и нелинейные. Это ударение, а также интонация, представляющая собой единство взаимосвязанных компонентов: мелодики, длительности, интенсивности, темпа речи и тембра произнесения. Интонацию в совокупности с ударением называют просодической системой языка.</a:t>
            </a:r>
          </a:p>
        </p:txBody>
      </p:sp>
    </p:spTree>
    <p:extLst>
      <p:ext uri="{BB962C8B-B14F-4D97-AF65-F5344CB8AC3E}">
        <p14:creationId xmlns:p14="http://schemas.microsoft.com/office/powerpoint/2010/main" val="778495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408712"/>
          </a:xfrm>
        </p:spPr>
        <p:txBody>
          <a:bodyPr>
            <a:normAutofit fontScale="92500"/>
          </a:bodyPr>
          <a:lstStyle/>
          <a:p>
            <a:pPr marL="0" indent="0" algn="ctr">
              <a:buNone/>
            </a:pPr>
            <a:r>
              <a:rPr lang="ru-RU" dirty="0"/>
              <a:t>Звуковая сторона языка – его основная материя, его форма. Усвоить звуковую сторону языка – это значит научиться, во-первых, продуцировать все названные выше фонетические единицы, как линейные, так и нелинейные (просодические), в соответствии с нормами языка, во-вторых, воспринимать все указанные единицы также в соответствии с языковыми нормами.</a:t>
            </a:r>
          </a:p>
          <a:p>
            <a:pPr marL="0" indent="0" algn="ctr">
              <a:buNone/>
            </a:pPr>
            <a:r>
              <a:rPr lang="ru-RU" dirty="0"/>
              <a:t>Между возникновением способности ребенка воспринимать ту или иную звуковую единицу и способности самостоятельно ее продуцировать может быть временной интервал, исчисляемый месяцами, а иногда годами речевого развития.</a:t>
            </a:r>
          </a:p>
          <a:p>
            <a:endParaRPr lang="ru-RU" dirty="0"/>
          </a:p>
        </p:txBody>
      </p:sp>
    </p:spTree>
    <p:extLst>
      <p:ext uri="{BB962C8B-B14F-4D97-AF65-F5344CB8AC3E}">
        <p14:creationId xmlns:p14="http://schemas.microsoft.com/office/powerpoint/2010/main" val="244413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92500" lnSpcReduction="10000"/>
          </a:bodyPr>
          <a:lstStyle/>
          <a:p>
            <a:pPr marL="0" indent="0" algn="ctr">
              <a:buNone/>
            </a:pPr>
            <a:r>
              <a:rPr lang="ru-RU" dirty="0"/>
              <a:t>Специалисты по детской фонетике предложили считать периодом усвоения звуковой основы речи время от произнесения первого слова до последнего усвоенного звука (В.И. Бельтюков и А.Д. Салахова). У пятерых обследованных детей этот период был разным по продолжительности. У одного ребёнка он занял 4 г. 6 мес., а у другого – всего 1 г. 5 мес. 12 дней. Давно замечено, что девочки в этом плане обычно опережают мальчиков. Здесь и далее при рассмотрении особенностей усвоения звуковой стороны речи мы обращаемся к работе С.Н. </a:t>
            </a:r>
            <a:r>
              <a:rPr lang="ru-RU" dirty="0" err="1"/>
              <a:t>Цейтлин</a:t>
            </a:r>
            <a:r>
              <a:rPr lang="ru-RU" dirty="0"/>
              <a:t> «Язык и ребенок: Лингвистика детской речи».</a:t>
            </a:r>
          </a:p>
        </p:txBody>
      </p:sp>
    </p:spTree>
    <p:extLst>
      <p:ext uri="{BB962C8B-B14F-4D97-AF65-F5344CB8AC3E}">
        <p14:creationId xmlns:p14="http://schemas.microsoft.com/office/powerpoint/2010/main" val="166473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lstStyle/>
          <a:p>
            <a:pPr marL="0" indent="0" algn="ctr">
              <a:buNone/>
            </a:pPr>
            <a:r>
              <a:rPr lang="ru-RU" dirty="0"/>
              <a:t>У большинства детей следующий порядок усвоения согласных: губные появляются раньше язычных, твердые губные – раньше мягких губных, а мягкие зубные – раньше твердых; смычные – раньше щелевых, свистящие – раньше шипящих. Подобный порядок наблюдается и в других языках мира – он универсален.</a:t>
            </a:r>
          </a:p>
          <a:p>
            <a:pPr algn="ctr"/>
            <a:endParaRPr lang="ru-RU" dirty="0"/>
          </a:p>
        </p:txBody>
      </p:sp>
    </p:spTree>
    <p:extLst>
      <p:ext uri="{BB962C8B-B14F-4D97-AF65-F5344CB8AC3E}">
        <p14:creationId xmlns:p14="http://schemas.microsoft.com/office/powerpoint/2010/main" val="3615287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048672"/>
          </a:xfrm>
        </p:spPr>
        <p:txBody>
          <a:bodyPr>
            <a:normAutofit fontScale="85000" lnSpcReduction="10000"/>
          </a:bodyPr>
          <a:lstStyle/>
          <a:p>
            <a:pPr marL="0" indent="0" algn="ctr">
              <a:buNone/>
            </a:pPr>
            <a:r>
              <a:rPr lang="ru-RU" dirty="0"/>
              <a:t>Анализируя причины </a:t>
            </a:r>
            <a:r>
              <a:rPr lang="ru-RU" dirty="0" err="1"/>
              <a:t>усвоенности</a:t>
            </a:r>
            <a:r>
              <a:rPr lang="ru-RU" dirty="0"/>
              <a:t> или </a:t>
            </a:r>
            <a:r>
              <a:rPr lang="ru-RU" dirty="0" err="1"/>
              <a:t>неусвоенности</a:t>
            </a:r>
            <a:r>
              <a:rPr lang="ru-RU" dirty="0"/>
              <a:t> того или иного звука, А.Н. Гвоздев пришел к выводу, что все дело в </a:t>
            </a:r>
            <a:r>
              <a:rPr lang="ru-RU" dirty="0" err="1"/>
              <a:t>усвоенности</a:t>
            </a:r>
            <a:r>
              <a:rPr lang="ru-RU" dirty="0"/>
              <a:t> или </a:t>
            </a:r>
            <a:r>
              <a:rPr lang="ru-RU" dirty="0" err="1"/>
              <a:t>неусвоенности</a:t>
            </a:r>
            <a:r>
              <a:rPr lang="ru-RU" dirty="0"/>
              <a:t> определенных артикуляционных работ, общих для всей группы неусвоенных звуков. Так, </a:t>
            </a:r>
            <a:r>
              <a:rPr lang="ru-RU" dirty="0" err="1"/>
              <a:t>неусвоенность</a:t>
            </a:r>
            <a:r>
              <a:rPr lang="ru-RU" dirty="0"/>
              <a:t> [В],[В'], [Ф],[Ф'] объясняется еще не выработавшимся умением создавать щель, необходимую для образования этих звуков, между верхними зубами и нижней губой. Неспособность поднять кончик языка (без поднятия передней его спинки) делает невозможным произнесение твердых [Н],[Д],[Т],[Ц],[С],[З],[Л]. Сложен для всех детей механизм вибрации кончика языка, необходимый для произнесения [Р],[Р'], а также работа по поднятию передней части языка к переднему небу - [Ш],[Ж],[Ш'],[Ч].</a:t>
            </a:r>
          </a:p>
        </p:txBody>
      </p:sp>
    </p:spTree>
    <p:extLst>
      <p:ext uri="{BB962C8B-B14F-4D97-AF65-F5344CB8AC3E}">
        <p14:creationId xmlns:p14="http://schemas.microsoft.com/office/powerpoint/2010/main" val="3257850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lnSpcReduction="10000"/>
          </a:bodyPr>
          <a:lstStyle/>
          <a:p>
            <a:pPr marL="0" indent="0" algn="ctr">
              <a:buNone/>
            </a:pPr>
            <a:r>
              <a:rPr lang="ru-RU" dirty="0"/>
              <a:t>Для всех детей можно отметить общие закономерности: губные усваиваются раньше, чем язычные, взрывные – раньше, чем щелевые. Последнее объясняется тем, что произнести звук в момент размыкания органов речи намного проще, чем в течение некоторого времени держать органы речи приближенными друг другу для образования щели, необходимой для прохода воздушной струи. Те звуки, которые ребёнок еще не в состоянии произнести, он либо пропускает, либо (чаще) заменяет другими.</a:t>
            </a:r>
          </a:p>
        </p:txBody>
      </p:sp>
    </p:spTree>
    <p:extLst>
      <p:ext uri="{BB962C8B-B14F-4D97-AF65-F5344CB8AC3E}">
        <p14:creationId xmlns:p14="http://schemas.microsoft.com/office/powerpoint/2010/main" val="263667750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1490</Words>
  <Application>Microsoft Office PowerPoint</Application>
  <PresentationFormat>Экран (4:3)</PresentationFormat>
  <Paragraphs>39</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Методика развития речи детей раннего и дошкольного возраста  Тема: Методика воспитания звуковой культуры речи детей раннего и дошкольного возраста Лекция №1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Теории и технологии развития речи детей раннего и дошкольного возраста  Лекция №1 Теории и технологии воспитания звуковой культуры речи детей раннего и дошкольного возраста</dc:title>
  <dc:creator>Гейсер Надежда Сергеевна</dc:creator>
  <cp:lastModifiedBy>Гейсер Надежда Сергеевна</cp:lastModifiedBy>
  <cp:revision>8</cp:revision>
  <dcterms:created xsi:type="dcterms:W3CDTF">2020-10-09T01:04:29Z</dcterms:created>
  <dcterms:modified xsi:type="dcterms:W3CDTF">2020-10-14T02:32:30Z</dcterms:modified>
</cp:coreProperties>
</file>