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2" r:id="rId4"/>
    <p:sldId id="273" r:id="rId5"/>
    <p:sldId id="274" r:id="rId6"/>
    <p:sldId id="275" r:id="rId7"/>
    <p:sldId id="276" r:id="rId8"/>
    <p:sldId id="269" r:id="rId9"/>
    <p:sldId id="279" r:id="rId10"/>
    <p:sldId id="280" r:id="rId11"/>
    <p:sldId id="281" r:id="rId12"/>
    <p:sldId id="270" r:id="rId13"/>
    <p:sldId id="277" r:id="rId14"/>
    <p:sldId id="278" r:id="rId15"/>
    <p:sldId id="282" r:id="rId16"/>
    <p:sldId id="283" r:id="rId17"/>
    <p:sldId id="284" r:id="rId18"/>
    <p:sldId id="285" r:id="rId19"/>
    <p:sldId id="315" r:id="rId20"/>
    <p:sldId id="316" r:id="rId21"/>
    <p:sldId id="286" r:id="rId22"/>
    <p:sldId id="287" r:id="rId23"/>
    <p:sldId id="317" r:id="rId24"/>
    <p:sldId id="288" r:id="rId25"/>
    <p:sldId id="318"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4" d="100"/>
          <a:sy n="94" d="100"/>
        </p:scale>
        <p:origin x="-390"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03.11.2020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03.11.2020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03.11.2020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03.11.2020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260648"/>
            <a:ext cx="8496944" cy="4896544"/>
          </a:xfrm>
        </p:spPr>
        <p:txBody>
          <a:bodyPr>
            <a:normAutofit/>
          </a:bodyPr>
          <a:lstStyle/>
          <a:p>
            <a:r>
              <a:rPr lang="ru-RU" sz="3600" dirty="0" smtClean="0"/>
              <a:t>Методика </a:t>
            </a:r>
            <a:r>
              <a:rPr lang="ru-RU" sz="3600" dirty="0"/>
              <a:t>развития речи детей раннего и дошкольного возраста</a:t>
            </a:r>
            <a:br>
              <a:rPr lang="ru-RU" sz="3600" dirty="0"/>
            </a:br>
            <a:r>
              <a:rPr lang="ru-RU" sz="3600" dirty="0"/>
              <a:t/>
            </a:r>
            <a:br>
              <a:rPr lang="ru-RU" sz="3600" dirty="0"/>
            </a:br>
            <a:r>
              <a:rPr lang="ru-RU" sz="3600" dirty="0" smtClean="0"/>
              <a:t>Методика формирования грамматического строя речи детей раннего и дошкольного возраста</a:t>
            </a:r>
            <a:br>
              <a:rPr lang="ru-RU" sz="3600" dirty="0" smtClean="0"/>
            </a:br>
            <a:r>
              <a:rPr lang="ru-RU" sz="3600" dirty="0" smtClean="0"/>
              <a:t/>
            </a:r>
            <a:br>
              <a:rPr lang="ru-RU" sz="3600" dirty="0" smtClean="0"/>
            </a:br>
            <a:r>
              <a:rPr lang="ru-RU" sz="3600" b="1" dirty="0" smtClean="0"/>
              <a:t>Лекция </a:t>
            </a:r>
            <a:r>
              <a:rPr lang="ru-RU" sz="3600" b="1" dirty="0"/>
              <a:t>2</a:t>
            </a:r>
            <a:endParaRPr lang="ru-RU" sz="3600" dirty="0"/>
          </a:p>
        </p:txBody>
      </p:sp>
      <p:sp>
        <p:nvSpPr>
          <p:cNvPr id="4" name="TextBox 3"/>
          <p:cNvSpPr txBox="1"/>
          <p:nvPr/>
        </p:nvSpPr>
        <p:spPr>
          <a:xfrm>
            <a:off x="4716016" y="5877272"/>
            <a:ext cx="4248472" cy="646331"/>
          </a:xfrm>
          <a:prstGeom prst="rect">
            <a:avLst/>
          </a:prstGeom>
          <a:noFill/>
        </p:spPr>
        <p:txBody>
          <a:bodyPr wrap="square" rtlCol="0">
            <a:spAutoFit/>
          </a:bodyPr>
          <a:lstStyle/>
          <a:p>
            <a:pPr algn="r"/>
            <a:r>
              <a:rPr lang="ru-RU" dirty="0" err="1"/>
              <a:t>д</a:t>
            </a:r>
            <a:r>
              <a:rPr lang="ru-RU" dirty="0" err="1" smtClean="0"/>
              <a:t>.п.н</a:t>
            </a:r>
            <a:r>
              <a:rPr lang="ru-RU" dirty="0" smtClean="0"/>
              <a:t>. проф. каф. ТМДНО</a:t>
            </a:r>
            <a:br>
              <a:rPr lang="ru-RU" dirty="0" smtClean="0"/>
            </a:br>
            <a:r>
              <a:rPr lang="ru-RU" dirty="0" smtClean="0"/>
              <a:t>А.И. </a:t>
            </a:r>
            <a:r>
              <a:rPr lang="ru-RU" dirty="0" err="1" smtClean="0"/>
              <a:t>Улзытуева</a:t>
            </a:r>
            <a:endParaRPr lang="ru-RU" dirty="0" smtClean="0"/>
          </a:p>
        </p:txBody>
      </p:sp>
    </p:spTree>
    <p:extLst>
      <p:ext uri="{BB962C8B-B14F-4D97-AF65-F5344CB8AC3E}">
        <p14:creationId xmlns:p14="http://schemas.microsoft.com/office/powerpoint/2010/main" val="2150458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280920" cy="6001643"/>
          </a:xfrm>
          <a:prstGeom prst="rect">
            <a:avLst/>
          </a:prstGeom>
        </p:spPr>
        <p:txBody>
          <a:bodyPr wrap="square">
            <a:spAutoFit/>
          </a:bodyPr>
          <a:lstStyle/>
          <a:p>
            <a:pPr indent="447675"/>
            <a:r>
              <a:rPr lang="ru-RU" sz="3200" dirty="0"/>
              <a:t>О. С. Ушакова выделила три основных принципа образования детьми новых </a:t>
            </a:r>
            <a:r>
              <a:rPr lang="ru-RU" sz="3200" dirty="0" smtClean="0"/>
              <a:t>слов: </a:t>
            </a:r>
          </a:p>
          <a:p>
            <a:pPr indent="447675">
              <a:buFontTx/>
              <a:buChar char="-"/>
            </a:pPr>
            <a:r>
              <a:rPr lang="ru-RU" sz="3200" dirty="0" smtClean="0"/>
              <a:t>часть </a:t>
            </a:r>
            <a:r>
              <a:rPr lang="ru-RU" sz="3200" dirty="0"/>
              <a:t>какого-нибудь слова («осколки слов») используется как целое слово: «прыг» – прыжок; </a:t>
            </a:r>
            <a:endParaRPr lang="ru-RU" sz="3200" dirty="0" smtClean="0"/>
          </a:p>
          <a:p>
            <a:pPr indent="447675">
              <a:buFontTx/>
              <a:buChar char="-"/>
            </a:pPr>
            <a:r>
              <a:rPr lang="ru-RU" sz="3200" dirty="0" smtClean="0"/>
              <a:t> </a:t>
            </a:r>
            <a:r>
              <a:rPr lang="ru-RU" sz="3200" dirty="0"/>
              <a:t>к корню одного слова прибавляется окончание другого: пурга – «</a:t>
            </a:r>
            <a:r>
              <a:rPr lang="ru-RU" sz="3200" dirty="0" err="1"/>
              <a:t>пургинки</a:t>
            </a:r>
            <a:r>
              <a:rPr lang="ru-RU" sz="3200" dirty="0"/>
              <a:t>» (снежинки), помощь – «</a:t>
            </a:r>
            <a:r>
              <a:rPr lang="ru-RU" sz="3200" dirty="0" err="1"/>
              <a:t>помогание</a:t>
            </a:r>
            <a:r>
              <a:rPr lang="ru-RU" sz="3200" dirty="0"/>
              <a:t>», страшные – «</a:t>
            </a:r>
            <a:r>
              <a:rPr lang="ru-RU" sz="3200" dirty="0" err="1"/>
              <a:t>страшность</a:t>
            </a:r>
            <a:r>
              <a:rPr lang="ru-RU" sz="3200" dirty="0"/>
              <a:t>»; </a:t>
            </a:r>
            <a:endParaRPr lang="ru-RU" sz="3200" dirty="0" smtClean="0"/>
          </a:p>
          <a:p>
            <a:pPr indent="447675">
              <a:buFontTx/>
              <a:buChar char="-"/>
            </a:pPr>
            <a:r>
              <a:rPr lang="ru-RU" sz="3200" dirty="0" smtClean="0"/>
              <a:t>одно </a:t>
            </a:r>
            <a:r>
              <a:rPr lang="ru-RU" sz="3200" dirty="0"/>
              <a:t>слово составляется из двух («синтетические слова»): «</a:t>
            </a:r>
            <a:r>
              <a:rPr lang="ru-RU" sz="3200" dirty="0" err="1"/>
              <a:t>ворунишки</a:t>
            </a:r>
            <a:r>
              <a:rPr lang="ru-RU" sz="3200" dirty="0"/>
              <a:t>» – вор и врунишка, «</a:t>
            </a:r>
            <a:r>
              <a:rPr lang="ru-RU" sz="3200" dirty="0" err="1"/>
              <a:t>бананас</a:t>
            </a:r>
            <a:r>
              <a:rPr lang="ru-RU" sz="3200" dirty="0"/>
              <a:t>» – банан и ананас.</a:t>
            </a:r>
          </a:p>
        </p:txBody>
      </p:sp>
    </p:spTree>
    <p:extLst>
      <p:ext uri="{BB962C8B-B14F-4D97-AF65-F5344CB8AC3E}">
        <p14:creationId xmlns:p14="http://schemas.microsoft.com/office/powerpoint/2010/main" val="3345798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6632"/>
            <a:ext cx="8712968" cy="6555641"/>
          </a:xfrm>
          <a:prstGeom prst="rect">
            <a:avLst/>
          </a:prstGeom>
        </p:spPr>
        <p:txBody>
          <a:bodyPr wrap="square">
            <a:spAutoFit/>
          </a:bodyPr>
          <a:lstStyle/>
          <a:p>
            <a:pPr algn="ctr"/>
            <a:r>
              <a:rPr lang="ru-RU" sz="2800" dirty="0"/>
              <a:t>На основе проведенного исследования А. Г. Тамбовцева (</a:t>
            </a:r>
            <a:r>
              <a:rPr lang="ru-RU" sz="2800" dirty="0" err="1"/>
              <a:t>Арушанова</a:t>
            </a:r>
            <a:r>
              <a:rPr lang="ru-RU" sz="2800" dirty="0"/>
              <a:t>) (Тамбовцева А. Г. Формирование способов словообразования у детей дошкольного возраста в детском саду: Автореферат канд. </a:t>
            </a:r>
            <a:r>
              <a:rPr lang="ru-RU" sz="2800" dirty="0" err="1"/>
              <a:t>дисс</a:t>
            </a:r>
            <a:r>
              <a:rPr lang="ru-RU" sz="2800" dirty="0"/>
              <a:t>. – М., 1983.) приходит к выводу, что усвоение способов словообразования происходит поэтапно. Начальные стадии характеризуются накоплением первичного словаря мотивированной лексики и предпосылок словообразования в виде ориентировки на существенные для номинации предметы и языковые отношения. Наиболее интенсивно овладение словообразованием происходит в возрасте от 3 лет 6 мес. – 4 лет до 5 лет 6 мес. – 6 лет. В этот период формируются словопроизводство, обобщенные представления о нормах и правилах словообразования.</a:t>
            </a:r>
          </a:p>
        </p:txBody>
      </p:sp>
    </p:spTree>
    <p:extLst>
      <p:ext uri="{BB962C8B-B14F-4D97-AF65-F5344CB8AC3E}">
        <p14:creationId xmlns:p14="http://schemas.microsoft.com/office/powerpoint/2010/main" val="2505701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507288" cy="5865515"/>
          </a:xfrm>
        </p:spPr>
        <p:txBody>
          <a:bodyPr>
            <a:normAutofit fontScale="85000" lnSpcReduction="10000"/>
          </a:bodyPr>
          <a:lstStyle/>
          <a:p>
            <a:pPr marL="0" indent="0" algn="ctr">
              <a:buNone/>
            </a:pPr>
            <a:r>
              <a:rPr lang="ru-RU" dirty="0"/>
              <a:t>Пятый год жизни ребенка знаменуется становлением речи произвольной, развитием фонематического восприятия, элементарными формами осознания языковой действительности, которые проявляются в частности, в языковых играх (словотворчество, «грамматические переборы»). Шестой и седьмой годы жизни – это уже этап овладения способами структурирования развернутого связного высказывания, активного освоения сложного синтаксиса при произвольном построении монолога, способов осознания предложения, слова, звука, этап формирования правильной речи – грамматической, фонетической. Это тот возрастной период, когда осваивается умение вести диалог со сверстниками, с взрослыми.</a:t>
            </a:r>
          </a:p>
        </p:txBody>
      </p:sp>
    </p:spTree>
    <p:extLst>
      <p:ext uri="{BB962C8B-B14F-4D97-AF65-F5344CB8AC3E}">
        <p14:creationId xmlns:p14="http://schemas.microsoft.com/office/powerpoint/2010/main" val="37787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4525963"/>
          </a:xfrm>
        </p:spPr>
        <p:txBody>
          <a:bodyPr/>
          <a:lstStyle/>
          <a:p>
            <a:pPr marL="0" indent="0" algn="ctr">
              <a:buNone/>
            </a:pPr>
            <a:r>
              <a:rPr lang="ru-RU" dirty="0" smtClean="0"/>
              <a:t>Успешное формирование </a:t>
            </a:r>
            <a:r>
              <a:rPr lang="ru-RU" dirty="0"/>
              <a:t>грамматически правильной речи возможно при условии понимания причин детских ошибок в области грамматики и учета их при выборе методов и приемов работы</a:t>
            </a:r>
            <a:r>
              <a:rPr lang="ru-RU" dirty="0" smtClean="0"/>
              <a:t>.</a:t>
            </a:r>
          </a:p>
          <a:p>
            <a:pPr marL="0" indent="0" algn="ctr">
              <a:buNone/>
            </a:pPr>
            <a:r>
              <a:rPr lang="ru-RU" dirty="0"/>
              <a:t>Создание благоприятной языковой среды –одно из условий грамотной речи детей. </a:t>
            </a:r>
          </a:p>
        </p:txBody>
      </p:sp>
    </p:spTree>
    <p:extLst>
      <p:ext uri="{BB962C8B-B14F-4D97-AF65-F5344CB8AC3E}">
        <p14:creationId xmlns:p14="http://schemas.microsoft.com/office/powerpoint/2010/main" val="3731969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5750099"/>
          </a:xfrm>
        </p:spPr>
        <p:txBody>
          <a:bodyPr>
            <a:normAutofit fontScale="92500" lnSpcReduction="10000"/>
          </a:bodyPr>
          <a:lstStyle/>
          <a:p>
            <a:pPr marL="0" indent="0" algn="ctr">
              <a:buNone/>
            </a:pPr>
            <a:r>
              <a:rPr lang="ru-RU" dirty="0" smtClean="0"/>
              <a:t>Особенно </a:t>
            </a:r>
            <a:r>
              <a:rPr lang="ru-RU" dirty="0"/>
              <a:t>важен пример культурной, грамотной речи воспитателя. Там, где педагог говорит грамотно, внимателен к речи окружающих, чутко улавливает особенности детских ошибок, и дети овладевают умением говорить правильно. И наоборот, если речь воспитателя неряшлива, если он может позволить себе сказать «Чего ты делаешь?» или «Не залазь на горку», –даже ребенок, привыкший дома говорить правильно, повторяет ошибки вслед за ним. Поэтому забота о совершенствовании своей речи может рассматриваться как профессиональная обязанность </a:t>
            </a:r>
            <a:r>
              <a:rPr lang="ru-RU" dirty="0" smtClean="0"/>
              <a:t>педагога.</a:t>
            </a:r>
            <a:endParaRPr lang="ru-RU" dirty="0"/>
          </a:p>
        </p:txBody>
      </p:sp>
    </p:spTree>
    <p:extLst>
      <p:ext uri="{BB962C8B-B14F-4D97-AF65-F5344CB8AC3E}">
        <p14:creationId xmlns:p14="http://schemas.microsoft.com/office/powerpoint/2010/main" val="35833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5096" y="476672"/>
            <a:ext cx="8424936" cy="5632311"/>
          </a:xfrm>
          <a:prstGeom prst="rect">
            <a:avLst/>
          </a:prstGeom>
        </p:spPr>
        <p:txBody>
          <a:bodyPr wrap="square">
            <a:spAutoFit/>
          </a:bodyPr>
          <a:lstStyle/>
          <a:p>
            <a:pPr algn="ctr"/>
            <a:r>
              <a:rPr lang="ru-RU" sz="3600" dirty="0"/>
              <a:t>Формирование грамматически правильной речи осуществляется двумя путями: </a:t>
            </a:r>
            <a:r>
              <a:rPr lang="ru-RU" sz="3600" dirty="0" smtClean="0"/>
              <a:t>в образовательной деятельности и </a:t>
            </a:r>
            <a:r>
              <a:rPr lang="ru-RU" sz="3600" dirty="0"/>
              <a:t>в воспитании грамматических навыков в повседневном общении. </a:t>
            </a:r>
            <a:r>
              <a:rPr lang="ru-RU" sz="3600" dirty="0" smtClean="0"/>
              <a:t>Образовательная деятельность дает </a:t>
            </a:r>
            <a:r>
              <a:rPr lang="ru-RU" sz="3600" dirty="0"/>
              <a:t>возможность предупредить грамматические ошибки детей, а в повседневной жизни создаются условия для практики речевого общения.</a:t>
            </a:r>
          </a:p>
        </p:txBody>
      </p:sp>
    </p:spTree>
    <p:extLst>
      <p:ext uri="{BB962C8B-B14F-4D97-AF65-F5344CB8AC3E}">
        <p14:creationId xmlns:p14="http://schemas.microsoft.com/office/powerpoint/2010/main" val="4181390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7512" y="548680"/>
            <a:ext cx="8424936" cy="5509200"/>
          </a:xfrm>
          <a:prstGeom prst="rect">
            <a:avLst/>
          </a:prstGeom>
        </p:spPr>
        <p:txBody>
          <a:bodyPr wrap="square">
            <a:spAutoFit/>
          </a:bodyPr>
          <a:lstStyle/>
          <a:p>
            <a:pPr algn="ctr"/>
            <a:r>
              <a:rPr lang="ru-RU" sz="3200" dirty="0" smtClean="0"/>
              <a:t>В образовательной деятельности дети </a:t>
            </a:r>
            <a:r>
              <a:rPr lang="ru-RU" sz="3200" dirty="0"/>
              <a:t>усваивают те грамматические формы, которые невозможно усвоить в повседневном общении. В основном это самые трудные, нетипичные формы изменения слов: образование повелительного наклонения глагола (езжай, ляг, беги, ищи, рисуй), изменение существительного в родительном падеже множественного числа (сапог, этажей, медведей), употребление разноспрягаемого глагола хотеть и др.</a:t>
            </a:r>
          </a:p>
        </p:txBody>
      </p:sp>
    </p:spTree>
    <p:extLst>
      <p:ext uri="{BB962C8B-B14F-4D97-AF65-F5344CB8AC3E}">
        <p14:creationId xmlns:p14="http://schemas.microsoft.com/office/powerpoint/2010/main" val="3107249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8008" y="764704"/>
            <a:ext cx="8424936" cy="5632311"/>
          </a:xfrm>
          <a:prstGeom prst="rect">
            <a:avLst/>
          </a:prstGeom>
        </p:spPr>
        <p:txBody>
          <a:bodyPr wrap="square">
            <a:spAutoFit/>
          </a:bodyPr>
          <a:lstStyle/>
          <a:p>
            <a:pPr algn="ctr"/>
            <a:r>
              <a:rPr lang="ru-RU" sz="3600" dirty="0"/>
              <a:t>В образовательной деятельности дети учатся изменять слова (морфологии), строить предложения (синтаксису) и образовывать формы слов (словообразованию). Эти задачи реализуются в комплексе, во взаимосвязи и взаимодействии с решением других речевых задач в процессе словарной работы и обучения связной речи.</a:t>
            </a:r>
          </a:p>
        </p:txBody>
      </p:sp>
    </p:spTree>
    <p:extLst>
      <p:ext uri="{BB962C8B-B14F-4D97-AF65-F5344CB8AC3E}">
        <p14:creationId xmlns:p14="http://schemas.microsoft.com/office/powerpoint/2010/main" val="455291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568952" cy="2677656"/>
          </a:xfrm>
          <a:prstGeom prst="rect">
            <a:avLst/>
          </a:prstGeom>
        </p:spPr>
        <p:txBody>
          <a:bodyPr wrap="square">
            <a:spAutoFit/>
          </a:bodyPr>
          <a:lstStyle/>
          <a:p>
            <a:pPr algn="ctr"/>
            <a:endParaRPr lang="ru-RU" sz="2800" dirty="0" smtClean="0"/>
          </a:p>
          <a:p>
            <a:pPr algn="ctr"/>
            <a:endParaRPr lang="ru-RU" sz="2800" dirty="0"/>
          </a:p>
          <a:p>
            <a:pPr algn="ctr"/>
            <a:endParaRPr lang="ru-RU" sz="2800" dirty="0" smtClean="0"/>
          </a:p>
          <a:p>
            <a:pPr algn="ctr"/>
            <a:endParaRPr lang="ru-RU" sz="2800" dirty="0"/>
          </a:p>
          <a:p>
            <a:pPr algn="ctr"/>
            <a:r>
              <a:rPr lang="ru-RU" sz="2800" b="1" dirty="0" smtClean="0"/>
              <a:t>В </a:t>
            </a:r>
            <a:r>
              <a:rPr lang="ru-RU" sz="2800" b="1" dirty="0"/>
              <a:t>усвоении грамматических средств и способов языка можно выделить несколько </a:t>
            </a:r>
            <a:r>
              <a:rPr lang="ru-RU" sz="2800" b="1" dirty="0" smtClean="0"/>
              <a:t>этапов:</a:t>
            </a:r>
            <a:endParaRPr lang="ru-RU" sz="2800" b="1" dirty="0"/>
          </a:p>
        </p:txBody>
      </p:sp>
    </p:spTree>
    <p:extLst>
      <p:ext uri="{BB962C8B-B14F-4D97-AF65-F5344CB8AC3E}">
        <p14:creationId xmlns:p14="http://schemas.microsoft.com/office/powerpoint/2010/main" val="252847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9024" y="1022837"/>
            <a:ext cx="8784976" cy="3600986"/>
          </a:xfrm>
          <a:prstGeom prst="rect">
            <a:avLst/>
          </a:prstGeom>
        </p:spPr>
        <p:txBody>
          <a:bodyPr wrap="square">
            <a:spAutoFit/>
          </a:bodyPr>
          <a:lstStyle/>
          <a:p>
            <a:pPr algn="just"/>
            <a:r>
              <a:rPr lang="ru-RU" sz="2800" b="1" dirty="0" smtClean="0"/>
              <a:t>1 этап </a:t>
            </a:r>
            <a:r>
              <a:rPr lang="ru-RU" sz="2800" dirty="0" smtClean="0"/>
              <a:t>- </a:t>
            </a:r>
            <a:r>
              <a:rPr lang="ru-RU" sz="2800" dirty="0"/>
              <a:t>перед детьми ставится задача понимать смысл сказанного (ориентируясь на окончание существительного, различать, где один предмет, а где много</a:t>
            </a:r>
            <a:r>
              <a:rPr lang="ru-RU" sz="2800" dirty="0" smtClean="0"/>
              <a:t>).</a:t>
            </a:r>
          </a:p>
          <a:p>
            <a:pPr algn="just"/>
            <a:r>
              <a:rPr lang="ru-RU" sz="2800" b="1" dirty="0" smtClean="0"/>
              <a:t>2 этап </a:t>
            </a:r>
            <a:r>
              <a:rPr lang="ru-RU" sz="2800" dirty="0"/>
              <a:t>– </a:t>
            </a:r>
            <a:r>
              <a:rPr lang="ru-RU" sz="2800" dirty="0" smtClean="0"/>
              <a:t>дети учатся использовать </a:t>
            </a:r>
            <a:r>
              <a:rPr lang="ru-RU" sz="2800" dirty="0"/>
              <a:t>то или другое грамматическое средство в своей речи, говорить так, как говорят другие, заимствовать грамматическую форму из речи окружающих</a:t>
            </a:r>
            <a:r>
              <a:rPr lang="ru-RU" sz="3200" dirty="0"/>
              <a:t>.</a:t>
            </a:r>
          </a:p>
        </p:txBody>
      </p:sp>
    </p:spTree>
    <p:extLst>
      <p:ext uri="{BB962C8B-B14F-4D97-AF65-F5344CB8AC3E}">
        <p14:creationId xmlns:p14="http://schemas.microsoft.com/office/powerpoint/2010/main" val="4110099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4"/>
            <a:ext cx="8219256" cy="5721499"/>
          </a:xfrm>
        </p:spPr>
        <p:txBody>
          <a:bodyPr>
            <a:normAutofit/>
          </a:bodyPr>
          <a:lstStyle/>
          <a:p>
            <a:pPr marL="0" indent="447675" algn="just">
              <a:buNone/>
            </a:pPr>
            <a:r>
              <a:rPr lang="ru-RU" dirty="0"/>
              <a:t>Трудности и постепенность усвоения грамматического строя объясняются несколькими причинами: особенностями возраста, закономерностями усвоения морфологической и синтаксической сторон речи, сложностью грамматической системы, особенно морфологии. В русском </a:t>
            </a:r>
            <a:r>
              <a:rPr lang="ru-RU" dirty="0" smtClean="0"/>
              <a:t>языке много </a:t>
            </a:r>
            <a:r>
              <a:rPr lang="ru-RU" dirty="0"/>
              <a:t>нетипичных форм, т.е. исключений из </a:t>
            </a:r>
            <a:r>
              <a:rPr lang="ru-RU" dirty="0" smtClean="0"/>
              <a:t>правил.</a:t>
            </a:r>
            <a:endParaRPr lang="ru-RU" dirty="0"/>
          </a:p>
        </p:txBody>
      </p:sp>
    </p:spTree>
    <p:extLst>
      <p:ext uri="{BB962C8B-B14F-4D97-AF65-F5344CB8AC3E}">
        <p14:creationId xmlns:p14="http://schemas.microsoft.com/office/powerpoint/2010/main" val="3689129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20688"/>
            <a:ext cx="7992888" cy="5016758"/>
          </a:xfrm>
          <a:prstGeom prst="rect">
            <a:avLst/>
          </a:prstGeom>
        </p:spPr>
        <p:txBody>
          <a:bodyPr wrap="square">
            <a:spAutoFit/>
          </a:bodyPr>
          <a:lstStyle/>
          <a:p>
            <a:pPr algn="just"/>
            <a:r>
              <a:rPr lang="ru-RU" sz="3200" b="1" dirty="0" smtClean="0"/>
              <a:t>3 этап </a:t>
            </a:r>
            <a:r>
              <a:rPr lang="ru-RU" sz="3200" dirty="0" smtClean="0"/>
              <a:t>– решается сложная </a:t>
            </a:r>
            <a:r>
              <a:rPr lang="ru-RU" sz="3200" dirty="0"/>
              <a:t>задача – самостоятельно образовывать формы нового слова по аналогии со знакомым (жеребята, медвежата по аналогии со словоформой котята). </a:t>
            </a:r>
            <a:endParaRPr lang="ru-RU" sz="3200" dirty="0" smtClean="0"/>
          </a:p>
          <a:p>
            <a:pPr algn="just"/>
            <a:r>
              <a:rPr lang="ru-RU" sz="3200" b="1" dirty="0" smtClean="0"/>
              <a:t>4 этап </a:t>
            </a:r>
            <a:r>
              <a:rPr lang="ru-RU" sz="3200" dirty="0" smtClean="0"/>
              <a:t>– решается следующая трудная </a:t>
            </a:r>
            <a:r>
              <a:rPr lang="ru-RU" sz="3200" dirty="0"/>
              <a:t>задача – оценивать грамматическую правильность своей и чужой речи, определять, можно или нельзя так сказать (А. Г. </a:t>
            </a:r>
            <a:r>
              <a:rPr lang="ru-RU" sz="3200" dirty="0" err="1"/>
              <a:t>Арушанова</a:t>
            </a:r>
            <a:r>
              <a:rPr lang="ru-RU" sz="3200" dirty="0"/>
              <a:t>).</a:t>
            </a:r>
          </a:p>
        </p:txBody>
      </p:sp>
    </p:spTree>
    <p:extLst>
      <p:ext uri="{BB962C8B-B14F-4D97-AF65-F5344CB8AC3E}">
        <p14:creationId xmlns:p14="http://schemas.microsoft.com/office/powerpoint/2010/main" val="1285733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440" y="332656"/>
            <a:ext cx="8352928" cy="6494085"/>
          </a:xfrm>
          <a:prstGeom prst="rect">
            <a:avLst/>
          </a:prstGeom>
        </p:spPr>
        <p:txBody>
          <a:bodyPr wrap="square">
            <a:spAutoFit/>
          </a:bodyPr>
          <a:lstStyle/>
          <a:p>
            <a:pPr indent="447675" algn="just"/>
            <a:r>
              <a:rPr lang="ru-RU" sz="3200" dirty="0" smtClean="0"/>
              <a:t>В образовательной деятельности, направленной </a:t>
            </a:r>
            <a:r>
              <a:rPr lang="ru-RU" sz="3200" dirty="0"/>
              <a:t>на обучение детей грамматическим навыкам, можно выделить следующие: </a:t>
            </a:r>
            <a:endParaRPr lang="ru-RU" sz="3200" dirty="0" smtClean="0"/>
          </a:p>
          <a:p>
            <a:pPr indent="447675" algn="just">
              <a:buAutoNum type="arabicPeriod"/>
            </a:pPr>
            <a:r>
              <a:rPr lang="ru-RU" sz="3200" dirty="0" smtClean="0"/>
              <a:t>Специальные </a:t>
            </a:r>
            <a:r>
              <a:rPr lang="ru-RU" sz="3200" dirty="0"/>
              <a:t>занятия, основное содержание которых – формирование грамматически правильной речи. Целесообразно предусматривать на таких занятиях работу по всем направлениям: по обучению трудным грамматическим формам, по словообразованию, по построению предложений. </a:t>
            </a:r>
            <a:endParaRPr lang="ru-RU" sz="3200" dirty="0" smtClean="0"/>
          </a:p>
          <a:p>
            <a:pPr indent="447675">
              <a:buAutoNum type="arabicPeriod"/>
            </a:pPr>
            <a:r>
              <a:rPr lang="ru-RU" sz="3200" dirty="0" smtClean="0"/>
              <a:t>Часть </a:t>
            </a:r>
            <a:r>
              <a:rPr lang="ru-RU" sz="3200" dirty="0"/>
              <a:t>занятия по </a:t>
            </a:r>
            <a:r>
              <a:rPr lang="ru-RU" sz="3200" dirty="0" smtClean="0"/>
              <a:t>развитию речи.</a:t>
            </a:r>
            <a:endParaRPr lang="ru-RU" sz="3200" dirty="0"/>
          </a:p>
        </p:txBody>
      </p:sp>
    </p:spTree>
    <p:extLst>
      <p:ext uri="{BB962C8B-B14F-4D97-AF65-F5344CB8AC3E}">
        <p14:creationId xmlns:p14="http://schemas.microsoft.com/office/powerpoint/2010/main" val="4074787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2608" y="260648"/>
            <a:ext cx="8365856" cy="3539430"/>
          </a:xfrm>
          <a:prstGeom prst="rect">
            <a:avLst/>
          </a:prstGeom>
        </p:spPr>
        <p:txBody>
          <a:bodyPr wrap="square">
            <a:spAutoFit/>
          </a:bodyPr>
          <a:lstStyle/>
          <a:p>
            <a:pPr algn="just"/>
            <a:endParaRPr lang="ru-RU" sz="3200" dirty="0" smtClean="0"/>
          </a:p>
          <a:p>
            <a:pPr algn="just"/>
            <a:endParaRPr lang="ru-RU" sz="3200" dirty="0"/>
          </a:p>
          <a:p>
            <a:pPr algn="just"/>
            <a:r>
              <a:rPr lang="ru-RU" sz="3200" dirty="0" smtClean="0"/>
              <a:t>При </a:t>
            </a:r>
            <a:r>
              <a:rPr lang="ru-RU" sz="3200" dirty="0"/>
              <a:t>планировании </a:t>
            </a:r>
            <a:r>
              <a:rPr lang="ru-RU" sz="3200" dirty="0" smtClean="0"/>
              <a:t>образовательной деятельности </a:t>
            </a:r>
            <a:r>
              <a:rPr lang="ru-RU" sz="3200" dirty="0"/>
              <a:t>важно правильно определять программное содержание. Рекомендуется отбирать те формы и те способы их образования, которые затрудняют детей. </a:t>
            </a:r>
          </a:p>
        </p:txBody>
      </p:sp>
    </p:spTree>
    <p:extLst>
      <p:ext uri="{BB962C8B-B14F-4D97-AF65-F5344CB8AC3E}">
        <p14:creationId xmlns:p14="http://schemas.microsoft.com/office/powerpoint/2010/main" val="2451077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7"/>
            <a:ext cx="8064896" cy="4524315"/>
          </a:xfrm>
          <a:prstGeom prst="rect">
            <a:avLst/>
          </a:prstGeom>
        </p:spPr>
        <p:txBody>
          <a:bodyPr wrap="square">
            <a:spAutoFit/>
          </a:bodyPr>
          <a:lstStyle/>
          <a:p>
            <a:pPr algn="just"/>
            <a:r>
              <a:rPr lang="ru-RU" sz="3200" dirty="0" smtClean="0"/>
              <a:t>Существуют </a:t>
            </a:r>
            <a:r>
              <a:rPr lang="ru-RU" sz="3200" dirty="0"/>
              <a:t>разные точки зрения на отбор программного содержания для одного занятия. Некоторые считают, что следует выбирать только одну задачу (употребление существительных множественного числа в родительном падеже – карандашей, лошадей или др.), так как узкое содержание позволяет концентрировать внимание детей на нужном материале</a:t>
            </a:r>
            <a:r>
              <a:rPr lang="ru-RU" dirty="0"/>
              <a:t>.</a:t>
            </a:r>
          </a:p>
        </p:txBody>
      </p:sp>
    </p:spTree>
    <p:extLst>
      <p:ext uri="{BB962C8B-B14F-4D97-AF65-F5344CB8AC3E}">
        <p14:creationId xmlns:p14="http://schemas.microsoft.com/office/powerpoint/2010/main" val="4015321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12968" cy="4524315"/>
          </a:xfrm>
          <a:prstGeom prst="rect">
            <a:avLst/>
          </a:prstGeom>
        </p:spPr>
        <p:txBody>
          <a:bodyPr wrap="square">
            <a:spAutoFit/>
          </a:bodyPr>
          <a:lstStyle/>
          <a:p>
            <a:pPr algn="just"/>
            <a:r>
              <a:rPr lang="ru-RU" sz="3600" dirty="0"/>
              <a:t>По мнению других, языковой материал для занятий необходимо отбирать таким образом, чтобы у ребенка была возможность сопоставить разные формы. Наряду с трудной формой следует брать и легкие, хорошо усвоенные детьми (блюдце – блюдец, матрешка – матрешки – матрешек). </a:t>
            </a:r>
          </a:p>
        </p:txBody>
      </p:sp>
    </p:spTree>
    <p:extLst>
      <p:ext uri="{BB962C8B-B14F-4D97-AF65-F5344CB8AC3E}">
        <p14:creationId xmlns:p14="http://schemas.microsoft.com/office/powerpoint/2010/main" val="1478263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60649"/>
            <a:ext cx="7848872" cy="5262979"/>
          </a:xfrm>
          <a:prstGeom prst="rect">
            <a:avLst/>
          </a:prstGeom>
        </p:spPr>
        <p:txBody>
          <a:bodyPr wrap="square">
            <a:spAutoFit/>
          </a:bodyPr>
          <a:lstStyle/>
          <a:p>
            <a:pPr algn="just"/>
            <a:r>
              <a:rPr lang="ru-RU" sz="2800" dirty="0"/>
              <a:t>Обучая детей способу образования слов, обозначающих детенышей животных, следует давать не только форму именительного падежа множественного числа (у кошки – котята), но и форму именительного падежа единственного числа (у кошки – котенок; кошка – котенок – котята), а также формы родительного и творительного падежей (кошки, котенка, котят; кошка лежит с котятами). Тогда ребенок начнет ориентироваться в типичных способах изменения слов по числам и падежам, а не только будет усваивать одну трудную форму.</a:t>
            </a:r>
          </a:p>
        </p:txBody>
      </p:sp>
    </p:spTree>
    <p:extLst>
      <p:ext uri="{BB962C8B-B14F-4D97-AF65-F5344CB8AC3E}">
        <p14:creationId xmlns:p14="http://schemas.microsoft.com/office/powerpoint/2010/main" val="1343722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lstStyle/>
          <a:p>
            <a:pPr marL="0" indent="0" algn="ctr">
              <a:buNone/>
            </a:pPr>
            <a:r>
              <a:rPr lang="ru-RU" dirty="0"/>
              <a:t>Чаще всего эти </a:t>
            </a:r>
            <a:r>
              <a:rPr lang="ru-RU" dirty="0" smtClean="0"/>
              <a:t>погрешности, могут быть </a:t>
            </a:r>
            <a:br>
              <a:rPr lang="ru-RU" dirty="0" smtClean="0"/>
            </a:br>
            <a:r>
              <a:rPr lang="ru-RU" dirty="0" smtClean="0"/>
              <a:t> </a:t>
            </a:r>
            <a:r>
              <a:rPr lang="ru-RU" dirty="0"/>
              <a:t>вызваны особенностями местных говоров, диалектной речью окружающих.</a:t>
            </a:r>
          </a:p>
        </p:txBody>
      </p:sp>
    </p:spTree>
    <p:extLst>
      <p:ext uri="{BB962C8B-B14F-4D97-AF65-F5344CB8AC3E}">
        <p14:creationId xmlns:p14="http://schemas.microsoft.com/office/powerpoint/2010/main" val="1721645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445624" cy="6192688"/>
          </a:xfrm>
        </p:spPr>
        <p:txBody>
          <a:bodyPr>
            <a:normAutofit/>
          </a:bodyPr>
          <a:lstStyle/>
          <a:p>
            <a:pPr marL="0" indent="0">
              <a:buNone/>
            </a:pPr>
            <a:r>
              <a:rPr lang="ru-RU" dirty="0"/>
              <a:t>На первых порах появляются «слова-предложения», обозначающие действующих лиц, предметы, действия (дай, папа, на). Слово дополняется мимикой, жестами, действиями и представляет по существу целую законченную фразу. Постепенно слова синтезируются в словарные цепи, образуя предложения. По данным Н. П. Серебренниковой, переход к предложению возможен при условии, если ребенок накопил 40 –60 слов.</a:t>
            </a:r>
          </a:p>
        </p:txBody>
      </p:sp>
    </p:spTree>
    <p:extLst>
      <p:ext uri="{BB962C8B-B14F-4D97-AF65-F5344CB8AC3E}">
        <p14:creationId xmlns:p14="http://schemas.microsoft.com/office/powerpoint/2010/main" val="3850292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76672"/>
            <a:ext cx="8363272" cy="5649491"/>
          </a:xfrm>
        </p:spPr>
        <p:txBody>
          <a:bodyPr/>
          <a:lstStyle/>
          <a:p>
            <a:pPr marL="0" indent="0">
              <a:buNone/>
            </a:pPr>
            <a:r>
              <a:rPr lang="ru-RU" dirty="0"/>
              <a:t>В период от 1 г. 8 мес. до 1 г. 10 мес. появляются двухсловные предложения (неполные простые), представляющие сознательную конструкцию, где каждое слово обозначает предмет или действие. К двум годам наблюдаются </a:t>
            </a:r>
            <a:r>
              <a:rPr lang="ru-RU" dirty="0" smtClean="0"/>
              <a:t>трех и </a:t>
            </a:r>
            <a:r>
              <a:rPr lang="ru-RU" dirty="0"/>
              <a:t>четырехсловные предложения –начало овладения простым распространенным предложением</a:t>
            </a:r>
          </a:p>
        </p:txBody>
      </p:sp>
    </p:spTree>
    <p:extLst>
      <p:ext uri="{BB962C8B-B14F-4D97-AF65-F5344CB8AC3E}">
        <p14:creationId xmlns:p14="http://schemas.microsoft.com/office/powerpoint/2010/main" val="2027726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19256" cy="5649491"/>
          </a:xfrm>
        </p:spPr>
        <p:txBody>
          <a:bodyPr/>
          <a:lstStyle/>
          <a:p>
            <a:pPr marL="0" indent="0" algn="ctr">
              <a:buNone/>
            </a:pPr>
            <a:r>
              <a:rPr lang="ru-RU" dirty="0"/>
              <a:t>Около 1 г. 9 мес. появляются предложения с однородными членами. Наивысшей точки употребления простых распространенных предложений ребенок достигает в пять с половиной лет</a:t>
            </a:r>
            <a:r>
              <a:rPr lang="ru-RU" dirty="0" smtClean="0"/>
              <a:t>.</a:t>
            </a:r>
          </a:p>
          <a:p>
            <a:pPr marL="0" indent="0" algn="ctr">
              <a:buNone/>
            </a:pPr>
            <a:r>
              <a:rPr lang="ru-RU" dirty="0"/>
              <a:t>Первые сложные бессоюзные предложения появляются в 1 г. 9 мес., с двух-трех лет –наблюдаются сложные предложения с союзами.</a:t>
            </a:r>
          </a:p>
        </p:txBody>
      </p:sp>
    </p:spTree>
    <p:extLst>
      <p:ext uri="{BB962C8B-B14F-4D97-AF65-F5344CB8AC3E}">
        <p14:creationId xmlns:p14="http://schemas.microsoft.com/office/powerpoint/2010/main" val="784453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548680"/>
            <a:ext cx="8229600" cy="4525963"/>
          </a:xfrm>
        </p:spPr>
        <p:txBody>
          <a:bodyPr/>
          <a:lstStyle/>
          <a:p>
            <a:pPr marL="0" indent="0">
              <a:buNone/>
            </a:pPr>
            <a:r>
              <a:rPr lang="ru-RU" dirty="0"/>
              <a:t>Вначале дети пользуются простыми по структуре предложениями, впоследствии усваивают более сложные конструкции. Наличие сложных предложений свидетельствует об усложняющихся связях (причинных, временных и др.) между отдельными представлениями.</a:t>
            </a:r>
          </a:p>
        </p:txBody>
      </p:sp>
    </p:spTree>
    <p:extLst>
      <p:ext uri="{BB962C8B-B14F-4D97-AF65-F5344CB8AC3E}">
        <p14:creationId xmlns:p14="http://schemas.microsoft.com/office/powerpoint/2010/main" val="1312312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712968" cy="6336704"/>
          </a:xfrm>
        </p:spPr>
        <p:txBody>
          <a:bodyPr>
            <a:normAutofit fontScale="92500" lnSpcReduction="10000"/>
          </a:bodyPr>
          <a:lstStyle/>
          <a:p>
            <a:pPr marL="0" indent="0" algn="ctr">
              <a:buNone/>
            </a:pPr>
            <a:r>
              <a:rPr lang="ru-RU" dirty="0"/>
              <a:t>На третьем году жизни осваиваются морфологические категории и формы при активном использовании непроизвольных высказываний, состоящий из одного-двух простых предложений. Центральными новообразованиями в этот возрастной период являются словоизменение и освоение формы диалога с взрослыми, инициативные высказывания. На четвертом году жизни в тесной связи с расширением словаря зарождается словообразование, словотворчество; формируются высказывания типа элементарных коротких монологов (рассказов); активно осваивается звукопроизношение, главным образом посредством игры со звукоподражанием.</a:t>
            </a:r>
          </a:p>
        </p:txBody>
      </p:sp>
    </p:spTree>
    <p:extLst>
      <p:ext uri="{BB962C8B-B14F-4D97-AF65-F5344CB8AC3E}">
        <p14:creationId xmlns:p14="http://schemas.microsoft.com/office/powerpoint/2010/main" val="229784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92696"/>
            <a:ext cx="8352928" cy="4524315"/>
          </a:xfrm>
          <a:prstGeom prst="rect">
            <a:avLst/>
          </a:prstGeom>
        </p:spPr>
        <p:txBody>
          <a:bodyPr wrap="square">
            <a:spAutoFit/>
          </a:bodyPr>
          <a:lstStyle/>
          <a:p>
            <a:pPr indent="447675" algn="ctr"/>
            <a:r>
              <a:rPr lang="ru-RU" sz="3600" dirty="0"/>
              <a:t>Дошкольники </a:t>
            </a:r>
            <a:r>
              <a:rPr lang="ru-RU" sz="3600" dirty="0" smtClean="0"/>
              <a:t>используют </a:t>
            </a:r>
            <a:r>
              <a:rPr lang="ru-RU" sz="3600" dirty="0"/>
              <a:t>в основном </a:t>
            </a:r>
            <a:r>
              <a:rPr lang="ru-RU" sz="3600" dirty="0" smtClean="0"/>
              <a:t>морфологический способ словообразования. </a:t>
            </a:r>
            <a:r>
              <a:rPr lang="ru-RU" sz="3600" dirty="0"/>
              <a:t>Для образования слов ребенок должен освоить словообразовательные модели, лексические значения основ слов и смысл значимых частей слова (приставка, корень, суффикс, окончание). </a:t>
            </a:r>
          </a:p>
        </p:txBody>
      </p:sp>
    </p:spTree>
    <p:extLst>
      <p:ext uri="{BB962C8B-B14F-4D97-AF65-F5344CB8AC3E}">
        <p14:creationId xmlns:p14="http://schemas.microsoft.com/office/powerpoint/2010/main" val="376267859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TotalTime>
  <Words>1316</Words>
  <Application>Microsoft Office PowerPoint</Application>
  <PresentationFormat>Экран (4:3)</PresentationFormat>
  <Paragraphs>41</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Методика развития речи детей раннего и дошкольного возраста  Методика формирования грамматического строя речи детей раннего и дошкольного возраста  Лекция 2</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Теории и технологии развития речи детей раннего и дошкольного возраста  Лекция 2 Теории и технологии формирования грамматического строя речи детей раннего и дошкольного возраста</dc:title>
  <dc:creator>Гейсер Надежда Сергеевна</dc:creator>
  <cp:lastModifiedBy>Гейсер Надежда Сергеевна</cp:lastModifiedBy>
  <cp:revision>60</cp:revision>
  <cp:lastPrinted>2020-11-02T00:50:13Z</cp:lastPrinted>
  <dcterms:created xsi:type="dcterms:W3CDTF">2020-10-09T02:45:38Z</dcterms:created>
  <dcterms:modified xsi:type="dcterms:W3CDTF">2020-11-03T01:48:27Z</dcterms:modified>
</cp:coreProperties>
</file>