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65" r:id="rId11"/>
    <p:sldId id="268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96944" cy="489654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Методика </a:t>
            </a:r>
            <a:r>
              <a:rPr lang="ru-RU" sz="3600" dirty="0"/>
              <a:t>развития речи детей раннего и дошкольного возраста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>Методика формирования грамматического строя речи детей раннего и </a:t>
            </a:r>
            <a:r>
              <a:rPr lang="ru-RU" sz="3600" dirty="0" smtClean="0"/>
              <a:t>дошкольного возраста</a:t>
            </a:r>
            <a:br>
              <a:rPr lang="ru-RU" sz="3600" dirty="0" smtClean="0"/>
            </a:br>
            <a:r>
              <a:rPr lang="ru-RU" sz="3600" b="1" dirty="0"/>
              <a:t>Лекция </a:t>
            </a:r>
            <a:r>
              <a:rPr lang="ru-RU" sz="3600" b="1" dirty="0" smtClean="0"/>
              <a:t>1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716016" y="587727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err="1"/>
              <a:t>д</a:t>
            </a:r>
            <a:r>
              <a:rPr lang="ru-RU" dirty="0" err="1" smtClean="0"/>
              <a:t>.п.н</a:t>
            </a:r>
            <a:r>
              <a:rPr lang="ru-RU" dirty="0" smtClean="0"/>
              <a:t>. проф. каф. ТМДНО</a:t>
            </a:r>
            <a:br>
              <a:rPr lang="ru-RU" dirty="0" smtClean="0"/>
            </a:br>
            <a:r>
              <a:rPr lang="ru-RU" dirty="0" smtClean="0"/>
              <a:t>А.И. </a:t>
            </a:r>
            <a:r>
              <a:rPr lang="ru-RU" dirty="0" err="1" smtClean="0"/>
              <a:t>Улзытуева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50458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2.	Овладение грамматическим строем языка ребенок осуществляет на основе познавательного развития в тесной связи с освоением предметных действий, игры, труда и других видов детской деятельности, опосредствованной словом, в общении со взрослыми и детьми. Источники и факторы развития языка ребенка и его грамматического строя разнообразны, и соответственно многообразны педагогические условия, средства и формы педагогического руководства им.</a:t>
            </a:r>
          </a:p>
        </p:txBody>
      </p:sp>
    </p:spTree>
    <p:extLst>
      <p:ext uri="{BB962C8B-B14F-4D97-AF65-F5344CB8AC3E}">
        <p14:creationId xmlns:p14="http://schemas.microsoft.com/office/powerpoint/2010/main" val="562191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3.	Формирование грамматического строя языка ребенка – спонтанный процесс (А.В</a:t>
            </a:r>
            <a:r>
              <a:rPr lang="ru-RU" dirty="0" smtClean="0"/>
              <a:t>. Запорожец</a:t>
            </a:r>
            <a:r>
              <a:rPr lang="ru-RU" dirty="0"/>
              <a:t>); ребенок «извлекает» язык, его грамматическую систему из фактов воспринимаемой речи, в которой язык выполняет коммуникативную функцию и представлен </a:t>
            </a:r>
            <a:r>
              <a:rPr lang="ru-RU" dirty="0" err="1"/>
              <a:t>несистемно</a:t>
            </a:r>
            <a:r>
              <a:rPr lang="ru-RU" dirty="0"/>
              <a:t> (Д.Н. </a:t>
            </a:r>
            <a:r>
              <a:rPr lang="ru-RU" dirty="0" err="1"/>
              <a:t>Кацнельсон</a:t>
            </a:r>
            <a:r>
              <a:rPr lang="ru-RU" dirty="0"/>
              <a:t>). Педагогическое влияние на этот процесс саморазвития должно учитывать логику и ведущие тенденции естественного стихийного овладения языком.</a:t>
            </a:r>
          </a:p>
        </p:txBody>
      </p:sp>
    </p:spTree>
    <p:extLst>
      <p:ext uri="{BB962C8B-B14F-4D97-AF65-F5344CB8AC3E}">
        <p14:creationId xmlns:p14="http://schemas.microsoft.com/office/powerpoint/2010/main" val="322809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4.	Формирование грамматического строя языка ребенка протекает в общем русле его речевого развития; формы и методы педагогического руководства должны учитывать поэтапный характер общего речевого развития, прежде всего диалога и монолога, переход от </a:t>
            </a:r>
            <a:r>
              <a:rPr lang="ru-RU" dirty="0" err="1"/>
              <a:t>дословесной</a:t>
            </a:r>
            <a:r>
              <a:rPr lang="ru-RU" dirty="0"/>
              <a:t> </a:t>
            </a:r>
            <a:r>
              <a:rPr lang="ru-RU" dirty="0" err="1"/>
              <a:t>смысло</a:t>
            </a:r>
            <a:r>
              <a:rPr lang="ru-RU" dirty="0"/>
              <a:t>-семантической системы к ситуативной фразовой непроизвольной речи (из которой в последующем развиваются как диалог, так и монолог), к освоению диалогической формы речи со сверстниками как сферы речевой самодеятельности детей.</a:t>
            </a:r>
          </a:p>
        </p:txBody>
      </p:sp>
    </p:spTree>
    <p:extLst>
      <p:ext uri="{BB962C8B-B14F-4D97-AF65-F5344CB8AC3E}">
        <p14:creationId xmlns:p14="http://schemas.microsoft.com/office/powerpoint/2010/main" val="212792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5.	Формирование фонетики, лексики, грамматики протекает у ребенка неравномерно и в определенной степени несинхронно; на различных этапах онтогенезе на первый план – как центральное новообразование выдвигается та или иная его сторона. В зависимости от этого с развитием разных сторон языка приобретаются специфические тенденции и новые взаимосвязи. </a:t>
            </a:r>
          </a:p>
        </p:txBody>
      </p:sp>
    </p:spTree>
    <p:extLst>
      <p:ext uri="{BB962C8B-B14F-4D97-AF65-F5344CB8AC3E}">
        <p14:creationId xmlns:p14="http://schemas.microsoft.com/office/powerpoint/2010/main" val="354263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/>
              <a:t>Грамматика как термин в языкознании употребляется в двух значениях:</a:t>
            </a:r>
          </a:p>
          <a:p>
            <a:pPr marL="0" indent="0" algn="ctr">
              <a:buNone/>
            </a:pPr>
            <a:r>
              <a:rPr lang="ru-RU" dirty="0"/>
              <a:t>1)	обозначает грамматический строй языка;</a:t>
            </a:r>
          </a:p>
          <a:p>
            <a:pPr marL="0" indent="0" algn="ctr">
              <a:buNone/>
            </a:pPr>
            <a:r>
              <a:rPr lang="ru-RU" dirty="0"/>
              <a:t>2)	наука, свод правил об изменении слов и их сочетаний в предложениях.</a:t>
            </a:r>
          </a:p>
          <a:p>
            <a:pPr marL="0" indent="0" algn="ctr">
              <a:buNone/>
            </a:pPr>
            <a:r>
              <a:rPr lang="ru-RU" dirty="0"/>
              <a:t>В теориях и технологиях речевого развития дошкольников грамматика подразумевает усвоение детьми в речевой практике грамматического строя языка.</a:t>
            </a:r>
          </a:p>
          <a:p>
            <a:pPr marL="0" indent="0" algn="ctr">
              <a:buNone/>
            </a:pPr>
            <a:r>
              <a:rPr lang="ru-RU" dirty="0"/>
              <a:t>Тема грамматического строя языка стала предметом изучения лишь в 50-х годах, когда вышла в свет фундаментальная монография А.Н</a:t>
            </a:r>
            <a:r>
              <a:rPr lang="ru-RU" dirty="0" smtClean="0"/>
              <a:t>. Гвоздева </a:t>
            </a:r>
            <a:r>
              <a:rPr lang="ru-RU" dirty="0"/>
              <a:t>«Формирование грамматического строя языка русского ребенка». Гвоздев А.Н. в своей работе очертил круг грамматических неточностей, свойственных детской речи:</a:t>
            </a:r>
          </a:p>
          <a:p>
            <a:pPr marL="0" indent="0" algn="ctr">
              <a:buNone/>
            </a:pPr>
            <a:r>
              <a:rPr lang="ru-RU" dirty="0"/>
              <a:t>- спряжение глаголов;</a:t>
            </a:r>
          </a:p>
          <a:p>
            <a:pPr marL="0" indent="0" algn="ctr">
              <a:buNone/>
            </a:pPr>
            <a:r>
              <a:rPr lang="ru-RU" dirty="0"/>
              <a:t>- в ряде падежных форм.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479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 этом направлении сосредоточили свои поиски педагоги-исследователи и педагоги-методисты дошкольного (Соловьева О.И., </a:t>
            </a:r>
            <a:r>
              <a:rPr lang="ru-RU" dirty="0" err="1"/>
              <a:t>Пеньевская</a:t>
            </a:r>
            <a:r>
              <a:rPr lang="ru-RU" dirty="0"/>
              <a:t> Л.А., Маркова Т.А., Конина М.М., </a:t>
            </a:r>
            <a:r>
              <a:rPr lang="ru-RU" dirty="0" err="1"/>
              <a:t>Бородич</a:t>
            </a:r>
            <a:r>
              <a:rPr lang="ru-RU" dirty="0"/>
              <a:t> А.М., </a:t>
            </a:r>
            <a:r>
              <a:rPr lang="ru-RU" dirty="0" err="1"/>
              <a:t>Гербова</a:t>
            </a:r>
            <a:r>
              <a:rPr lang="ru-RU" dirty="0"/>
              <a:t> В.В.): уточнялись слова, изменения которых вызывает затруднения, ситуации, в которых ребенок может наиболее эффективно затвердить нужную форму.</a:t>
            </a:r>
          </a:p>
        </p:txBody>
      </p:sp>
    </p:spTree>
    <p:extLst>
      <p:ext uri="{BB962C8B-B14F-4D97-AF65-F5344CB8AC3E}">
        <p14:creationId xmlns:p14="http://schemas.microsoft.com/office/powerpoint/2010/main" val="337137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435280" cy="62646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Параллельно вели исследования в этой области психологи (Д.Б, </a:t>
            </a:r>
            <a:r>
              <a:rPr lang="ru-RU" dirty="0" err="1"/>
              <a:t>Эльконин</a:t>
            </a:r>
            <a:r>
              <a:rPr lang="ru-RU" dirty="0"/>
              <a:t>, С.Л</a:t>
            </a:r>
            <a:r>
              <a:rPr lang="ru-RU" dirty="0" smtClean="0"/>
              <a:t>. Рубинштейн</a:t>
            </a:r>
            <a:r>
              <a:rPr lang="ru-RU" dirty="0"/>
              <a:t>, Н.П</a:t>
            </a:r>
            <a:r>
              <a:rPr lang="ru-RU" dirty="0" smtClean="0"/>
              <a:t>. Серебренникова</a:t>
            </a:r>
            <a:r>
              <a:rPr lang="ru-RU" dirty="0"/>
              <a:t>, А.В</a:t>
            </a:r>
            <a:r>
              <a:rPr lang="ru-RU" dirty="0" smtClean="0"/>
              <a:t>. Захарова</a:t>
            </a:r>
            <a:r>
              <a:rPr lang="ru-RU" dirty="0"/>
              <a:t>, В.И. </a:t>
            </a:r>
            <a:r>
              <a:rPr lang="ru-RU" dirty="0" err="1"/>
              <a:t>Ядэшко</a:t>
            </a:r>
            <a:r>
              <a:rPr lang="ru-RU" dirty="0"/>
              <a:t>). Их исследования показали, что наиболее благоприятна та ситуация, при которой правильное использование грамматической формы и точность ее звукового облика в деятельности обретает сигнальное значение. То есть игровую и практическую деятельность следует организовать так, чтобы ее успех зависел от правильности ориентировки в звуковой стороне слова (например: игра «Чей домик?». Двери домика открываются лишь в том случае, если играющий правильно называет действие того, кто пришел: пришла собачка, коза и пришел петушок, ежик).</a:t>
            </a:r>
          </a:p>
        </p:txBody>
      </p:sp>
    </p:spTree>
    <p:extLst>
      <p:ext uri="{BB962C8B-B14F-4D97-AF65-F5344CB8AC3E}">
        <p14:creationId xmlns:p14="http://schemas.microsoft.com/office/powerpoint/2010/main" val="387788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Дальнейшие педагогические исследования М.С. </a:t>
            </a:r>
            <a:r>
              <a:rPr lang="ru-RU" dirty="0" err="1"/>
              <a:t>Лаврик</a:t>
            </a:r>
            <a:r>
              <a:rPr lang="ru-RU" dirty="0"/>
              <a:t>, Н.Ф. Виноградовой, Г.И. </a:t>
            </a:r>
            <a:r>
              <a:rPr lang="ru-RU" dirty="0" err="1"/>
              <a:t>Николайчук</a:t>
            </a:r>
            <a:r>
              <a:rPr lang="ru-RU" dirty="0"/>
              <a:t> позволили выяснить педагогические условия формирования грамматического строя речи в области синтаксиса и словообразования.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333146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Эти исследования опирались на данные психологов и лингвистов А.А</a:t>
            </a:r>
            <a:r>
              <a:rPr lang="ru-RU" dirty="0" smtClean="0"/>
              <a:t>. Леонтьева</a:t>
            </a:r>
            <a:r>
              <a:rPr lang="ru-RU" dirty="0"/>
              <a:t>, И.Н</a:t>
            </a:r>
            <a:r>
              <a:rPr lang="ru-RU" dirty="0" smtClean="0"/>
              <a:t>. Горелова</a:t>
            </a:r>
            <a:r>
              <a:rPr lang="ru-RU" dirty="0"/>
              <a:t>, М.И. </a:t>
            </a:r>
            <a:r>
              <a:rPr lang="ru-RU" dirty="0" err="1"/>
              <a:t>Лепской</a:t>
            </a:r>
            <a:r>
              <a:rPr lang="ru-RU" dirty="0"/>
              <a:t>, Е.И</a:t>
            </a:r>
            <a:r>
              <a:rPr lang="ru-RU" dirty="0" smtClean="0"/>
              <a:t>. </a:t>
            </a:r>
            <a:r>
              <a:rPr lang="ru-RU" dirty="0" err="1" smtClean="0"/>
              <a:t>Исениной</a:t>
            </a:r>
            <a:r>
              <a:rPr lang="ru-RU" dirty="0"/>
              <a:t>, позволяли определить особенности формирования грамматико-языковой способности в разные периоды детства (ранний, младший, средний, старший, дошкольный возраст); </a:t>
            </a:r>
          </a:p>
          <a:p>
            <a:pPr marL="0" indent="0" algn="ctr">
              <a:buNone/>
            </a:pPr>
            <a:r>
              <a:rPr lang="ru-RU" dirty="0"/>
              <a:t>- взаимосвязь практически игровой деятельности и семантики (смысл стороны) грамматических средств;</a:t>
            </a:r>
          </a:p>
          <a:p>
            <a:pPr marL="0" indent="0" algn="ctr">
              <a:buNone/>
            </a:pPr>
            <a:r>
              <a:rPr lang="ru-RU" dirty="0"/>
              <a:t>- влияние различной организации условий игровой и речевой деятельности на активизацию синтаксических конструкций.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074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Трудность обучения грамматическим значениям родного языка состоит в том, что обучающий сам не </a:t>
            </a:r>
            <a:r>
              <a:rPr lang="ru-RU" dirty="0" smtClean="0"/>
              <a:t>0осознает </a:t>
            </a:r>
            <a:r>
              <a:rPr lang="ru-RU" dirty="0"/>
              <a:t>этих значений, а употребляет их в своей речи интуитивно, усвоив в процессе естественного восприятия родного языка, поэтому особая забота должна быть проявлена о том, чтобы дети как можно раньше услышали все грамматические стороны языка и постепенно проникали в их смысл.</a:t>
            </a:r>
          </a:p>
        </p:txBody>
      </p:sp>
    </p:spTree>
    <p:extLst>
      <p:ext uri="{BB962C8B-B14F-4D97-AF65-F5344CB8AC3E}">
        <p14:creationId xmlns:p14="http://schemas.microsoft.com/office/powerpoint/2010/main" val="2569205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Дети проникают в смысл грамматических значений постепенно. Параллельно с этим проникновением происходит обобщение понятий.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391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597666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/>
              <a:t>Современные исследования, проведенные в Центре семьи и детства РАО, в лаборатории развития речи под руководством О.С</a:t>
            </a:r>
            <a:r>
              <a:rPr lang="ru-RU" dirty="0" smtClean="0"/>
              <a:t>. Ушаковой</a:t>
            </a:r>
            <a:r>
              <a:rPr lang="ru-RU" dirty="0"/>
              <a:t>, подводят к следующим выводам: </a:t>
            </a:r>
          </a:p>
          <a:p>
            <a:pPr marL="0" indent="0" algn="ctr">
              <a:buNone/>
            </a:pPr>
            <a:r>
              <a:rPr lang="ru-RU" dirty="0"/>
              <a:t>1.	Своевременное формирование грамматического строя языка ребенка – важнейшее условие его полноценного речевого и общего психического развития, поскольку язык и речь как форма манифестации языка выполняют ведущую функцию в развитии его мышления, речевого общения, планирования и организации деятельности, самоорганизации его поведения, формирования социальных связей. Все это – важнейшее средство опосредствования психических процессов: памяти, восприятия, эмоций.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660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402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Методика развития речи детей раннего и дошкольного возраста   Методика формирования грамматического строя речи детей раннего и дошкольного возраста Лекция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Теории и технологии развития речи детей раннего и дошкольного возраста  Лекция 2 Теории и технологии формирования грамматического строя речи детей раннего и дошкольного возраста</dc:title>
  <dc:creator>Гейсер Надежда Сергеевна</dc:creator>
  <cp:lastModifiedBy>Гейсер Надежда Сергеевна</cp:lastModifiedBy>
  <cp:revision>12</cp:revision>
  <dcterms:created xsi:type="dcterms:W3CDTF">2020-10-09T02:45:38Z</dcterms:created>
  <dcterms:modified xsi:type="dcterms:W3CDTF">2020-10-29T02:21:35Z</dcterms:modified>
</cp:coreProperties>
</file>