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7" r:id="rId3"/>
    <p:sldId id="305" r:id="rId4"/>
    <p:sldId id="306" r:id="rId5"/>
    <p:sldId id="334" r:id="rId6"/>
    <p:sldId id="288" r:id="rId7"/>
    <p:sldId id="289" r:id="rId8"/>
    <p:sldId id="290" r:id="rId9"/>
    <p:sldId id="293" r:id="rId10"/>
    <p:sldId id="294" r:id="rId11"/>
    <p:sldId id="307" r:id="rId12"/>
    <p:sldId id="298" r:id="rId13"/>
    <p:sldId id="295" r:id="rId14"/>
    <p:sldId id="296" r:id="rId15"/>
    <p:sldId id="308" r:id="rId16"/>
    <p:sldId id="297" r:id="rId17"/>
    <p:sldId id="299" r:id="rId18"/>
    <p:sldId id="300" r:id="rId19"/>
    <p:sldId id="301" r:id="rId20"/>
    <p:sldId id="302" r:id="rId21"/>
    <p:sldId id="303" r:id="rId22"/>
    <p:sldId id="304" r:id="rId23"/>
    <p:sldId id="292" r:id="rId24"/>
    <p:sldId id="309" r:id="rId25"/>
    <p:sldId id="312" r:id="rId26"/>
    <p:sldId id="335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94660"/>
  </p:normalViewPr>
  <p:slideViewPr>
    <p:cSldViewPr snapToGrid="0">
      <p:cViewPr>
        <p:scale>
          <a:sx n="59" d="100"/>
          <a:sy n="59" d="100"/>
        </p:scale>
        <p:origin x="-394" y="-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39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46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90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74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39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11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642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12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937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7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09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AD7F3-72C3-4F37-BDF6-02AF2E855E15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05D8-16CF-4579-AC70-041745A02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177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8309" y="11686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Дисциплина: </a:t>
            </a:r>
            <a:r>
              <a:rPr lang="ru-RU" sz="4000" dirty="0" smtClean="0"/>
              <a:t>Методика </a:t>
            </a:r>
            <a:r>
              <a:rPr lang="ru-RU" sz="4000" dirty="0" smtClean="0"/>
              <a:t>развития речи детей раннего и дошкольного возраста.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382" y="2698462"/>
            <a:ext cx="10515600" cy="155488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Тема: </a:t>
            </a:r>
            <a:r>
              <a:rPr lang="ru-RU" dirty="0" smtClean="0"/>
              <a:t>«Методика </a:t>
            </a:r>
            <a:r>
              <a:rPr lang="ru-RU" dirty="0" smtClean="0"/>
              <a:t>развития диалогической речи детей в </a:t>
            </a:r>
            <a:r>
              <a:rPr lang="ru-RU" dirty="0" smtClean="0"/>
              <a:t>ДОО»</a:t>
            </a:r>
          </a:p>
          <a:p>
            <a:pPr marL="0" indent="0" algn="ctr">
              <a:buNone/>
            </a:pPr>
            <a:r>
              <a:rPr lang="ru-RU" sz="3200" b="1" dirty="0" smtClean="0"/>
              <a:t>Лекция №1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038110" y="4682837"/>
            <a:ext cx="4890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err="1"/>
              <a:t>д</a:t>
            </a:r>
            <a:r>
              <a:rPr lang="ru-RU" sz="2400" dirty="0" err="1" smtClean="0"/>
              <a:t>.п.н</a:t>
            </a:r>
            <a:r>
              <a:rPr lang="ru-RU" sz="2400" dirty="0" smtClean="0"/>
              <a:t>., профессор кафедры ТМДНО</a:t>
            </a:r>
          </a:p>
          <a:p>
            <a:pPr algn="r"/>
            <a:r>
              <a:rPr lang="ru-RU" sz="2400" dirty="0" err="1" smtClean="0"/>
              <a:t>Улзытуева</a:t>
            </a:r>
            <a:r>
              <a:rPr lang="ru-RU" sz="2400" dirty="0" smtClean="0"/>
              <a:t> А.И.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4143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018" y="1400608"/>
            <a:ext cx="10515600" cy="1325563"/>
          </a:xfrm>
        </p:spPr>
        <p:txBody>
          <a:bodyPr/>
          <a:lstStyle/>
          <a:p>
            <a:r>
              <a:rPr lang="ru-RU" dirty="0" smtClean="0"/>
              <a:t>Факторы, влияющие на обучение связной речи: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130116"/>
            <a:ext cx="10515600" cy="3104429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/>
              <a:t>Социальная среда, которая обеспечивает ребенку речевое общение.</a:t>
            </a:r>
          </a:p>
          <a:p>
            <a:pPr algn="just"/>
            <a:r>
              <a:rPr lang="ru-RU" sz="3600" dirty="0" smtClean="0"/>
              <a:t>Богатство речи окружающих.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1282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3600" dirty="0"/>
              <a:t>Основная функция связной речи – коммуникативная. Она осуществляется в двух основных формах – диалоге и монологе</a:t>
            </a:r>
            <a:r>
              <a:rPr lang="ru-RU" sz="3600" dirty="0" smtClean="0"/>
              <a:t>.</a:t>
            </a:r>
          </a:p>
          <a:p>
            <a:pPr marL="0" indent="0" algn="just">
              <a:buNone/>
            </a:pPr>
            <a:r>
              <a:rPr lang="ru-RU" sz="3600" dirty="0"/>
              <a:t>Они отличаются по своей коммуникативной направленности, лингвистической и психологической природе.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37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3600" dirty="0"/>
              <a:t>Эти две формы речи отличаются и мотивами. Монологическая речь стимулируется внутренними мотивами, и ее содержание и языковые средства выбирает сам говорящий. Диалогическая речь стимулируется не только внутренними, но и внешними мотивами (ситуация, в которой происходит диалог, реплики собеседника).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53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Диалогическая речь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/>
              <a:t>П</a:t>
            </a:r>
            <a:r>
              <a:rPr lang="ru-RU" sz="3600" dirty="0" smtClean="0"/>
              <a:t>редставляет </a:t>
            </a:r>
            <a:r>
              <a:rPr lang="ru-RU" sz="3600" dirty="0"/>
              <a:t>собой особенно яркое проявление коммуникативной функции языка. </a:t>
            </a:r>
            <a:endParaRPr lang="ru-RU" sz="3600" dirty="0" smtClean="0"/>
          </a:p>
          <a:p>
            <a:pPr marL="0" indent="0" algn="just">
              <a:buNone/>
            </a:pPr>
            <a:r>
              <a:rPr lang="ru-RU" sz="3600" dirty="0"/>
              <a:t>Диалогическая речь </a:t>
            </a:r>
            <a:r>
              <a:rPr lang="ru-RU" sz="3600" dirty="0" smtClean="0"/>
              <a:t>в большей степени </a:t>
            </a:r>
            <a:r>
              <a:rPr lang="ru-RU" sz="3600" dirty="0" err="1" smtClean="0"/>
              <a:t>ситуативна</a:t>
            </a:r>
            <a:r>
              <a:rPr lang="ru-RU" sz="3600" dirty="0" smtClean="0"/>
              <a:t> и </a:t>
            </a:r>
            <a:r>
              <a:rPr lang="ru-RU" sz="3600" dirty="0" err="1" smtClean="0"/>
              <a:t>контекстна</a:t>
            </a:r>
            <a:r>
              <a:rPr lang="ru-RU" sz="3600" dirty="0" smtClean="0"/>
              <a:t>, поэтому она свернута и эллиптична (в ней многое подразумевается благодаря знанию ситуации обоими собеседниками).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4569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 smtClean="0"/>
              <a:t>Диалогическая речь непроизвольна, </a:t>
            </a:r>
            <a:r>
              <a:rPr lang="ru-RU" sz="4000" dirty="0" err="1" smtClean="0"/>
              <a:t>реактивна</a:t>
            </a:r>
            <a:r>
              <a:rPr lang="ru-RU" sz="4000" dirty="0" smtClean="0"/>
              <a:t>, мало </a:t>
            </a:r>
            <a:r>
              <a:rPr lang="ru-RU" sz="4000" dirty="0" smtClean="0"/>
              <a:t>организована</a:t>
            </a:r>
            <a:r>
              <a:rPr lang="ru-RU" sz="4000" dirty="0" smtClean="0"/>
              <a:t>. Огромную роль здесь играют клише и шаблоны, привычные реплики и привычные сочетания слов. Таким образом, диалогическая речь более элементарна, чем другие виды речи.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451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618" y="1043997"/>
            <a:ext cx="10515600" cy="4456257"/>
          </a:xfrm>
        </p:spPr>
        <p:txBody>
          <a:bodyPr>
            <a:normAutofit/>
          </a:bodyPr>
          <a:lstStyle/>
          <a:p>
            <a:r>
              <a:rPr lang="ru-RU" dirty="0" smtClean="0"/>
              <a:t>Монологическая речь – это развернутый вид речи. Эта речь в большей степени произвольна: говорящий имеет намерение выразить содержание и должен  выбрать для этого содержания адекватную языковую форму и построить на его основе высказывание.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65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91598"/>
            <a:ext cx="10515600" cy="2488911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/>
              <a:t>Монологическая речь </a:t>
            </a:r>
            <a:r>
              <a:rPr lang="ru-RU" dirty="0"/>
              <a:t>– связное, логически последовательное высказывание, протекающее относительно долго во времени, не рассчитанное на немедленную реакцию слушателей.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945370"/>
            <a:ext cx="10515600" cy="19982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000" dirty="0" smtClean="0">
                <a:latin typeface="+mj-lt"/>
              </a:rPr>
              <a:t>Говорящий программирует не только каждое отдельное высказывание, но и всю свою речь, весь монолог как целое.</a:t>
            </a:r>
            <a:endParaRPr lang="ru-R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5859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3619" y="161780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/>
              <a:t>В развитии связной речи понятия «диалогическая» и «монологическая» речь являются центральными.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55137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4400" dirty="0" smtClean="0"/>
              <a:t>Диалогическая речь рассматривается учеными как первичная естественная форма языкового общения, которая состоит из обмена высказываниями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38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 smtClean="0"/>
              <a:t>Для диалогической речи характерны такие формы, как вопрос, ответ, добавление, пояснение, распространение, возражение, формулы речевого этикета и конструктивные связи реплик (по лингвистической энциклопедии).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505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Методика развития связной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/>
              <a:t>Связная речь – </a:t>
            </a:r>
            <a:r>
              <a:rPr lang="ru-RU" dirty="0"/>
              <a:t>это речь, которая может быть вполне понятна на основе ее собственного предметного содержания. Для того чтобы понять эту речь, нет необходимости специально учитывать ситуацию, в которой она произносится, все в ней понятно для другого из самого контекста: это </a:t>
            </a:r>
            <a:r>
              <a:rPr lang="ru-RU" b="1" dirty="0"/>
              <a:t>контекстная речь.</a:t>
            </a:r>
          </a:p>
          <a:p>
            <a:pPr marL="0" indent="0" algn="just">
              <a:buNone/>
            </a:pPr>
            <a:r>
              <a:rPr lang="ru-RU" b="1" dirty="0"/>
              <a:t>Связная речь </a:t>
            </a:r>
            <a:r>
              <a:rPr lang="ru-RU" dirty="0"/>
              <a:t>– это  речь, которая отражает все существенные стороны своего предметного содержания.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Речь </a:t>
            </a:r>
            <a:r>
              <a:rPr lang="ru-RU" dirty="0"/>
              <a:t>может быть несвязной по двум причинам: либо потому, что эти связи не осознаны и не представлены в мысли говорящего, либо эти связи не выявлены надлежащим образом в его речи.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076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800" dirty="0" smtClean="0"/>
              <a:t>Монолог представляет собой определенную композиционную сложность, особенно это относится к письменной монологической речи.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2619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/>
              <a:t>Структура диалога (реплик) и структура монолога (литературного языка) совершенно разные. Репликам не свойственны сложные предложения, в них встречаются фонетические сокращения, неожиданные формообразования и непривычные словообразования, странные словоупотребления и нарушения синтаксических норм.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3350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218" y="1077480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000" dirty="0" smtClean="0"/>
              <a:t>Отступления от нормы не страшны в разговорной речи, их не замечают собеседники, а в монологической речи они немыслимы. В диалоге принимают участие прежде всего два лица, которые понимают друг друга, а монолог чаще всего адресуется ряду лиц, и это заставляет прибегать говорящего к литературному языку.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3435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0875"/>
          </a:xfrm>
        </p:spPr>
        <p:txBody>
          <a:bodyPr/>
          <a:lstStyle/>
          <a:p>
            <a:pPr algn="just"/>
            <a:r>
              <a:rPr lang="ru-RU" dirty="0" smtClean="0"/>
              <a:t>Монологу обычно свойственны такие черты речевой организованности, как стройность композиции, логическая последовательность речевой мысли и формы, ее выражающей, ограниченность произвольных субъективных </a:t>
            </a:r>
            <a:r>
              <a:rPr lang="ru-RU" dirty="0" smtClean="0"/>
              <a:t>привнесений.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73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81493"/>
          </a:xfrm>
        </p:spPr>
        <p:txBody>
          <a:bodyPr/>
          <a:lstStyle/>
          <a:p>
            <a:pPr algn="just"/>
            <a:r>
              <a:rPr lang="ru-RU" dirty="0" smtClean="0"/>
              <a:t>Ребенок учится произвольности своего высказывания, и в процессе диалога у него формируется важное умение следить за логикой своего повествования. На это надо больше обращать внимание именно в дошкольном возрасте.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807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/>
              <a:t>Самой краткой формулировкой понятия «текст» является определение А.А. Леонтьева : «Текст есть функционально завершенное речевое целое»</a:t>
            </a:r>
          </a:p>
          <a:p>
            <a:pPr algn="just"/>
            <a:r>
              <a:rPr lang="ru-RU" sz="3600" dirty="0" smtClean="0"/>
              <a:t>Целостность текста, по А.А. Леонтьеву, определяется содержанием, которое представляется, как «осмысленно целесообразное единство».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7843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5169" y="734096"/>
            <a:ext cx="10515600" cy="53398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/>
              <a:t>Т</a:t>
            </a:r>
            <a:r>
              <a:rPr lang="ru-RU" sz="3600" b="1" dirty="0" smtClean="0"/>
              <a:t>екст</a:t>
            </a:r>
            <a:r>
              <a:rPr lang="ru-RU" sz="3600" dirty="0" smtClean="0"/>
              <a:t> – объединенная смысловой связью последовательность знаковых единиц, основными свойствами которой являются связанность и целостность.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99309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11820"/>
          </a:xfrm>
        </p:spPr>
        <p:txBody>
          <a:bodyPr>
            <a:normAutofit/>
          </a:bodyPr>
          <a:lstStyle/>
          <a:p>
            <a:r>
              <a:rPr lang="ru-RU" dirty="0"/>
              <a:t>В методике термин «связная речь» употребляется в нескольких значениях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436" y="2382982"/>
            <a:ext cx="10861964" cy="4170217"/>
          </a:xfrm>
        </p:spPr>
        <p:txBody>
          <a:bodyPr>
            <a:normAutofit/>
          </a:bodyPr>
          <a:lstStyle/>
          <a:p>
            <a:r>
              <a:rPr lang="ru-RU" sz="3600" dirty="0"/>
              <a:t>процесс, деятельность говорящего; </a:t>
            </a:r>
            <a:endParaRPr lang="ru-RU" sz="3600" dirty="0" smtClean="0"/>
          </a:p>
          <a:p>
            <a:r>
              <a:rPr lang="ru-RU" sz="3600" dirty="0"/>
              <a:t>продукт, результат этой деятельности, текст, высказывание; </a:t>
            </a:r>
            <a:endParaRPr lang="ru-RU" sz="3600" dirty="0" smtClean="0"/>
          </a:p>
          <a:p>
            <a:r>
              <a:rPr lang="ru-RU" sz="3600" dirty="0"/>
              <a:t>название раздела работы по развитию речи.</a:t>
            </a:r>
          </a:p>
        </p:txBody>
      </p:sp>
    </p:spTree>
    <p:extLst>
      <p:ext uri="{BB962C8B-B14F-4D97-AF65-F5344CB8AC3E}">
        <p14:creationId xmlns:p14="http://schemas.microsoft.com/office/powerpoint/2010/main" val="358172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/>
              <a:t>Высказывание </a:t>
            </a:r>
            <a:r>
              <a:rPr lang="ru-RU" sz="3600" dirty="0"/>
              <a:t>– это и речевая деятельность, и результат этой деятельности: определенное речевое произведение, большее, чем предложение. </a:t>
            </a:r>
            <a:endParaRPr lang="ru-RU" sz="3600" dirty="0" smtClean="0"/>
          </a:p>
          <a:p>
            <a:pPr marL="0" indent="0" algn="just">
              <a:buNone/>
            </a:pPr>
            <a:r>
              <a:rPr lang="ru-RU" sz="3600" dirty="0" smtClean="0"/>
              <a:t>Его </a:t>
            </a:r>
            <a:r>
              <a:rPr lang="ru-RU" sz="3600" dirty="0"/>
              <a:t>стержнем является </a:t>
            </a:r>
            <a:r>
              <a:rPr lang="ru-RU" sz="3600" dirty="0" smtClean="0"/>
              <a:t>смысл.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8649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07436" cy="3601568"/>
          </a:xfrm>
        </p:spPr>
        <p:txBody>
          <a:bodyPr>
            <a:normAutofit/>
          </a:bodyPr>
          <a:lstStyle/>
          <a:p>
            <a:pPr algn="just"/>
            <a:r>
              <a:rPr lang="ru-RU" sz="3600" dirty="0"/>
              <a:t>Одним из условий развития диалогической речи является организация речевой среды, взаимодействия взрослых между собой, взрослых и детей, детей друг с другом.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649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237" y="1299152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 smtClean="0"/>
              <a:t>Речь маленького ребенка, подчеркивал С.Л. Рубинштейн, сначала отличается обратным свойством: она не образует такого связного смыслового целого – такого «Контекста», на основании которого можно было бы ее понять, поэтому и необходимо учитывать конкретную ситуацию, в которой находится и говорит ребенок. Смысловое содержание речи становится понятным в связи с этой ситуацией: это ситуативная речь.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1581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00934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 smtClean="0"/>
              <a:t>Речь ребенка носит сначала ситуативный характер, но по мере того как в ходе развития изменяются содержание и функции речи, ребенок в процессе обучения овладевает формой связной контекстной речи.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4791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/>
              <a:t>Поначалу речь ребенка связанна с ближайшей деятельностью, она рождается из той ситуации, в которой он находится, и целиком </a:t>
            </a:r>
            <a:r>
              <a:rPr lang="ru-RU" sz="3600" dirty="0" smtClean="0"/>
              <a:t>связана </a:t>
            </a:r>
            <a:r>
              <a:rPr lang="ru-RU" sz="3600" dirty="0" smtClean="0"/>
              <a:t>с ней. Вместе с тем это разговорная речь, она направлена на собеседника и выражает просьбу, желание, вопрос, т.е. ситуативная форма соответствует основному содержанию и назначению.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7908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/>
              <a:t>Контекстной речью ребенок овладевает в процессе обучения. У него вырабатывается потребность в новых речевых средствах, в новых формах построения – это зависит от содержания речи и характера общения.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7065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</TotalTime>
  <Words>937</Words>
  <Application>Microsoft Office PowerPoint</Application>
  <PresentationFormat>Произвольный</PresentationFormat>
  <Paragraphs>44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Дисциплина: Методика развития речи детей раннего и дошкольного возраста.</vt:lpstr>
      <vt:lpstr>Методика развития связной речи</vt:lpstr>
      <vt:lpstr>В методике термин «связная речь» употребляется в нескольких значениях:</vt:lpstr>
      <vt:lpstr>Презентация PowerPoint</vt:lpstr>
      <vt:lpstr>Одним из условий развития диалогической речи является организация речевой среды, взаимодействия взрослых между собой, взрослых и детей, детей друг с другом. </vt:lpstr>
      <vt:lpstr>Презентация PowerPoint</vt:lpstr>
      <vt:lpstr>Презентация PowerPoint</vt:lpstr>
      <vt:lpstr>Презентация PowerPoint</vt:lpstr>
      <vt:lpstr>Презентация PowerPoint</vt:lpstr>
      <vt:lpstr>Факторы, влияющие на обучение связной речи:</vt:lpstr>
      <vt:lpstr>Презентация PowerPoint</vt:lpstr>
      <vt:lpstr>Презентация PowerPoint</vt:lpstr>
      <vt:lpstr>Диалогическая речь</vt:lpstr>
      <vt:lpstr>Презентация PowerPoint</vt:lpstr>
      <vt:lpstr>Монологическая речь – это развернутый вид речи. Эта речь в большей степени произвольна: говорящий имеет намерение выразить содержание и должен  выбрать для этого содержания адекватную языковую форму и построить на его основе высказывание.</vt:lpstr>
      <vt:lpstr>Монологическая речь – связное, логически последовательное высказывание, протекающее относительно долго во времени, не рассчитанное на немедленную реакцию слушателей.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Монологу обычно свойственны такие черты речевой организованности, как стройность композиции, логическая последовательность речевой мысли и формы, ее выражающей, ограниченность произвольных субъективных привнесений.</vt:lpstr>
      <vt:lpstr>Ребенок учится произвольности своего высказывания, и в процессе диалога у него формируется важное умение следить за логикой своего повествования. На это надо больше обращать внимание именно в дошкольном возрасте.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Ошибки устной речи дошкольников и пути их преодоления</dc:title>
  <dc:creator>Наталья</dc:creator>
  <cp:lastModifiedBy>Image&amp;Matros ®</cp:lastModifiedBy>
  <cp:revision>72</cp:revision>
  <dcterms:created xsi:type="dcterms:W3CDTF">2020-11-16T20:20:00Z</dcterms:created>
  <dcterms:modified xsi:type="dcterms:W3CDTF">2020-11-20T02:50:33Z</dcterms:modified>
</cp:coreProperties>
</file>