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78" r:id="rId4"/>
    <p:sldId id="282" r:id="rId5"/>
    <p:sldId id="277" r:id="rId6"/>
    <p:sldId id="281" r:id="rId7"/>
    <p:sldId id="295" r:id="rId8"/>
    <p:sldId id="296" r:id="rId9"/>
    <p:sldId id="316" r:id="rId10"/>
    <p:sldId id="317" r:id="rId11"/>
    <p:sldId id="297" r:id="rId12"/>
    <p:sldId id="318" r:id="rId13"/>
    <p:sldId id="298" r:id="rId14"/>
    <p:sldId id="299" r:id="rId15"/>
    <p:sldId id="300" r:id="rId16"/>
    <p:sldId id="319" r:id="rId17"/>
    <p:sldId id="301" r:id="rId18"/>
    <p:sldId id="302" r:id="rId19"/>
    <p:sldId id="303" r:id="rId20"/>
    <p:sldId id="304" r:id="rId21"/>
    <p:sldId id="305" r:id="rId22"/>
    <p:sldId id="306" r:id="rId23"/>
    <p:sldId id="320" r:id="rId24"/>
    <p:sldId id="307" r:id="rId25"/>
    <p:sldId id="308" r:id="rId26"/>
    <p:sldId id="309" r:id="rId27"/>
    <p:sldId id="310" r:id="rId28"/>
    <p:sldId id="311" r:id="rId29"/>
    <p:sldId id="312" r:id="rId30"/>
    <p:sldId id="321" r:id="rId31"/>
    <p:sldId id="313" r:id="rId32"/>
    <p:sldId id="322" r:id="rId33"/>
    <p:sldId id="314" r:id="rId34"/>
    <p:sldId id="315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290" r:id="rId43"/>
    <p:sldId id="291" r:id="rId44"/>
    <p:sldId id="292" r:id="rId45"/>
    <p:sldId id="293" r:id="rId46"/>
    <p:sldId id="294" r:id="rId4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4" d="100"/>
          <a:sy n="104" d="100"/>
        </p:scale>
        <p:origin x="-90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548680"/>
            <a:ext cx="8496944" cy="3960439"/>
          </a:xfrm>
        </p:spPr>
        <p:txBody>
          <a:bodyPr>
            <a:noAutofit/>
          </a:bodyPr>
          <a:lstStyle/>
          <a:p>
            <a:r>
              <a:rPr lang="ru-RU" sz="3200" smtClean="0"/>
              <a:t>Методика </a:t>
            </a:r>
            <a:r>
              <a:rPr lang="ru-RU" sz="3200" dirty="0" smtClean="0"/>
              <a:t>развития речи детей раннего и дошкольного возраста</a:t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b="1" dirty="0" smtClean="0"/>
              <a:t>Тема: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Методика воспитания звуковой культуры речи детей раннего и дошкольного возраста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ru-RU" sz="3200" b="1" dirty="0"/>
              <a:t>Лекция </a:t>
            </a:r>
            <a:r>
              <a:rPr lang="ru-RU" sz="3200" b="1" dirty="0" smtClean="0"/>
              <a:t>№</a:t>
            </a:r>
            <a:r>
              <a:rPr lang="en-US" sz="3200" b="1" dirty="0" smtClean="0"/>
              <a:t>2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3768" y="5589240"/>
            <a:ext cx="6400800" cy="982960"/>
          </a:xfrm>
        </p:spPr>
        <p:txBody>
          <a:bodyPr>
            <a:normAutofit/>
          </a:bodyPr>
          <a:lstStyle/>
          <a:p>
            <a:pPr algn="r"/>
            <a:r>
              <a:rPr lang="ru-RU" sz="2000" dirty="0" err="1">
                <a:solidFill>
                  <a:schemeClr val="tx1"/>
                </a:solidFill>
              </a:rPr>
              <a:t>д</a:t>
            </a:r>
            <a:r>
              <a:rPr lang="ru-RU" sz="2000" dirty="0" err="1" smtClean="0">
                <a:solidFill>
                  <a:schemeClr val="tx1"/>
                </a:solidFill>
              </a:rPr>
              <a:t>.п.н</a:t>
            </a:r>
            <a:r>
              <a:rPr lang="ru-RU" sz="2000" dirty="0" smtClean="0">
                <a:solidFill>
                  <a:schemeClr val="tx1"/>
                </a:solidFill>
              </a:rPr>
              <a:t>. проф. каф. ТМДНО,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</a:rPr>
              <a:t>А.И. </a:t>
            </a:r>
            <a:r>
              <a:rPr lang="ru-RU" sz="2000" dirty="0" err="1" smtClean="0">
                <a:solidFill>
                  <a:schemeClr val="tx1"/>
                </a:solidFill>
              </a:rPr>
              <a:t>Улзытуева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0417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/>
              <a:t>Организация образовательной деятельности в разных возрастных группах имеет свои особенности. </a:t>
            </a:r>
          </a:p>
        </p:txBody>
      </p:sp>
    </p:spTree>
    <p:extLst>
      <p:ext uri="{BB962C8B-B14F-4D97-AF65-F5344CB8AC3E}">
        <p14:creationId xmlns:p14="http://schemas.microsoft.com/office/powerpoint/2010/main" val="2576923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332656"/>
            <a:ext cx="8291264" cy="57935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b="1" dirty="0" smtClean="0"/>
              <a:t>младших группах </a:t>
            </a:r>
            <a:r>
              <a:rPr lang="ru-RU" dirty="0" smtClean="0"/>
              <a:t>образовательную деятельность лучше проводить в форме дидактических игр с игрушками на звукоподражание («Угадай кто кричит»); рассказов-драматизаций с игрушками; рассказов педагога с включением высказываний детей. Целесообразно использовать наглядный материал, с которым детей знакомят заранее, так как повышенный к ним интерес вызывает нежелательную в данном случае речевую реакцию.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68611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Целесообразно строить </a:t>
            </a:r>
            <a:r>
              <a:rPr lang="ru-RU" dirty="0" smtClean="0"/>
              <a:t>образовательную деятельность </a:t>
            </a:r>
            <a:r>
              <a:rPr lang="ru-RU" dirty="0"/>
              <a:t>на хоровых ответах, так как дети еще не умеют слушать друг друга. Игры с элементами движения и звукоподражанием используют когда дошкольники овладевают двигательными навыками, поскольку подобные игры не способствуют сосредоточению внимания на звуковой стороне речи, а наоборот, отвлекают его.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98497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260648"/>
            <a:ext cx="8363272" cy="5865515"/>
          </a:xfrm>
        </p:spPr>
        <p:txBody>
          <a:bodyPr/>
          <a:lstStyle/>
          <a:p>
            <a:r>
              <a:rPr lang="ru-RU" dirty="0" smtClean="0"/>
              <a:t>В </a:t>
            </a:r>
            <a:r>
              <a:rPr lang="ru-RU" b="1" dirty="0" smtClean="0"/>
              <a:t>средней группе </a:t>
            </a:r>
            <a:r>
              <a:rPr lang="ru-RU" dirty="0" smtClean="0"/>
              <a:t>уже можно использовать несложные объяснения артикуляции звука. Это вырабатывает привычку не только слушать, но и внимательно смотреть на педагога, а затем следовать образцу.  В этой группе уже можно ставить перед детьми задачу (научить  произносить тот или иной звук), это способствует более сознательному выполнению указаний педагога.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28940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332656"/>
            <a:ext cx="8435280" cy="579350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Отработка звуков родного языка у детей 3-5 лет предусматривает четыре вида работы, последовательно сменяющих друг друга:</a:t>
            </a:r>
          </a:p>
          <a:p>
            <a:pPr algn="just"/>
            <a:r>
              <a:rPr lang="ru-RU" dirty="0" smtClean="0"/>
              <a:t> подготовка органов артикуляционного аппарата;</a:t>
            </a:r>
          </a:p>
          <a:p>
            <a:pPr algn="just"/>
            <a:r>
              <a:rPr lang="ru-RU" dirty="0" smtClean="0"/>
              <a:t>уточнение произношения изолированного звука (в слогах);</a:t>
            </a:r>
          </a:p>
          <a:p>
            <a:pPr algn="just"/>
            <a:r>
              <a:rPr lang="ru-RU" dirty="0" smtClean="0"/>
              <a:t> выработка умения выделять этот звук в слове, отличать его от других, закрепление звука в слове;</a:t>
            </a:r>
          </a:p>
          <a:p>
            <a:pPr algn="just"/>
            <a:r>
              <a:rPr lang="ru-RU" dirty="0" smtClean="0"/>
              <a:t> закрепление правильного произношения звука во фразовой речи.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08998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88640"/>
            <a:ext cx="8435280" cy="59375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В </a:t>
            </a:r>
            <a:r>
              <a:rPr lang="ru-RU" b="1" dirty="0" smtClean="0"/>
              <a:t>старших группах </a:t>
            </a:r>
            <a:r>
              <a:rPr lang="ru-RU" dirty="0" smtClean="0"/>
              <a:t>основой образовательной деятельности  является установка на звук, которая обеспечивается использованием специфических приемов обучения. Наиболее эффективный прием – показ артикуляции звука, сопровождаемый объяснением положения органов артикуляции с последующими упражнениями в произнесении изолированно и в сочетании его с другими звуками. </a:t>
            </a:r>
          </a:p>
        </p:txBody>
      </p:sp>
    </p:spTree>
    <p:extLst>
      <p:ext uri="{BB962C8B-B14F-4D97-AF65-F5344CB8AC3E}">
        <p14:creationId xmlns:p14="http://schemas.microsoft.com/office/powerpoint/2010/main" val="22211323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548680"/>
            <a:ext cx="8219256" cy="557748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Формирование звуковой культуры речи связанно с работой по дифференциации звуков и предусматривает 3 вида работы: </a:t>
            </a:r>
            <a:r>
              <a:rPr lang="ru-RU" dirty="0" smtClean="0"/>
              <a:t>дифференциацию </a:t>
            </a:r>
            <a:r>
              <a:rPr lang="ru-RU" dirty="0"/>
              <a:t>изолированных звуков, дифференциацию звуков в словах и дифференциацию звуков во фразовой речи.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49376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260648"/>
            <a:ext cx="8373616" cy="6480720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              Обучение правильному произношению предусматривает взаимосвязь   и взаимодействие образовательной деятельности с работой, ориентируемой в  самостоятельной деятельности (подвижные игры с текстом, игры-забавы на дыхание, хороводы и т.д.). Внимание детей постоянно фиксируется на звуковой стороне речи.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13835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1052736"/>
            <a:ext cx="8219256" cy="5073427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             В процессе формирования звуковой стороны речи воспитатели используют разнообразные </a:t>
            </a:r>
            <a:r>
              <a:rPr lang="ru-RU" b="1" dirty="0" smtClean="0"/>
              <a:t>средства</a:t>
            </a:r>
            <a:r>
              <a:rPr lang="ru-RU" dirty="0" smtClean="0"/>
              <a:t>:  игры, </a:t>
            </a:r>
            <a:r>
              <a:rPr lang="ru-RU" dirty="0" err="1" smtClean="0"/>
              <a:t>чистоговорки</a:t>
            </a:r>
            <a:r>
              <a:rPr lang="ru-RU" dirty="0" smtClean="0"/>
              <a:t>, скороговорки, загадки, пословицы,  поговорки, стихи, считалки. При умелом и правильном подборе они способствуют усвоению всех разделов звуковой культуры речи.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34198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16632"/>
            <a:ext cx="8229600" cy="6480720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           Ведущее место занимают </a:t>
            </a:r>
            <a:r>
              <a:rPr lang="ru-RU" b="1" dirty="0" smtClean="0"/>
              <a:t>игры</a:t>
            </a:r>
            <a:r>
              <a:rPr lang="ru-RU" dirty="0" smtClean="0"/>
              <a:t>. Прежде всего используют </a:t>
            </a:r>
            <a:r>
              <a:rPr lang="ru-RU" i="1" dirty="0" smtClean="0"/>
              <a:t>игры со звукоподражанием. </a:t>
            </a:r>
            <a:r>
              <a:rPr lang="ru-RU" dirty="0" smtClean="0"/>
              <a:t>Содержание игры подбирается с постепенным усложнением в них звукового материала, особенно в младших и средних группах, где одновременно с закреплением трудных звуков преодолевается возрастная </a:t>
            </a:r>
            <a:r>
              <a:rPr lang="ru-RU" dirty="0" err="1" smtClean="0"/>
              <a:t>смягченность</a:t>
            </a:r>
            <a:r>
              <a:rPr lang="ru-RU" dirty="0" smtClean="0"/>
              <a:t> речи. Игры со звукопроизношением должны систематически повторяться, пока воспитатель  не добьется ясного произношения звуков.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0746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435280" cy="4785395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Исходя из закономерностей усвоения детьми звуковой стороны речи и особенностей фонетического строя русского языка, формулируются задачи и содержание работы по воспитанию звуковой культуры речи.</a:t>
            </a:r>
          </a:p>
        </p:txBody>
      </p:sp>
    </p:spTree>
    <p:extLst>
      <p:ext uri="{BB962C8B-B14F-4D97-AF65-F5344CB8AC3E}">
        <p14:creationId xmlns:p14="http://schemas.microsoft.com/office/powerpoint/2010/main" val="31895335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260648"/>
            <a:ext cx="8363272" cy="586551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            Воспитанию звуковой культуры также способствуют </a:t>
            </a:r>
            <a:r>
              <a:rPr lang="ru-RU" i="1" dirty="0" smtClean="0"/>
              <a:t>дидактические игры. </a:t>
            </a:r>
            <a:r>
              <a:rPr lang="ru-RU" dirty="0" smtClean="0"/>
              <a:t>С их помощью решаются все задачи звуковой культуры речи.  Например, для того, чтобы научить детей различать тембр и качество голоса, можно провести игру «Угадай кто позвал?». 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6385530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188640"/>
            <a:ext cx="8363272" cy="593752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              В детских садах широко используются  </a:t>
            </a:r>
            <a:r>
              <a:rPr lang="ru-RU" i="1" dirty="0" smtClean="0"/>
              <a:t>подвижные игры </a:t>
            </a:r>
            <a:r>
              <a:rPr lang="ru-RU" dirty="0" smtClean="0"/>
              <a:t>и </a:t>
            </a:r>
            <a:r>
              <a:rPr lang="ru-RU" i="1" dirty="0" smtClean="0"/>
              <a:t>хороводные игры</a:t>
            </a:r>
            <a:r>
              <a:rPr lang="ru-RU" dirty="0" smtClean="0"/>
              <a:t>. Они не только дают детям возможность подвигаться, но и упражняют их в произношении отрабатываемых  на занятиях звуков. </a:t>
            </a:r>
          </a:p>
          <a:p>
            <a:pPr marL="0" indent="0" algn="just">
              <a:buNone/>
            </a:pPr>
            <a:r>
              <a:rPr lang="ru-RU" dirty="0" smtClean="0"/>
              <a:t>Начиная с младшей группы используются </a:t>
            </a:r>
            <a:r>
              <a:rPr lang="ru-RU" i="1" dirty="0" smtClean="0"/>
              <a:t>игры-инсценировки</a:t>
            </a:r>
            <a:r>
              <a:rPr lang="ru-RU" dirty="0" smtClean="0"/>
              <a:t>. По ходу инсценировки дети произносят отдельные слова и фразы, в которых встречается осваиваемый звук. Параллельно  осуществляется работа по формированию интонационной выразительности.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15850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188640"/>
            <a:ext cx="8363272" cy="5937523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Для развития произносительной стороны речи (закрепления и дифференциации определенных групп звуков, отработки отчетливой дикции, для развития голосового аппарата, умения говорить громко и тихо, быстро и медленно, изменять тон голоса) часто используются </a:t>
            </a:r>
            <a:r>
              <a:rPr lang="ru-RU" i="1" dirty="0" err="1" smtClean="0"/>
              <a:t>чистоговорки</a:t>
            </a:r>
            <a:r>
              <a:rPr lang="ru-RU" dirty="0" smtClean="0"/>
              <a:t> и </a:t>
            </a:r>
            <a:r>
              <a:rPr lang="ru-RU" i="1" dirty="0" smtClean="0"/>
              <a:t>скороговорки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89751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476672"/>
            <a:ext cx="8291264" cy="5649491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Скороговорки </a:t>
            </a:r>
            <a:r>
              <a:rPr lang="ru-RU" dirty="0"/>
              <a:t>применяются </a:t>
            </a:r>
            <a:r>
              <a:rPr lang="ru-RU" dirty="0" smtClean="0"/>
              <a:t>также </a:t>
            </a:r>
            <a:r>
              <a:rPr lang="ru-RU" dirty="0"/>
              <a:t>для преодоления вялости, малоподвижности артикуляционного аппарата, для развития фонематического слуха.</a:t>
            </a:r>
          </a:p>
        </p:txBody>
      </p:sp>
    </p:spTree>
    <p:extLst>
      <p:ext uri="{BB962C8B-B14F-4D97-AF65-F5344CB8AC3E}">
        <p14:creationId xmlns:p14="http://schemas.microsoft.com/office/powerpoint/2010/main" val="30364447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88640"/>
            <a:ext cx="8435280" cy="5937523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           Для воспитания звуковой стороны речи большую ценность представляют </a:t>
            </a:r>
            <a:r>
              <a:rPr lang="ru-RU" i="1" dirty="0" smtClean="0"/>
              <a:t>загадки</a:t>
            </a:r>
            <a:r>
              <a:rPr lang="ru-RU" dirty="0" smtClean="0"/>
              <a:t>. Они </a:t>
            </a:r>
            <a:r>
              <a:rPr lang="ru-RU" dirty="0"/>
              <a:t>не только уточняют и расширяют представления детей о предметах и явлениях, но и </a:t>
            </a:r>
            <a:r>
              <a:rPr lang="ru-RU" dirty="0" smtClean="0"/>
              <a:t>развивают наблюдательность, учат думать, подмечать характерные признаки предметов. Простые загадки можно предлагать детям уже на третьем году жизни, но при этом необходимо учитывать,  хорошо ли они знают те предметы, о которых идет речь в загадке.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60197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260648"/>
            <a:ext cx="8435280" cy="586551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             Не менее полезными для развития  звуковой культуры речи являются </a:t>
            </a:r>
            <a:r>
              <a:rPr lang="ru-RU" i="1" dirty="0" smtClean="0"/>
              <a:t>пословицы</a:t>
            </a:r>
            <a:r>
              <a:rPr lang="ru-RU" dirty="0" smtClean="0"/>
              <a:t> и </a:t>
            </a:r>
            <a:r>
              <a:rPr lang="ru-RU" i="1" dirty="0" smtClean="0"/>
              <a:t>поговорки. </a:t>
            </a:r>
            <a:r>
              <a:rPr lang="ru-RU" dirty="0" smtClean="0"/>
              <a:t>Они используются для закрепления звуков, для развития фонематического восприятия. Так поговорка, «Семь раз отмерь, один раз отрежь» используется в качестве упражнения для дифференциации звук «р» и «</a:t>
            </a:r>
            <a:r>
              <a:rPr lang="ru-RU" dirty="0" err="1" smtClean="0"/>
              <a:t>рь</a:t>
            </a:r>
            <a:r>
              <a:rPr lang="ru-RU" dirty="0" smtClean="0"/>
              <a:t>» в подготовительной группе.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1526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260648"/>
            <a:ext cx="8435280" cy="586551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            В качестве речевого материала для воспитания звуковой культуры речи используются также </a:t>
            </a:r>
            <a:r>
              <a:rPr lang="ru-RU" i="1" dirty="0" smtClean="0"/>
              <a:t>стихи</a:t>
            </a:r>
            <a:r>
              <a:rPr lang="ru-RU" dirty="0" smtClean="0"/>
              <a:t> и </a:t>
            </a:r>
            <a:r>
              <a:rPr lang="ru-RU" i="1" dirty="0" smtClean="0"/>
              <a:t>считалки</a:t>
            </a:r>
            <a:r>
              <a:rPr lang="ru-RU" dirty="0" smtClean="0"/>
              <a:t>.  Они имеют многоцелевое назначение: способствуют закреплению звуков, применяются в качестве упражнений для выработки четкой дикции, для развития голосового аппарата. Разучивая стихи, дети усваивают интонационные средства выразительности. Считалки упражняют в отчетливом, громком произнесении.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07762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260648"/>
            <a:ext cx="8435280" cy="5865515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 smtClean="0"/>
              <a:t>         При воспитании звуковой культуры речи применяются специальные </a:t>
            </a:r>
            <a:r>
              <a:rPr lang="ru-RU" b="1" dirty="0" smtClean="0"/>
              <a:t>методические приемы:</a:t>
            </a:r>
          </a:p>
          <a:p>
            <a:pPr marL="0" indent="0" algn="just">
              <a:buNone/>
            </a:pPr>
            <a:r>
              <a:rPr lang="ru-RU" b="1" dirty="0" smtClean="0"/>
              <a:t>1. </a:t>
            </a:r>
            <a:r>
              <a:rPr lang="ru-RU" i="1" dirty="0" smtClean="0"/>
              <a:t>Сопряженная и отраженная речь. </a:t>
            </a:r>
            <a:r>
              <a:rPr lang="ru-RU" dirty="0" smtClean="0"/>
              <a:t>При сопряженной речи воспитатель и дети вместе повторяют слова или фразу, сказанные воспитателем. При отраженной речи воспитатель предлагает ребенку вслушаться в то, как он произносит слова, стихи, затем самому повторить их. При этом развивается внимание и память детей. При использовании этого приема у ребенка развивается активное слуховое восприятие.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085518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332656"/>
            <a:ext cx="8363272" cy="5793507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 smtClean="0"/>
              <a:t>2.</a:t>
            </a:r>
            <a:r>
              <a:rPr lang="ru-RU" dirty="0" smtClean="0"/>
              <a:t> </a:t>
            </a:r>
            <a:r>
              <a:rPr lang="ru-RU" i="1" dirty="0" smtClean="0"/>
              <a:t>Хоровая речь. </a:t>
            </a:r>
            <a:r>
              <a:rPr lang="ru-RU" dirty="0" smtClean="0"/>
              <a:t>С помощью этого приема достигаются хорошие результаты в </a:t>
            </a:r>
            <a:r>
              <a:rPr lang="ru-RU" dirty="0" err="1" smtClean="0"/>
              <a:t>уреплении</a:t>
            </a:r>
            <a:r>
              <a:rPr lang="ru-RU" dirty="0" smtClean="0"/>
              <a:t> неторопливого темпа и ритма речи, а также других ст</a:t>
            </a:r>
            <a:r>
              <a:rPr lang="ru-RU" dirty="0"/>
              <a:t>о</a:t>
            </a:r>
            <a:r>
              <a:rPr lang="ru-RU" dirty="0" smtClean="0"/>
              <a:t>рон звуковой культуры речи. </a:t>
            </a:r>
            <a:r>
              <a:rPr lang="ru-RU" dirty="0"/>
              <a:t>Хоровую речь лучше использовать в работе с </a:t>
            </a:r>
            <a:r>
              <a:rPr lang="ru-RU" dirty="0" smtClean="0"/>
              <a:t>подгруппами, чтобы улавливать особенности речи детей. Речь хором должна быть легкой, плавной, четкой и сохранять свою выразительность. Этот прием хорошо сочетать с индивидуальным повторением.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52651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332656"/>
            <a:ext cx="8435280" cy="57935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/>
              <a:t>3</a:t>
            </a:r>
            <a:r>
              <a:rPr lang="ru-RU" i="1" dirty="0" smtClean="0"/>
              <a:t>. Показ и объяснение артикуляции</a:t>
            </a:r>
            <a:r>
              <a:rPr lang="ru-RU" dirty="0"/>
              <a:t> </a:t>
            </a:r>
            <a:r>
              <a:rPr lang="ru-RU" dirty="0" smtClean="0"/>
              <a:t>звука с использованием  «Сказки о веселом язычке» </a:t>
            </a:r>
            <a:r>
              <a:rPr lang="ru-RU" dirty="0" err="1" smtClean="0"/>
              <a:t>М.Гненинг</a:t>
            </a:r>
            <a:r>
              <a:rPr lang="ru-RU" dirty="0" smtClean="0"/>
              <a:t> и </a:t>
            </a:r>
            <a:r>
              <a:rPr lang="ru-RU" dirty="0" err="1" smtClean="0"/>
              <a:t>Н.Герман</a:t>
            </a:r>
            <a:r>
              <a:rPr lang="ru-RU" dirty="0" smtClean="0"/>
              <a:t>. Воспитатель, начиная со средней группы, рассказывает, что существуют специальные органы, при помощи которых человек произносит звуки речи</a:t>
            </a:r>
          </a:p>
        </p:txBody>
      </p:sp>
    </p:spTree>
    <p:extLst>
      <p:ext uri="{BB962C8B-B14F-4D97-AF65-F5344CB8AC3E}">
        <p14:creationId xmlns:p14="http://schemas.microsoft.com/office/powerpoint/2010/main" val="522140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/>
              <a:t>Содержание работы строится на основе данных фонетики, орфоэпии, искусства выразительного чтения.</a:t>
            </a:r>
          </a:p>
        </p:txBody>
      </p:sp>
    </p:spTree>
    <p:extLst>
      <p:ext uri="{BB962C8B-B14F-4D97-AF65-F5344CB8AC3E}">
        <p14:creationId xmlns:p14="http://schemas.microsoft.com/office/powerpoint/2010/main" val="5194947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548680"/>
            <a:ext cx="8219256" cy="557748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/>
              <a:t>4. </a:t>
            </a:r>
            <a:r>
              <a:rPr lang="ru-RU" i="1" dirty="0"/>
              <a:t>Упражнения на </a:t>
            </a:r>
            <a:r>
              <a:rPr lang="ru-RU" i="1" dirty="0" err="1"/>
              <a:t>звукопроизеношение</a:t>
            </a:r>
            <a:r>
              <a:rPr lang="ru-RU" i="1" dirty="0"/>
              <a:t>, слуховое внимание, речевое дыхание, силу голоса, темп речи и т. д. </a:t>
            </a:r>
            <a:r>
              <a:rPr lang="ru-RU" dirty="0"/>
              <a:t>Например, чтобы развивать речевое дыхание , в младшей группе детям предлагается подуть на ватку, в средней – на шарики, игрушки, находящихся в тазу с водой. При выполнении </a:t>
            </a:r>
            <a:r>
              <a:rPr lang="ru-RU" dirty="0" smtClean="0"/>
              <a:t>упражнения </a:t>
            </a:r>
            <a:r>
              <a:rPr lang="ru-RU" dirty="0"/>
              <a:t>направленного на развитие слухового внимания, детям младшей группы предлагают на слух определить какой инструмент играет. Особый </a:t>
            </a:r>
            <a:r>
              <a:rPr lang="ru-RU" dirty="0" err="1"/>
              <a:t>интенрес</a:t>
            </a:r>
            <a:r>
              <a:rPr lang="ru-RU" dirty="0"/>
              <a:t> у старших дошкольников вызывают упражнения, в которых намеренно какое-либо слово произносится неточно («Сшил себе котенок тапки, чтоб зимой не мерзли шапки»). Дети должны обнаружить ошибку и подобрать нужное слово.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82944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332656"/>
            <a:ext cx="8363272" cy="57935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5.</a:t>
            </a:r>
            <a:r>
              <a:rPr lang="ru-RU" dirty="0" smtClean="0"/>
              <a:t> Рассказ-драматизация. Здесь используется принцип постепенности восприятия образца для подражания и игровых действий с игрушками, создается возможность многократного повторения детьми речевого материала. Такие рассказы просты по содержанию и могут быть придуманы самим воспитателем. </a:t>
            </a:r>
          </a:p>
        </p:txBody>
      </p:sp>
    </p:spTree>
    <p:extLst>
      <p:ext uri="{BB962C8B-B14F-4D97-AF65-F5344CB8AC3E}">
        <p14:creationId xmlns:p14="http://schemas.microsoft.com/office/powerpoint/2010/main" val="26914318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620688"/>
            <a:ext cx="8219256" cy="5505475"/>
          </a:xfrm>
        </p:spPr>
        <p:txBody>
          <a:bodyPr/>
          <a:lstStyle/>
          <a:p>
            <a:r>
              <a:rPr lang="ru-RU" b="1" dirty="0"/>
              <a:t>6</a:t>
            </a:r>
            <a:r>
              <a:rPr lang="ru-RU" dirty="0"/>
              <a:t>. Использование пособий «Волшебный кубик», «Звуковые часы». Воспитатель переворачивает куб с грани на грань: «Вертись, крутись, на бочок ложись!» Вниманию предлагается одна из  картинок.  Дети хором или по одному исполняют соответствующую песенку. Картинки меняются по мере знакомства детей с новыми звуками.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66045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332656"/>
            <a:ext cx="8435280" cy="579350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            Пособие </a:t>
            </a:r>
            <a:r>
              <a:rPr lang="ru-RU" dirty="0"/>
              <a:t>«Звуковые часы» состоит из демонстрационных, большого размера часов для воспитателей, и индивидуальных , маленького размера – для каждого ребенка. </a:t>
            </a:r>
            <a:r>
              <a:rPr lang="ru-RU" dirty="0" smtClean="0"/>
              <a:t>Изображения предметов на индивидуальных  «звуковых часах» разные, что предполагает самостоятельное выполнение заданий каждым ребенком. Названия предметов по словесному составу одинаковы: два из них обозначаются короткими словами («жук», «лук»), одно-два – длинными («Чебурашка», «Буратино»), два названия – трехсложные («машина», «курица»), а два – двусложные («рыба», «роза»). Например, задания для детей 4 лет: «Произнесите названия изображенных предметов; вслушайтесь, как звучат эти слова: найдите два слова-названия, сходные по звучанию, и укажите на них стрелками; отыщите два слова-названия, не сходные по звучанию».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54979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196751"/>
            <a:ext cx="8435280" cy="2448273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Перечисленные средства, методы и приемы, используются в самых разных сочетаниях.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39273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Важное место в системе работы по воспитанию звуковой культуры речи детей занимает диагностика данной стороны речи.</a:t>
            </a:r>
          </a:p>
        </p:txBody>
      </p:sp>
    </p:spTree>
    <p:extLst>
      <p:ext uri="{BB962C8B-B14F-4D97-AF65-F5344CB8AC3E}">
        <p14:creationId xmlns:p14="http://schemas.microsoft.com/office/powerpoint/2010/main" val="42661097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593752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/>
              <a:t>Планируя обследование, воспитатель должен четко представлять, что ему при этом надо выявить в речи ребенка, знать, как проводить обследование, какой материал использовать, как оформит результаты и какие сделать выводы. При обследовании звукопроизношения ребенка воспитатель обращает внимание на состояние звукопроизношения, словаря и фразовой речи. Сначала воспитатель изучает речь ребенка на занятиях, в играх с детьми, где он может выявить запас слов, умение строить фразу, темп речи, имеющиеся недостатки речи в заикании, задержку развития речи и др. затем проводят индивидуальное обследование.</a:t>
            </a:r>
          </a:p>
        </p:txBody>
      </p:sp>
    </p:spTree>
    <p:extLst>
      <p:ext uri="{BB962C8B-B14F-4D97-AF65-F5344CB8AC3E}">
        <p14:creationId xmlns:p14="http://schemas.microsoft.com/office/powerpoint/2010/main" val="38430431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76672"/>
            <a:ext cx="8507288" cy="5649491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dirty="0"/>
              <a:t>а) обследование проводится с использованием специального материала, который должен быть в каждой группе. Материал подбирается воспитателем и правильно оформляется. Для обследования звукопроизношения надо иметь предметные картинки на определенные звуки. Воспитатель так подбирает картинки, чтобы каждый из обследуемых звуков находился в начале, в середине и конце слова, так как в разных положениях звук произносится не одинаково. Картинки должны быть красочные и доступные как по содержанию, так и по исполнению.</a:t>
            </a:r>
          </a:p>
        </p:txBody>
      </p:sp>
    </p:spTree>
    <p:extLst>
      <p:ext uri="{BB962C8B-B14F-4D97-AF65-F5344CB8AC3E}">
        <p14:creationId xmlns:p14="http://schemas.microsoft.com/office/powerpoint/2010/main" val="23409045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Подбираются картинки для проверки следующей группы звуков:</a:t>
            </a:r>
          </a:p>
          <a:p>
            <a:pPr marL="0" indent="0" algn="ctr">
              <a:buNone/>
            </a:pPr>
            <a:r>
              <a:rPr lang="ru-RU" dirty="0"/>
              <a:t>1-ая группа - звонкие согласные </a:t>
            </a:r>
            <a:r>
              <a:rPr lang="ru-RU" dirty="0" err="1"/>
              <a:t>в,б,д</a:t>
            </a:r>
            <a:r>
              <a:rPr lang="ru-RU" dirty="0"/>
              <a:t>, г.;</a:t>
            </a:r>
          </a:p>
          <a:p>
            <a:pPr marL="0" indent="0" algn="ctr">
              <a:buNone/>
            </a:pPr>
            <a:r>
              <a:rPr lang="ru-RU" dirty="0"/>
              <a:t>2-я группа – свистящие </a:t>
            </a:r>
            <a:r>
              <a:rPr lang="ru-RU" dirty="0" err="1"/>
              <a:t>с,с,з,з,ц</a:t>
            </a:r>
            <a:r>
              <a:rPr lang="ru-RU" dirty="0"/>
              <a:t>;</a:t>
            </a:r>
          </a:p>
          <a:p>
            <a:pPr marL="0" indent="0" algn="ctr">
              <a:buNone/>
            </a:pPr>
            <a:r>
              <a:rPr lang="ru-RU" dirty="0"/>
              <a:t>3-я группа – шипящие </a:t>
            </a:r>
            <a:r>
              <a:rPr lang="ru-RU" dirty="0" err="1"/>
              <a:t>ш,ж,ч</a:t>
            </a:r>
            <a:r>
              <a:rPr lang="ru-RU" dirty="0"/>
              <a:t>,;</a:t>
            </a:r>
          </a:p>
          <a:p>
            <a:pPr marL="0" indent="0" algn="ctr">
              <a:buNone/>
            </a:pPr>
            <a:r>
              <a:rPr lang="ru-RU" dirty="0"/>
              <a:t>4-я группа – сонорные </a:t>
            </a:r>
            <a:r>
              <a:rPr lang="ru-RU" dirty="0" err="1"/>
              <a:t>л,л,р,р</a:t>
            </a:r>
            <a:r>
              <a:rPr lang="ru-RU" dirty="0"/>
              <a:t>;</a:t>
            </a:r>
          </a:p>
          <a:p>
            <a:pPr marL="0" indent="0" algn="ctr">
              <a:buNone/>
            </a:pPr>
            <a:r>
              <a:rPr lang="ru-RU" dirty="0"/>
              <a:t>5-я группа – связь в конце и начале слова.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65446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92696"/>
            <a:ext cx="8363272" cy="54334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/>
              <a:t>б) подготовив материал, воспитатель начинает обследование звукопроизношения. Он отмечает не только отсутствие или замену звуков, но и их искажение, любую неточность произношение.</a:t>
            </a:r>
          </a:p>
          <a:p>
            <a:pPr marL="0" indent="0" algn="ctr">
              <a:buNone/>
            </a:pPr>
            <a:r>
              <a:rPr lang="ru-RU" dirty="0"/>
              <a:t>При обследовании речи детей педагог обращает внимание на темп их речи, четкость, правильность произношения слов, если имеются какие-то недостатки, надо отмечать их.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1723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Выделяют </a:t>
            </a:r>
            <a:r>
              <a:rPr lang="ru-RU" dirty="0"/>
              <a:t>следующие задачи:</a:t>
            </a:r>
          </a:p>
          <a:p>
            <a:pPr marL="0" indent="0" algn="just">
              <a:buNone/>
            </a:pPr>
            <a:r>
              <a:rPr lang="ru-RU" dirty="0"/>
              <a:t>1.	Формирование произношения звуков.</a:t>
            </a:r>
          </a:p>
          <a:p>
            <a:pPr marL="0" indent="0" algn="just">
              <a:buNone/>
            </a:pPr>
            <a:r>
              <a:rPr lang="ru-RU" dirty="0"/>
              <a:t>2.	Выработка дикции. Хорошая дикция, то есть четкое ясное произношение каждого звука в отдельности, а также слова и фразы в целом, формируется у ребенка постепенно, одновременно с развитием и совершенствованием работы органов артикуляционного аппарата. Работа над дикцией тесно связана с формированием правильного произношения всех звуков языка.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1620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В процессе обследования нельзя повторять неправильно произнесенные ребенком звуки, слова, фразы. Это его не только травмирует, но и способствует закреплению неправильного произношения.</a:t>
            </a:r>
          </a:p>
        </p:txBody>
      </p:sp>
    </p:spTree>
    <p:extLst>
      <p:ext uri="{BB962C8B-B14F-4D97-AF65-F5344CB8AC3E}">
        <p14:creationId xmlns:p14="http://schemas.microsoft.com/office/powerpoint/2010/main" val="521471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/>
              <a:t>Проводя индивидуальные обследования, воспитатель все ответы детей записывает в тетрадь с указанием даты обследования. В тетради на каждого ребенка отводятся 1-2 страницы. При обследовании педагог отвечает наличие грубых видимых дефектов в строении </a:t>
            </a:r>
            <a:r>
              <a:rPr lang="ru-RU" dirty="0" err="1"/>
              <a:t>ортодонт</a:t>
            </a:r>
            <a:r>
              <a:rPr lang="ru-RU" dirty="0"/>
              <a:t> артикуляционного аппарата. Затем записывает в тетради состояние звукопроизношения: а) пропуск звука (</a:t>
            </a:r>
            <a:r>
              <a:rPr lang="ru-RU" dirty="0" err="1"/>
              <a:t>ыба</a:t>
            </a:r>
            <a:r>
              <a:rPr lang="ru-RU" dirty="0"/>
              <a:t>); б) замену звука (</a:t>
            </a:r>
            <a:r>
              <a:rPr lang="ru-RU" dirty="0" err="1"/>
              <a:t>лыба</a:t>
            </a:r>
            <a:r>
              <a:rPr lang="ru-RU" dirty="0"/>
              <a:t>); в) искажение звука (звук имеется, но звучит неправильно; г) смешение звуков (в одном случае звук употребляется правильно, в другом заменяется).</a:t>
            </a:r>
          </a:p>
        </p:txBody>
      </p:sp>
    </p:spTree>
    <p:extLst>
      <p:ext uri="{BB962C8B-B14F-4D97-AF65-F5344CB8AC3E}">
        <p14:creationId xmlns:p14="http://schemas.microsoft.com/office/powerpoint/2010/main" val="118297540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/>
              <a:t>Отмечается также состояние словаря: а) соответствует ли словарь возрасту; б) правильно ли ребенок произносит слова или искажает их (сокращает, пропускает слоги, переставляет слоги, называет только определенные слоги).</a:t>
            </a:r>
          </a:p>
          <a:p>
            <a:pPr marL="0" indent="0" algn="ctr">
              <a:buNone/>
            </a:pPr>
            <a:r>
              <a:rPr lang="ru-RU" dirty="0"/>
              <a:t>Проверяя состояние фразовой речи, воспитатель отмечает: а) как говорит ребенок – фразами или только со словами; б) правильно ли строит </a:t>
            </a:r>
            <a:r>
              <a:rPr lang="ru-RU" dirty="0" smtClean="0"/>
              <a:t>фразу; в) состояние связной речи.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980677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363272" cy="5433467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В течение года воспитатель отмечает в таблице все изменения в речи детей, это наглядно показывает результаты его работы. В этой таблице имеются графы с данными о словаре, фразовой речи и о звукопроизношении каждого ребенка.</a:t>
            </a:r>
          </a:p>
        </p:txBody>
      </p:sp>
    </p:spTree>
    <p:extLst>
      <p:ext uri="{BB962C8B-B14F-4D97-AF65-F5344CB8AC3E}">
        <p14:creationId xmlns:p14="http://schemas.microsoft.com/office/powerpoint/2010/main" val="11003614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435280" cy="5145435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г) после подведения итогов по обследованию, в конце сентября или начале октября, воспитатель проводит родительское собрание. В своей дальнейшей работе педагог учитывает особенности речи каждого ребенка, воспитывает у детей правильную речь.</a:t>
            </a:r>
          </a:p>
        </p:txBody>
      </p:sp>
    </p:spTree>
    <p:extLst>
      <p:ext uri="{BB962C8B-B14F-4D97-AF65-F5344CB8AC3E}">
        <p14:creationId xmlns:p14="http://schemas.microsoft.com/office/powerpoint/2010/main" val="9893504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/>
              <a:t>Мы правильно произносим различные звуки благодаря хорошей подвижности и дифференцированной работе органов артикуляционного аппарата. Точность, сила и </a:t>
            </a:r>
            <a:r>
              <a:rPr lang="ru-RU" dirty="0" err="1"/>
              <a:t>диффренцированность</a:t>
            </a:r>
            <a:r>
              <a:rPr lang="ru-RU" dirty="0"/>
              <a:t> этих движений развиваются постепенно, в процессе речевой деятельности. Выработать движения органов артикуляционного аппарата помогает артикуляционная гимнастика. Упражнения для артикуляционной гимнастики нельзя подбирать произвольно. Следует предусматривать те движение и положения органов артикуляционного аппарата, в результате которых образуются звуки.</a:t>
            </a:r>
          </a:p>
        </p:txBody>
      </p:sp>
    </p:spTree>
    <p:extLst>
      <p:ext uri="{BB962C8B-B14F-4D97-AF65-F5344CB8AC3E}">
        <p14:creationId xmlns:p14="http://schemas.microsoft.com/office/powerpoint/2010/main" val="17829760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/>
              <a:t>При образовании различных каждый орган занимает определенное положение. В речи звуки произносятся не изолированно, а один за другим,, поэтому органы артикуляционного аппарат должны быстро менять свое положение. Четкого произношения звуков, слов, фраз можно добиться, если органы артикуляционного аппарата будут достаточно подвижны, а работа их координирована.</a:t>
            </a:r>
          </a:p>
        </p:txBody>
      </p:sp>
    </p:spTree>
    <p:extLst>
      <p:ext uri="{BB962C8B-B14F-4D97-AF65-F5344CB8AC3E}">
        <p14:creationId xmlns:p14="http://schemas.microsoft.com/office/powerpoint/2010/main" val="3498721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/>
              <a:t>3.	Работа над правильным </a:t>
            </a:r>
            <a:r>
              <a:rPr lang="ru-RU" dirty="0" err="1"/>
              <a:t>словопроизношением</a:t>
            </a:r>
            <a:r>
              <a:rPr lang="ru-RU" dirty="0"/>
              <a:t> и словесным ударением, так как ударение в русском языке является средством различения грамматических форм.</a:t>
            </a:r>
          </a:p>
          <a:p>
            <a:pPr marL="0" indent="0" algn="just">
              <a:buNone/>
            </a:pPr>
            <a:r>
              <a:rPr lang="ru-RU" dirty="0"/>
              <a:t>4.	Работа над орфоэпической правильностью речи. Воспитатель осуществляет постоянный контроль за соблюдением детьми норм литературного произношения слов, своевременно исправлять их, давая образец правильного произношения.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4999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5.	Формирование темпа речи и качеств голоса. Работа воспитателя должна быть направлена на то, чтобы выработать у детей умеренный темп речи, при котором слова звучат отчетливо.</a:t>
            </a:r>
          </a:p>
          <a:p>
            <a:pPr marL="0" indent="0" algn="just">
              <a:buNone/>
            </a:pPr>
            <a:r>
              <a:rPr lang="ru-RU" dirty="0"/>
              <a:t>6.	Воспитание выразительности речи. Ребенок должен уметь правильно использовать интонационные средства выразительности, чтобы передать в собственной речи различия.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9501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260648"/>
            <a:ext cx="8435280" cy="586551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	Особенности овладения детьми произношением звуков родного языка свидетельствует о том, что дошкольный возраст – это время энергичного развития речи, и в частности ее звуковой стороны. В практике долго существовало мнение, согласно которому звуковая сторона речи ребенка развивается якобы самостоятельно без специального воздействия взрослых, а несовершенство произношения детей – это будто бы возрастная закономерность, которая постепенно изживается сама собой.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36318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188640"/>
            <a:ext cx="8373616" cy="64087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             В действительности невмешательство в процесс формирования детской речи влечет за собой отставание в развитии ребенка, ведет к косноязычию. Следовательно, необходимо целенаправленное, своевременно начатое обучение. Возраст детей к началу обучения является более важным фактором, чем длительность обучения. (Л.С. Выготский)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99101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476672"/>
            <a:ext cx="8363272" cy="5649491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        М.М</a:t>
            </a:r>
            <a:r>
              <a:rPr lang="ru-RU" dirty="0"/>
              <a:t>. Алексеева доказала, что обучение начатое в 3 года, способствует тому, что к 4 годам 56%, а к 5 – 100% детей полностью овладевают правильным произношение звуков.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93935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</TotalTime>
  <Words>2135</Words>
  <Application>Microsoft Office PowerPoint</Application>
  <PresentationFormat>Экран (4:3)</PresentationFormat>
  <Paragraphs>65</Paragraphs>
  <Slides>46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47" baseType="lpstr">
      <vt:lpstr>Тема Office</vt:lpstr>
      <vt:lpstr>Методика развития речи детей раннего и дошкольного возраста  Тема: Методика воспитания звуковой культуры речи детей раннего и дошкольного возраста Лекция №2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Теории и технологии развития речи детей раннего и дошкольного возраста  Лекция №1 Теории и технологии воспитания звуковой культуры речи детей раннего и дошкольного возраста</dc:title>
  <dc:creator>Гейсер Надежда Сергеевна</dc:creator>
  <cp:lastModifiedBy>Гейсер Надежда Сергеевна</cp:lastModifiedBy>
  <cp:revision>35</cp:revision>
  <cp:lastPrinted>2020-10-15T04:32:54Z</cp:lastPrinted>
  <dcterms:created xsi:type="dcterms:W3CDTF">2020-10-09T01:04:29Z</dcterms:created>
  <dcterms:modified xsi:type="dcterms:W3CDTF">2020-10-29T02:19:14Z</dcterms:modified>
</cp:coreProperties>
</file>