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72" autoAdjust="0"/>
    <p:restoredTop sz="94590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Начальный %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4F81BD"/>
              </a:solidFill>
            </a:ln>
          </c:spPr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numFmt formatCode="0%" sourceLinked="0"/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Конечный%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dLbls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91.7</c:v>
                </c:pt>
              </c:numCache>
            </c:numRef>
          </c:val>
        </c:ser>
        <c:dLbls>
          <c:showVal val="1"/>
        </c:dLbls>
        <c:axId val="72690304"/>
        <c:axId val="74514816"/>
      </c:barChart>
      <c:catAx>
        <c:axId val="72690304"/>
        <c:scaling>
          <c:orientation val="minMax"/>
        </c:scaling>
        <c:delete val="1"/>
        <c:axPos val="b"/>
        <c:tickLblPos val="nextTo"/>
        <c:crossAx val="74514816"/>
        <c:crosses val="autoZero"/>
        <c:auto val="1"/>
        <c:lblAlgn val="ctr"/>
        <c:lblOffset val="100"/>
      </c:catAx>
      <c:valAx>
        <c:axId val="74514816"/>
        <c:scaling>
          <c:orientation val="minMax"/>
          <c:max val="100"/>
          <c:min val="0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0"/>
        <c:tickLblPos val="nextTo"/>
        <c:crossAx val="726903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Начальный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4F81BD"/>
              </a:solidFill>
            </a:ln>
          </c:spPr>
          <c:dLbls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26.8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Конечный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dLbls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24.6</c:v>
                </c:pt>
              </c:numCache>
            </c:numRef>
          </c:val>
        </c:ser>
        <c:dLbls>
          <c:showVal val="1"/>
        </c:dLbls>
        <c:axId val="74559488"/>
        <c:axId val="74561024"/>
      </c:barChart>
      <c:catAx>
        <c:axId val="74559488"/>
        <c:scaling>
          <c:orientation val="minMax"/>
        </c:scaling>
        <c:delete val="1"/>
        <c:axPos val="b"/>
        <c:tickLblPos val="nextTo"/>
        <c:crossAx val="74561024"/>
        <c:crosses val="autoZero"/>
        <c:auto val="1"/>
        <c:lblAlgn val="ctr"/>
        <c:lblOffset val="100"/>
      </c:catAx>
      <c:valAx>
        <c:axId val="74561024"/>
        <c:scaling>
          <c:orientation val="minMax"/>
          <c:max val="30"/>
          <c:min val="20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tickLblPos val="nextTo"/>
        <c:crossAx val="7455948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66622F-685E-49F7-90BF-4585A76AD5ED}" type="datetimeFigureOut">
              <a:rPr lang="ru-RU" smtClean="0"/>
              <a:pPr/>
              <a:t>10.06.2013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71F83C-D72D-4A25-A11D-CC7DD10242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714348" y="785794"/>
            <a:ext cx="792961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Развитие координационных способностей детей старшего</a:t>
            </a:r>
            <a:b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дошкольного возраста с использованием подвижных игр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229600" cy="6357958"/>
          </a:xfrm>
        </p:spPr>
        <p:txBody>
          <a:bodyPr>
            <a:noAutofit/>
          </a:bodyPr>
          <a:lstStyle/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Гармоничное развитие возможно только при научно обоснованной системе физического образования и воспитания, в которой превалирует принцип осознанности</a:t>
            </a:r>
          </a:p>
          <a:p>
            <a:pPr algn="r">
              <a:buNone/>
            </a:pPr>
            <a:r>
              <a:rPr lang="ru-RU" sz="2400" dirty="0" smtClean="0"/>
              <a:t>(П.Ф. Лесгафт)</a:t>
            </a:r>
          </a:p>
          <a:p>
            <a:pPr>
              <a:buNone/>
            </a:pPr>
            <a:r>
              <a:rPr lang="ru-RU" sz="2400" dirty="0" smtClean="0"/>
              <a:t>Координация - есть преодоление избыточных степеней свободы наших органов движения, при этом степени свободы делятся на кинематические и динамические</a:t>
            </a:r>
          </a:p>
          <a:p>
            <a:pPr algn="r">
              <a:buNone/>
            </a:pPr>
            <a:r>
              <a:rPr lang="ru-RU" sz="2400" dirty="0" smtClean="0"/>
              <a:t>(Н.А. Бернштейн)</a:t>
            </a:r>
          </a:p>
          <a:p>
            <a:pPr>
              <a:buNone/>
            </a:pPr>
            <a:r>
              <a:rPr lang="ru-RU" sz="2400" dirty="0" smtClean="0"/>
              <a:t>Подвижная игра - упражнение, посредством которого ребенок готовится к жизни. </a:t>
            </a:r>
          </a:p>
          <a:p>
            <a:pPr algn="r">
              <a:buNone/>
            </a:pPr>
            <a:r>
              <a:rPr lang="ru-RU" sz="2400" dirty="0" smtClean="0"/>
              <a:t>(П.Ф.Лесгафт)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3851904"/>
          </a:xfrm>
        </p:spPr>
        <p:txBody>
          <a:bodyPr/>
          <a:lstStyle/>
          <a:p>
            <a:pPr marL="547688" indent="-7938">
              <a:buNone/>
            </a:pPr>
            <a:r>
              <a:rPr lang="ru-RU" sz="4000" dirty="0" smtClean="0"/>
              <a:t>Цель: </a:t>
            </a:r>
            <a:r>
              <a:rPr lang="ru-RU" sz="4000" dirty="0" smtClean="0"/>
              <a:t>подобрать диагностическую </a:t>
            </a:r>
            <a:r>
              <a:rPr lang="ru-RU" sz="4000" dirty="0" smtClean="0"/>
              <a:t>методику для </a:t>
            </a:r>
            <a:r>
              <a:rPr lang="ru-RU" sz="4000" dirty="0" smtClean="0"/>
              <a:t>выявления  </a:t>
            </a:r>
            <a:r>
              <a:rPr lang="ru-RU" sz="4000" dirty="0" smtClean="0"/>
              <a:t>уровня развития координационных способностей </a:t>
            </a:r>
            <a:r>
              <a:rPr lang="ru-RU" sz="4000" dirty="0" smtClean="0"/>
              <a:t> </a:t>
            </a:r>
            <a:r>
              <a:rPr lang="ru-RU" sz="4000" dirty="0" smtClean="0"/>
              <a:t>детей старшего дошкольного возраста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Констатирующий этап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Формирующий этап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7688" indent="-7938">
              <a:buNone/>
            </a:pPr>
            <a:r>
              <a:rPr lang="ru-RU" sz="4000" dirty="0" smtClean="0"/>
              <a:t>Цель: </a:t>
            </a:r>
            <a:r>
              <a:rPr lang="ru-RU" sz="4000" dirty="0" smtClean="0"/>
              <a:t>реализация программы опытно-экспериментальной </a:t>
            </a:r>
            <a:r>
              <a:rPr lang="ru-RU" sz="4000" dirty="0" smtClean="0"/>
              <a:t>работы по развитию координационных способностей детей старшего дошкольного возраста с использованием подвижных игр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Контрольный этап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7688" indent="-7938">
              <a:buNone/>
            </a:pPr>
            <a:r>
              <a:rPr lang="ru-RU" sz="4000" dirty="0" smtClean="0"/>
              <a:t>Цель: </a:t>
            </a:r>
            <a:r>
              <a:rPr lang="ru-RU" sz="4000" dirty="0" smtClean="0"/>
              <a:t>обосновать эффективность разработанной программы по развитию  </a:t>
            </a:r>
            <a:r>
              <a:rPr lang="ru-RU" sz="4000" dirty="0" smtClean="0"/>
              <a:t>координационных способностей </a:t>
            </a:r>
            <a:r>
              <a:rPr lang="ru-RU" sz="4000" dirty="0" smtClean="0"/>
              <a:t>детей </a:t>
            </a:r>
            <a:r>
              <a:rPr lang="ru-RU" sz="4000" dirty="0" smtClean="0"/>
              <a:t>старшего дошкольного возраста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229600" cy="1714504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Диаграмма развития </a:t>
            </a:r>
            <a:r>
              <a:rPr lang="ru-RU" sz="4400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координационных способностей детей</a:t>
            </a:r>
            <a:endParaRPr lang="ru-RU" sz="4400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42910" y="3000372"/>
          <a:ext cx="3929090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5143504" y="3000372"/>
          <a:ext cx="378621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928934"/>
            <a:ext cx="8229600" cy="20659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23566"/>
          </a:xfrm>
        </p:spPr>
        <p:txBody>
          <a:bodyPr>
            <a:normAutofit/>
          </a:bodyPr>
          <a:lstStyle/>
          <a:p>
            <a:pPr marL="450850" indent="77788">
              <a:buNone/>
            </a:pPr>
            <a:r>
              <a:rPr lang="ru-RU" sz="3200" dirty="0" smtClean="0"/>
              <a:t>В современных условиях значительно увеличился объем деятельности, осуществляемой в вероятностных и неожиданно возникающих ситуациях, которая требует проявления находчивости, быстроты реакции, способности к концентрации и переключению внимания, пространственной, временной, динамической точности движений и их биомеханической рациональности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Проблема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0850" indent="77788">
              <a:buNone/>
            </a:pPr>
            <a:r>
              <a:rPr lang="ru-RU" sz="4000" dirty="0" smtClean="0"/>
              <a:t>Недостаточное развитие координационных способностей детей старшего дошкольного возраста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+mn-lt"/>
              </a:rPr>
              <a:t>Цель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7688" indent="-7938">
              <a:buNone/>
            </a:pPr>
            <a:r>
              <a:rPr lang="ru-RU" sz="4000" dirty="0" smtClean="0"/>
              <a:t>Исследовать влияние подвижных игр на развитие координационных способностей детей старшего дошкольного возраста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Объект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043114"/>
          </a:xfrm>
        </p:spPr>
        <p:txBody>
          <a:bodyPr/>
          <a:lstStyle/>
          <a:p>
            <a:pPr marL="547688" indent="-7938">
              <a:buNone/>
            </a:pPr>
            <a:r>
              <a:rPr lang="ru-RU" sz="4000" dirty="0" smtClean="0"/>
              <a:t>Физическое воспитание детей старшего дошкольного возраста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Предмет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043378"/>
          </a:xfrm>
        </p:spPr>
        <p:txBody>
          <a:bodyPr>
            <a:normAutofit/>
          </a:bodyPr>
          <a:lstStyle/>
          <a:p>
            <a:pPr marL="547688" indent="-7938">
              <a:buNone/>
            </a:pPr>
            <a:r>
              <a:rPr lang="ru-RU" sz="4000" dirty="0" smtClean="0"/>
              <a:t>Подвижная игра как средство развития координационных способностей детей старшего дошкольного возраста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Гипотеза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7688" indent="-7938">
              <a:buNone/>
            </a:pPr>
            <a:r>
              <a:rPr lang="ru-RU" sz="4000" dirty="0" smtClean="0"/>
              <a:t>Процесс развития координационных способностей детей старшего дошкольного возраста будет успешным, если использовать подвижные игры, направленные на развитие координации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</a:rPr>
              <a:t>Задачи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dirty="0" smtClean="0"/>
              <a:t> - Изучить и проанализировать научно-методическую литературу по проблеме исследования</a:t>
            </a:r>
          </a:p>
          <a:p>
            <a:pPr>
              <a:buNone/>
            </a:pPr>
            <a:r>
              <a:rPr lang="ru-RU" b="1" dirty="0" smtClean="0"/>
              <a:t>    - </a:t>
            </a:r>
            <a:r>
              <a:rPr lang="ru-RU" dirty="0" smtClean="0"/>
              <a:t>Разработать модель развития координационных способностей для детей старшего дошкольного возраста с использованием подвижных игр</a:t>
            </a:r>
          </a:p>
          <a:p>
            <a:pPr>
              <a:buNone/>
            </a:pPr>
            <a:r>
              <a:rPr lang="ru-RU" b="1" dirty="0" smtClean="0"/>
              <a:t>    - </a:t>
            </a:r>
            <a:r>
              <a:rPr lang="ru-RU" dirty="0" smtClean="0"/>
              <a:t>Обосновать эффективность использования подвижных игр для развития координационных способностей детей в образовательном процессе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</a:rPr>
              <a:t>Методы</a:t>
            </a:r>
            <a:endParaRPr lang="ru-RU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7688" indent="-192088">
              <a:buNone/>
            </a:pPr>
            <a:r>
              <a:rPr lang="ru-RU" sz="3200" dirty="0" smtClean="0"/>
              <a:t>- Теоретические методы (анализ, синтез, обобщение, сравнение, сопоставление, моделирование)</a:t>
            </a:r>
          </a:p>
          <a:p>
            <a:pPr marL="547688" indent="-192088">
              <a:buNone/>
            </a:pPr>
            <a:r>
              <a:rPr lang="ru-RU" sz="3200" dirty="0" smtClean="0"/>
              <a:t>- Эмпирические методы (педагогическое наблюдение, тестирование, эксперимент)</a:t>
            </a:r>
          </a:p>
          <a:p>
            <a:pPr marL="547688" indent="-192088">
              <a:buNone/>
            </a:pPr>
            <a:r>
              <a:rPr lang="ru-RU" sz="3200" dirty="0" smtClean="0"/>
              <a:t>- Математические (методы математической статистики)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825</TotalTime>
  <Words>311</Words>
  <Application>Microsoft Office PowerPoint</Application>
  <PresentationFormat>Экран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Слайд 1</vt:lpstr>
      <vt:lpstr>Слайд 2</vt:lpstr>
      <vt:lpstr>Проблема</vt:lpstr>
      <vt:lpstr>Цель</vt:lpstr>
      <vt:lpstr>Объект</vt:lpstr>
      <vt:lpstr>Предмет</vt:lpstr>
      <vt:lpstr>Гипотеза</vt:lpstr>
      <vt:lpstr>Задачи</vt:lpstr>
      <vt:lpstr>Методы</vt:lpstr>
      <vt:lpstr>Слайд 10</vt:lpstr>
      <vt:lpstr>Констатирующий этап</vt:lpstr>
      <vt:lpstr>Формирующий этап</vt:lpstr>
      <vt:lpstr>Контрольный этап</vt:lpstr>
      <vt:lpstr>Диаграмма развития координационных способностей детей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координационных способностей детей старшего дошкольного возраста с использованием подвижных игр</dc:title>
  <dc:creator>СемьЯ</dc:creator>
  <cp:lastModifiedBy>СемьЯ</cp:lastModifiedBy>
  <cp:revision>80</cp:revision>
  <dcterms:created xsi:type="dcterms:W3CDTF">2013-06-09T03:37:55Z</dcterms:created>
  <dcterms:modified xsi:type="dcterms:W3CDTF">2013-06-10T15:37:13Z</dcterms:modified>
</cp:coreProperties>
</file>