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7" r:id="rId3"/>
    <p:sldId id="282" r:id="rId4"/>
    <p:sldId id="283" r:id="rId5"/>
    <p:sldId id="284" r:id="rId6"/>
    <p:sldId id="285" r:id="rId7"/>
    <p:sldId id="286" r:id="rId8"/>
    <p:sldId id="287" r:id="rId9"/>
    <p:sldId id="288" r:id="rId10"/>
    <p:sldId id="289" r:id="rId11"/>
    <p:sldId id="290" r:id="rId12"/>
    <p:sldId id="291" r:id="rId13"/>
    <p:sldId id="292" r:id="rId14"/>
    <p:sldId id="293" r:id="rId15"/>
    <p:sldId id="272" r:id="rId16"/>
    <p:sldId id="294" r:id="rId17"/>
    <p:sldId id="295" r:id="rId18"/>
    <p:sldId id="296" r:id="rId19"/>
    <p:sldId id="297" r:id="rId20"/>
    <p:sldId id="298" r:id="rId21"/>
    <p:sldId id="299" r:id="rId22"/>
    <p:sldId id="300" r:id="rId23"/>
    <p:sldId id="302" r:id="rId24"/>
    <p:sldId id="301"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434" autoAdjust="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2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ru-RU" smtClean="0"/>
              <a:pPr/>
              <a:t>24.11.2016</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lang="ru-RU" smtClean="0"/>
              <a:pPr/>
              <a:t>‹#›</a:t>
            </a:fld>
            <a:endParaRPr lang="ru-RU"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ru-RU" smtClean="0"/>
              <a:pPr/>
              <a:t>24.11.2016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lang="ru-RU" smtClean="0"/>
              <a:pPr/>
              <a:t>‹#›</a:t>
            </a:fld>
            <a:endParaRPr lang="ru-RU"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anchor="b">
            <a:normAutofit/>
          </a:bodyPr>
          <a:lstStyle>
            <a:lvl1pPr algn="l">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298120363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97" name="Рисунок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11" name="Рисунок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grpSp>
        <p:nvGrpSpPr>
          <p:cNvPr id="112" name="Группа 111"/>
          <p:cNvGrpSpPr/>
          <p:nvPr/>
        </p:nvGrpSpPr>
        <p:grpSpPr>
          <a:xfrm>
            <a:off x="5322489" y="34361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5" name="Рисунок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126" name="Текст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78742514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anchor="b">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075611" y="6019801"/>
            <a:ext cx="1396260" cy="228600"/>
          </a:xfrm>
        </p:spPr>
        <p:txBody>
          <a:bodyPr/>
          <a:lstStyle/>
          <a:p>
            <a:fld id="{4CF99945-0A15-4715-AB6C-F5E56CF20F70}" type="datetimeFigureOut">
              <a:rPr lang="ru-RU" smtClean="0"/>
              <a:pPr/>
              <a:t>24.11.2016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123976265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7492891" y="1330347"/>
            <a:ext cx="3840480" cy="2103120"/>
          </a:xfrm>
        </p:spPr>
        <p:txBody>
          <a:bodyPr anchor="b">
            <a:normAutofit/>
          </a:bodyPr>
          <a:lstStyle>
            <a:lvl1pPr>
              <a:defRPr sz="3600"/>
            </a:lvl1pPr>
          </a:lstStyle>
          <a:p>
            <a:r>
              <a:rPr lang="ru-RU" smtClean="0"/>
              <a:t>Образец заголовка</a:t>
            </a:r>
            <a:endParaRPr lang="ru-RU" dirty="0"/>
          </a:p>
        </p:txBody>
      </p:sp>
      <p:sp>
        <p:nvSpPr>
          <p:cNvPr id="3" name="Рисунок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65957580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447936214"/>
      </p:ext>
    </p:extLst>
  </p:cSld>
  <p:clrMapOvr>
    <a:masterClrMapping/>
  </p:clrMapOvr>
  <p:transition spd="med">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199" y="304800"/>
            <a:ext cx="8633671" cy="5676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42058033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3396309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anchor="b">
            <a:normAutofit/>
          </a:bodyPr>
          <a:lstStyle>
            <a:lvl1pPr>
              <a:defRPr sz="4400"/>
            </a:lvl1pPr>
          </a:lstStyle>
          <a:p>
            <a:r>
              <a:rPr lang="ru-RU" smtClean="0"/>
              <a:t>Образец заголовка</a:t>
            </a:r>
            <a:endParaRPr lang="ru-RU" dirty="0"/>
          </a:p>
        </p:txBody>
      </p:sp>
      <p:sp>
        <p:nvSpPr>
          <p:cNvPr id="3" name="Текст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65212" y="1825625"/>
            <a:ext cx="4954588"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825625"/>
            <a:ext cx="4951414"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97275519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31857164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351281642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84787487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Две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9" name="Группа 8"/>
          <p:cNvGrpSpPr/>
          <p:nvPr/>
        </p:nvGrpSpPr>
        <p:grpSpPr>
          <a:xfrm>
            <a:off x="574431" y="724619"/>
            <a:ext cx="5318979" cy="3795623"/>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22" name="Группа 21"/>
          <p:cNvGrpSpPr/>
          <p:nvPr/>
        </p:nvGrpSpPr>
        <p:grpSpPr>
          <a:xfrm>
            <a:off x="6285120" y="724619"/>
            <a:ext cx="5318979" cy="3795623"/>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36" name="Рисунок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37" name="Рисунок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39" name="Текст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0" name="Текст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16827480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s">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24.11.2016</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35" name="Группа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65" name="Группа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78" name="Рисунок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79" name="Рисунок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80" name="Рисунок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81" name="Текст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2" name="Текст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3" name="Текст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6819350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ru-RU" smtClean="0"/>
              <a:pPr/>
              <a:t>24.11.2016</a:t>
            </a:fld>
            <a:endParaRPr lang="ru-RU" dirty="0"/>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lang="ru-RU" dirty="0"/>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med">
    <p:fade/>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9909" y="1134688"/>
            <a:ext cx="9315594" cy="2301818"/>
          </a:xfrm>
        </p:spPr>
        <p:txBody>
          <a:bodyPr>
            <a:normAutofit/>
          </a:bodyPr>
          <a:lstStyle/>
          <a:p>
            <a:pPr algn="ctr">
              <a:spcBef>
                <a:spcPts val="1"/>
              </a:spcBef>
            </a:pPr>
            <a:r>
              <a:rPr lang="ru-RU" sz="3600" dirty="0">
                <a:solidFill>
                  <a:schemeClr val="tx2"/>
                </a:solidFill>
              </a:rPr>
              <a:t>«Организация самостоятельной двигательной деятельности </a:t>
            </a:r>
            <a:r>
              <a:rPr lang="ru-RU" sz="3600" dirty="0" smtClean="0">
                <a:solidFill>
                  <a:schemeClr val="tx2"/>
                </a:solidFill>
              </a:rPr>
              <a:t>детей</a:t>
            </a:r>
            <a:br>
              <a:rPr lang="ru-RU" sz="3600" dirty="0" smtClean="0">
                <a:solidFill>
                  <a:schemeClr val="tx2"/>
                </a:solidFill>
              </a:rPr>
            </a:br>
            <a:r>
              <a:rPr lang="ru-RU" sz="3600" dirty="0" smtClean="0">
                <a:solidFill>
                  <a:schemeClr val="tx2"/>
                </a:solidFill>
              </a:rPr>
              <a:t> </a:t>
            </a:r>
            <a:r>
              <a:rPr lang="ru-RU" sz="3600" dirty="0">
                <a:solidFill>
                  <a:schemeClr val="tx2"/>
                </a:solidFill>
              </a:rPr>
              <a:t>в ДОУ»</a:t>
            </a:r>
            <a:endParaRPr lang="ru-RU" sz="3600" b="0" i="0" dirty="0">
              <a:solidFill>
                <a:schemeClr val="tx2"/>
              </a:solidFill>
              <a:latin typeface="Segoe Print"/>
            </a:endParaRPr>
          </a:p>
        </p:txBody>
      </p:sp>
      <p:sp>
        <p:nvSpPr>
          <p:cNvPr id="3" name="Подзаголовок 2"/>
          <p:cNvSpPr>
            <a:spLocks noGrp="1"/>
          </p:cNvSpPr>
          <p:nvPr>
            <p:ph type="subTitle" idx="1"/>
          </p:nvPr>
        </p:nvSpPr>
        <p:spPr>
          <a:xfrm>
            <a:off x="4847501" y="3816927"/>
            <a:ext cx="6858002" cy="914400"/>
          </a:xfrm>
        </p:spPr>
        <p:txBody>
          <a:bodyPr>
            <a:normAutofit fontScale="70000" lnSpcReduction="20000"/>
          </a:bodyPr>
          <a:lstStyle/>
          <a:p>
            <a:pPr marL="0" indent="0" algn="r">
              <a:spcBef>
                <a:spcPts val="0"/>
              </a:spcBef>
              <a:buNone/>
            </a:pPr>
            <a:r>
              <a:rPr lang="ru-RU" sz="3100" b="0" i="0" dirty="0" smtClean="0"/>
              <a:t>Выполнила: студентка 3курса</a:t>
            </a:r>
          </a:p>
          <a:p>
            <a:pPr marL="0" indent="0" algn="r">
              <a:spcBef>
                <a:spcPts val="0"/>
              </a:spcBef>
              <a:buNone/>
            </a:pPr>
            <a:r>
              <a:rPr lang="ru-RU" sz="3100" dirty="0" smtClean="0"/>
              <a:t>Группы ДО-14</a:t>
            </a:r>
          </a:p>
          <a:p>
            <a:pPr marL="0" indent="0" algn="r">
              <a:spcBef>
                <a:spcPts val="0"/>
              </a:spcBef>
              <a:buNone/>
            </a:pPr>
            <a:r>
              <a:rPr lang="ru-RU" sz="3100" b="0" i="0" dirty="0" smtClean="0"/>
              <a:t>Клепикова Лариса</a:t>
            </a:r>
            <a:r>
              <a:rPr lang="ru-RU" sz="2400" b="0" i="0" dirty="0" smtClean="0"/>
              <a:t>.</a:t>
            </a:r>
            <a:endParaRPr lang="ru-RU" sz="2400" b="0" i="0" dirty="0"/>
          </a:p>
        </p:txBody>
      </p:sp>
    </p:spTree>
    <p:extLst>
      <p:ext uri="{BB962C8B-B14F-4D97-AF65-F5344CB8AC3E}">
        <p14:creationId xmlns:p14="http://schemas.microsoft.com/office/powerpoint/2010/main" val="769675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829" y="1147634"/>
            <a:ext cx="11823511" cy="3416320"/>
          </a:xfrm>
          <a:prstGeom prst="rect">
            <a:avLst/>
          </a:prstGeom>
        </p:spPr>
        <p:txBody>
          <a:bodyPr wrap="square">
            <a:spAutoFit/>
          </a:bodyPr>
          <a:lstStyle/>
          <a:p>
            <a:r>
              <a:rPr lang="ru-RU" sz="2400" dirty="0">
                <a:solidFill>
                  <a:schemeClr val="tx2"/>
                </a:solidFill>
              </a:rPr>
              <a:t>Повышение самостоятельной двигательной активности детей может рассматриваться как одно из действенных средств сохранения здоровья ребёнка, улучшения его физической подготовленности, обогащения двигательного опыта, увеличения творческого и познавательного потенциала. </a:t>
            </a:r>
          </a:p>
          <a:p>
            <a:r>
              <a:rPr lang="ru-RU" sz="2400" dirty="0">
                <a:solidFill>
                  <a:schemeClr val="tx2"/>
                </a:solidFill>
              </a:rPr>
              <a:t>Потребность детей в движении наиболее полно реализуется в их самостоятельной деятельности. Самостоятельно, но под руководством воспитателя происходит и освоение всех основных движений</a:t>
            </a:r>
          </a:p>
        </p:txBody>
      </p:sp>
      <p:pic>
        <p:nvPicPr>
          <p:cNvPr id="3" name="Рисунок 2"/>
          <p:cNvPicPr>
            <a:picLocks noChangeAspect="1"/>
          </p:cNvPicPr>
          <p:nvPr/>
        </p:nvPicPr>
        <p:blipFill>
          <a:blip r:embed="rId2"/>
          <a:stretch>
            <a:fillRect/>
          </a:stretch>
        </p:blipFill>
        <p:spPr>
          <a:xfrm>
            <a:off x="6400799" y="4563954"/>
            <a:ext cx="1965793" cy="2205106"/>
          </a:xfrm>
          <a:prstGeom prst="rect">
            <a:avLst/>
          </a:prstGeom>
        </p:spPr>
      </p:pic>
    </p:spTree>
    <p:extLst>
      <p:ext uri="{BB962C8B-B14F-4D97-AF65-F5344CB8AC3E}">
        <p14:creationId xmlns:p14="http://schemas.microsoft.com/office/powerpoint/2010/main" val="277924405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629" y="556288"/>
            <a:ext cx="7187821" cy="5262979"/>
          </a:xfrm>
          <a:prstGeom prst="rect">
            <a:avLst/>
          </a:prstGeom>
        </p:spPr>
        <p:txBody>
          <a:bodyPr wrap="square">
            <a:spAutoFit/>
          </a:bodyPr>
          <a:lstStyle/>
          <a:p>
            <a:r>
              <a:rPr lang="ru-RU" dirty="0"/>
              <a:t> </a:t>
            </a:r>
            <a:r>
              <a:rPr lang="ru-RU" sz="2400" dirty="0">
                <a:solidFill>
                  <a:schemeClr val="tx2"/>
                </a:solidFill>
              </a:rPr>
              <a:t>Каждое из  режимных отрезков самостоятельной двигательной деятельности - это определенная «оздоровительная доза» в виде движений, физической нагрузки, работающая на здоровье ребенка, его правильное физическое развитие и физическую подготовленность, даёт ребенку возможность общения со сверстниками и воспитателями, т.е. социальный комфорт, а освоение двигательных умений - возможность самовыражения.</a:t>
            </a:r>
          </a:p>
          <a:p>
            <a:r>
              <a:rPr lang="ru-RU" sz="2400" dirty="0">
                <a:solidFill>
                  <a:schemeClr val="tx2"/>
                </a:solidFill>
              </a:rPr>
              <a:t>        </a:t>
            </a:r>
            <a:r>
              <a:rPr lang="ru-RU" sz="2400" dirty="0">
                <a:solidFill>
                  <a:srgbClr val="FF0000"/>
                </a:solidFill>
              </a:rPr>
              <a:t>Когда дети должны самостоятельно двигаться?</a:t>
            </a:r>
          </a:p>
        </p:txBody>
      </p:sp>
      <p:pic>
        <p:nvPicPr>
          <p:cNvPr id="3" name="Рисунок 2"/>
          <p:cNvPicPr>
            <a:picLocks noChangeAspect="1"/>
          </p:cNvPicPr>
          <p:nvPr/>
        </p:nvPicPr>
        <p:blipFill>
          <a:blip r:embed="rId2"/>
          <a:stretch>
            <a:fillRect/>
          </a:stretch>
        </p:blipFill>
        <p:spPr>
          <a:xfrm>
            <a:off x="7969511" y="1996152"/>
            <a:ext cx="3893614" cy="2917041"/>
          </a:xfrm>
          <a:prstGeom prst="rect">
            <a:avLst/>
          </a:prstGeom>
        </p:spPr>
      </p:pic>
    </p:spTree>
    <p:extLst>
      <p:ext uri="{BB962C8B-B14F-4D97-AF65-F5344CB8AC3E}">
        <p14:creationId xmlns:p14="http://schemas.microsoft.com/office/powerpoint/2010/main" val="123426174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8824" y="1635416"/>
            <a:ext cx="8265994" cy="2677656"/>
          </a:xfrm>
          <a:prstGeom prst="rect">
            <a:avLst/>
          </a:prstGeom>
        </p:spPr>
        <p:txBody>
          <a:bodyPr wrap="square">
            <a:spAutoFit/>
          </a:bodyPr>
          <a:lstStyle/>
          <a:p>
            <a:r>
              <a:rPr lang="ru-RU" sz="2400" dirty="0">
                <a:solidFill>
                  <a:schemeClr val="tx2"/>
                </a:solidFill>
              </a:rPr>
              <a:t>Важную роль в самостоятельной деятельности ребенка играют подвижные игры с правилами, с их помощью развивается инициатива, организаторские способности и творчество. Эти игры способствуют формированию детского коллектива и соблюдению принятых в них правил.</a:t>
            </a:r>
          </a:p>
        </p:txBody>
      </p:sp>
      <p:pic>
        <p:nvPicPr>
          <p:cNvPr id="3" name="Рисунок 2"/>
          <p:cNvPicPr>
            <a:picLocks noChangeAspect="1"/>
          </p:cNvPicPr>
          <p:nvPr/>
        </p:nvPicPr>
        <p:blipFill>
          <a:blip r:embed="rId2"/>
          <a:stretch>
            <a:fillRect/>
          </a:stretch>
        </p:blipFill>
        <p:spPr>
          <a:xfrm>
            <a:off x="6272859" y="4200469"/>
            <a:ext cx="1420491" cy="1950889"/>
          </a:xfrm>
          <a:prstGeom prst="rect">
            <a:avLst/>
          </a:prstGeom>
        </p:spPr>
      </p:pic>
    </p:spTree>
    <p:extLst>
      <p:ext uri="{BB962C8B-B14F-4D97-AF65-F5344CB8AC3E}">
        <p14:creationId xmlns:p14="http://schemas.microsoft.com/office/powerpoint/2010/main" val="28538054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53887" y="1036936"/>
            <a:ext cx="7538113" cy="3539430"/>
          </a:xfrm>
          <a:prstGeom prst="rect">
            <a:avLst/>
          </a:prstGeom>
        </p:spPr>
        <p:txBody>
          <a:bodyPr wrap="square">
            <a:spAutoFit/>
          </a:bodyPr>
          <a:lstStyle/>
          <a:p>
            <a:r>
              <a:rPr lang="ru-RU" sz="2800" dirty="0">
                <a:solidFill>
                  <a:schemeClr val="tx2"/>
                </a:solidFill>
              </a:rPr>
              <a:t>Основным видом деятельности в дошкольном возрасте, как известно является </a:t>
            </a:r>
            <a:r>
              <a:rPr lang="ru-RU" sz="2800" dirty="0">
                <a:solidFill>
                  <a:srgbClr val="FF0000"/>
                </a:solidFill>
              </a:rPr>
              <a:t>игра.</a:t>
            </a:r>
            <a:r>
              <a:rPr lang="ru-RU" sz="2800" dirty="0">
                <a:solidFill>
                  <a:schemeClr val="tx2"/>
                </a:solidFill>
              </a:rPr>
              <a:t> Поэтому двигательная среда должна быть насыщена различным оборудованием и спортивным инвентарём, способствующим удовлетворению потребности в движениях. </a:t>
            </a:r>
          </a:p>
        </p:txBody>
      </p:sp>
      <p:pic>
        <p:nvPicPr>
          <p:cNvPr id="3" name="Рисунок 2"/>
          <p:cNvPicPr>
            <a:picLocks noChangeAspect="1"/>
          </p:cNvPicPr>
          <p:nvPr/>
        </p:nvPicPr>
        <p:blipFill>
          <a:blip r:embed="rId2"/>
          <a:stretch>
            <a:fillRect/>
          </a:stretch>
        </p:blipFill>
        <p:spPr>
          <a:xfrm>
            <a:off x="870958" y="3981693"/>
            <a:ext cx="2808430" cy="2876307"/>
          </a:xfrm>
          <a:prstGeom prst="rect">
            <a:avLst/>
          </a:prstGeom>
        </p:spPr>
      </p:pic>
    </p:spTree>
    <p:extLst>
      <p:ext uri="{BB962C8B-B14F-4D97-AF65-F5344CB8AC3E}">
        <p14:creationId xmlns:p14="http://schemas.microsoft.com/office/powerpoint/2010/main" val="129585718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933" y="395786"/>
            <a:ext cx="10495129" cy="1828800"/>
          </a:xfrm>
        </p:spPr>
        <p:txBody>
          <a:bodyPr>
            <a:normAutofit/>
          </a:bodyPr>
          <a:lstStyle/>
          <a:p>
            <a:pPr algn="ctr"/>
            <a:r>
              <a:rPr lang="ru-RU" sz="2800" u="sng" dirty="0">
                <a:solidFill>
                  <a:schemeClr val="accent1">
                    <a:lumMod val="50000"/>
                  </a:schemeClr>
                </a:solidFill>
              </a:rPr>
              <a:t>Для удовлетворения двигательных потребностей детей должны быть созданы специальные условия, основанные на </a:t>
            </a:r>
            <a:br>
              <a:rPr lang="ru-RU" sz="2800" u="sng" dirty="0">
                <a:solidFill>
                  <a:schemeClr val="accent1">
                    <a:lumMod val="50000"/>
                  </a:schemeClr>
                </a:solidFill>
              </a:rPr>
            </a:br>
            <a:r>
              <a:rPr lang="ru-RU" sz="2800" u="sng" dirty="0">
                <a:solidFill>
                  <a:schemeClr val="accent1">
                    <a:lumMod val="50000"/>
                  </a:schemeClr>
                </a:solidFill>
              </a:rPr>
              <a:t>                  следующих принципах:</a:t>
            </a:r>
            <a:endParaRPr lang="ru-RU" sz="2800" u="sng" dirty="0">
              <a:solidFill>
                <a:schemeClr val="accent1">
                  <a:lumMod val="50000"/>
                </a:schemeClr>
              </a:solidFill>
            </a:endParaRPr>
          </a:p>
        </p:txBody>
      </p:sp>
      <p:sp>
        <p:nvSpPr>
          <p:cNvPr id="3" name="Текст 2"/>
          <p:cNvSpPr>
            <a:spLocks noGrp="1"/>
          </p:cNvSpPr>
          <p:nvPr>
            <p:ph type="body" idx="1"/>
          </p:nvPr>
        </p:nvSpPr>
        <p:spPr>
          <a:xfrm>
            <a:off x="3904625" y="2688610"/>
            <a:ext cx="7600437" cy="4359094"/>
          </a:xfrm>
        </p:spPr>
        <p:txBody>
          <a:bodyPr>
            <a:normAutofit/>
          </a:bodyPr>
          <a:lstStyle/>
          <a:p>
            <a:pPr marL="457200" indent="-457200">
              <a:buAutoNum type="arabicPeriod"/>
            </a:pPr>
            <a:r>
              <a:rPr lang="ru-RU" sz="2800" dirty="0">
                <a:solidFill>
                  <a:schemeClr val="tx2"/>
                </a:solidFill>
              </a:rPr>
              <a:t>непрерывность (с утра до вечера);</a:t>
            </a:r>
          </a:p>
          <a:p>
            <a:pPr marL="457200" indent="-457200">
              <a:buAutoNum type="arabicPeriod"/>
            </a:pPr>
            <a:r>
              <a:rPr lang="ru-RU" sz="2800" dirty="0">
                <a:solidFill>
                  <a:schemeClr val="tx2"/>
                </a:solidFill>
              </a:rPr>
              <a:t>добровольность (вызывать желание, а не принуждать);</a:t>
            </a:r>
          </a:p>
          <a:p>
            <a:pPr marL="457200" indent="-457200">
              <a:buAutoNum type="arabicPeriod"/>
            </a:pPr>
            <a:r>
              <a:rPr lang="ru-RU" sz="2800" dirty="0">
                <a:solidFill>
                  <a:schemeClr val="tx2"/>
                </a:solidFill>
              </a:rPr>
              <a:t>доступность упражнений;</a:t>
            </a:r>
          </a:p>
          <a:p>
            <a:pPr marL="457200" indent="-457200">
              <a:buAutoNum type="arabicPeriod"/>
            </a:pPr>
            <a:r>
              <a:rPr lang="ru-RU" sz="2800" dirty="0">
                <a:solidFill>
                  <a:schemeClr val="tx2"/>
                </a:solidFill>
              </a:rPr>
              <a:t>чередование организованных форм с самостоятельной двигательной деятельностью.</a:t>
            </a:r>
          </a:p>
          <a:p>
            <a:pPr marL="457200" indent="-457200">
              <a:buAutoNum type="arabicPeriod"/>
            </a:pPr>
            <a:endParaRPr lang="ru-RU" sz="2800" dirty="0">
              <a:solidFill>
                <a:schemeClr val="tx2"/>
              </a:solidFill>
            </a:endParaRPr>
          </a:p>
          <a:p>
            <a:pPr marL="457200" indent="-457200">
              <a:buAutoNum type="arabicPeriod"/>
            </a:pPr>
            <a:endParaRPr lang="ru-RU" dirty="0"/>
          </a:p>
        </p:txBody>
      </p:sp>
    </p:spTree>
    <p:extLst>
      <p:ext uri="{BB962C8B-B14F-4D97-AF65-F5344CB8AC3E}">
        <p14:creationId xmlns:p14="http://schemas.microsoft.com/office/powerpoint/2010/main" val="324290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9076" y="1339208"/>
            <a:ext cx="8975676" cy="1569660"/>
          </a:xfrm>
          <a:prstGeom prst="rect">
            <a:avLst/>
          </a:prstGeom>
        </p:spPr>
        <p:txBody>
          <a:bodyPr wrap="square">
            <a:spAutoFit/>
          </a:bodyPr>
          <a:lstStyle/>
          <a:p>
            <a:r>
              <a:rPr lang="ru-RU" sz="2400" dirty="0">
                <a:solidFill>
                  <a:schemeClr val="tx2"/>
                </a:solidFill>
              </a:rPr>
              <a:t>Значительное влияние на двигательную активность дошкольников в играх оказывает их </a:t>
            </a:r>
            <a:r>
              <a:rPr lang="ru-RU" sz="2400" dirty="0">
                <a:solidFill>
                  <a:srgbClr val="FF0000"/>
                </a:solidFill>
              </a:rPr>
              <a:t>общение. </a:t>
            </a:r>
            <a:r>
              <a:rPr lang="ru-RU" sz="2400" dirty="0">
                <a:solidFill>
                  <a:schemeClr val="tx2"/>
                </a:solidFill>
              </a:rPr>
              <a:t>Введение в игры движений с использованием пособий увеличивает продолжительность общения детей</a:t>
            </a:r>
          </a:p>
        </p:txBody>
      </p:sp>
      <p:pic>
        <p:nvPicPr>
          <p:cNvPr id="3" name="Рисунок 2"/>
          <p:cNvPicPr>
            <a:picLocks noChangeAspect="1"/>
          </p:cNvPicPr>
          <p:nvPr/>
        </p:nvPicPr>
        <p:blipFill>
          <a:blip r:embed="rId2"/>
          <a:stretch>
            <a:fillRect/>
          </a:stretch>
        </p:blipFill>
        <p:spPr>
          <a:xfrm>
            <a:off x="5454556" y="3835020"/>
            <a:ext cx="3281228" cy="2460921"/>
          </a:xfrm>
          <a:prstGeom prst="rect">
            <a:avLst/>
          </a:prstGeom>
          <a:ln>
            <a:noFill/>
          </a:ln>
          <a:effectLst>
            <a:softEdge rad="112500"/>
          </a:effectLst>
        </p:spPr>
      </p:pic>
    </p:spTree>
    <p:extLst>
      <p:ext uri="{BB962C8B-B14F-4D97-AF65-F5344CB8AC3E}">
        <p14:creationId xmlns:p14="http://schemas.microsoft.com/office/powerpoint/2010/main" val="110526175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38902" y="1204752"/>
            <a:ext cx="9153098" cy="1200329"/>
          </a:xfrm>
          <a:prstGeom prst="rect">
            <a:avLst/>
          </a:prstGeom>
        </p:spPr>
        <p:txBody>
          <a:bodyPr wrap="square">
            <a:spAutoFit/>
          </a:bodyPr>
          <a:lstStyle/>
          <a:p>
            <a:pPr algn="ctr"/>
            <a:r>
              <a:rPr lang="ru-RU" sz="2400" dirty="0">
                <a:solidFill>
                  <a:srgbClr val="00B0F0"/>
                </a:solidFill>
              </a:rPr>
              <a:t>Формированию у ребенка навыков самостоятельных двигательных действий способствуют различные мелкие и крупные физкультурные пособия, игрушки</a:t>
            </a:r>
            <a:r>
              <a:rPr lang="ru-RU" sz="2000" b="1" dirty="0">
                <a:solidFill>
                  <a:srgbClr val="00B0F0"/>
                </a:solidFill>
              </a:rPr>
              <a:t>. </a:t>
            </a:r>
          </a:p>
        </p:txBody>
      </p:sp>
      <p:sp>
        <p:nvSpPr>
          <p:cNvPr id="3" name="Прямоугольник 2"/>
          <p:cNvSpPr/>
          <p:nvPr/>
        </p:nvSpPr>
        <p:spPr>
          <a:xfrm>
            <a:off x="850710" y="2639284"/>
            <a:ext cx="10804477" cy="2677656"/>
          </a:xfrm>
          <a:prstGeom prst="rect">
            <a:avLst/>
          </a:prstGeom>
        </p:spPr>
        <p:txBody>
          <a:bodyPr wrap="square">
            <a:spAutoFit/>
          </a:bodyPr>
          <a:lstStyle/>
          <a:p>
            <a:pPr marL="285750" indent="-285750">
              <a:buFont typeface="Wingdings" panose="05000000000000000000" pitchFamily="2" charset="2"/>
              <a:buChar char="Ø"/>
            </a:pPr>
            <a:r>
              <a:rPr lang="ru-RU" dirty="0"/>
              <a:t> </a:t>
            </a:r>
            <a:r>
              <a:rPr lang="ru-RU" sz="2400" dirty="0">
                <a:solidFill>
                  <a:srgbClr val="FF0000"/>
                </a:solidFill>
              </a:rPr>
              <a:t>Третий год жизни </a:t>
            </a:r>
            <a:r>
              <a:rPr lang="ru-RU" sz="2400" dirty="0">
                <a:solidFill>
                  <a:schemeClr val="tx2"/>
                </a:solidFill>
              </a:rPr>
              <a:t>- подбираются игрушки, стимулирующие первоначальные самостоятельные действия — это каталки, коляски, автомобили, мячи, шары, которые используются для бросания, прокатывания в воротца, катания и скатывания с горки. Применяются крупные физкультурные пособия: горки, лесенки, ворота, скамейки, ящики и др., на которых ребенок упражняется в лазании, ползании, перешагивании и т.д. </a:t>
            </a:r>
          </a:p>
        </p:txBody>
      </p:sp>
      <p:pic>
        <p:nvPicPr>
          <p:cNvPr id="4" name="Рисунок 3"/>
          <p:cNvPicPr>
            <a:picLocks noChangeAspect="1"/>
          </p:cNvPicPr>
          <p:nvPr/>
        </p:nvPicPr>
        <p:blipFill>
          <a:blip r:embed="rId2"/>
          <a:stretch>
            <a:fillRect/>
          </a:stretch>
        </p:blipFill>
        <p:spPr>
          <a:xfrm>
            <a:off x="1088997" y="706685"/>
            <a:ext cx="1115665" cy="1932599"/>
          </a:xfrm>
          <a:prstGeom prst="rect">
            <a:avLst/>
          </a:prstGeom>
        </p:spPr>
      </p:pic>
    </p:spTree>
    <p:extLst>
      <p:ext uri="{BB962C8B-B14F-4D97-AF65-F5344CB8AC3E}">
        <p14:creationId xmlns:p14="http://schemas.microsoft.com/office/powerpoint/2010/main" val="183113982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2221" y="484455"/>
            <a:ext cx="9144000" cy="4893647"/>
          </a:xfrm>
          <a:prstGeom prst="rect">
            <a:avLst/>
          </a:prstGeom>
        </p:spPr>
        <p:txBody>
          <a:bodyPr wrap="square">
            <a:spAutoFit/>
          </a:bodyPr>
          <a:lstStyle/>
          <a:p>
            <a:pPr marL="342900" indent="-342900">
              <a:buFont typeface="Wingdings" panose="05000000000000000000" pitchFamily="2" charset="2"/>
              <a:buChar char="Ø"/>
            </a:pPr>
            <a:r>
              <a:rPr lang="ru-RU" sz="2400" dirty="0">
                <a:solidFill>
                  <a:srgbClr val="FF0000"/>
                </a:solidFill>
              </a:rPr>
              <a:t>Четвертый год жизни </a:t>
            </a:r>
            <a:r>
              <a:rPr lang="ru-RU" sz="2400" dirty="0">
                <a:solidFill>
                  <a:schemeClr val="tx2"/>
                </a:solidFill>
              </a:rPr>
              <a:t>-  двигательные игрушки, мелкие пособия и игры: для упражнений в бросании и метании даются мячи разных размеров, мешочки, кольца, </a:t>
            </a:r>
            <a:r>
              <a:rPr lang="ru-RU" sz="2400" dirty="0" err="1">
                <a:solidFill>
                  <a:schemeClr val="tx2"/>
                </a:solidFill>
              </a:rPr>
              <a:t>кольцебросы</a:t>
            </a:r>
            <a:r>
              <a:rPr lang="ru-RU" sz="2400" dirty="0">
                <a:solidFill>
                  <a:schemeClr val="tx2"/>
                </a:solidFill>
              </a:rPr>
              <a:t> и </a:t>
            </a:r>
            <a:r>
              <a:rPr lang="ru-RU" sz="2400" dirty="0" err="1">
                <a:solidFill>
                  <a:schemeClr val="tx2"/>
                </a:solidFill>
              </a:rPr>
              <a:t>мячебросы</a:t>
            </a:r>
            <a:r>
              <a:rPr lang="ru-RU" sz="2400" dirty="0">
                <a:solidFill>
                  <a:schemeClr val="tx2"/>
                </a:solidFill>
              </a:rPr>
              <a:t>, щиты для метания, обручи, короткие и длинные скакалки, а также  велосипеды и т.д., способствующие ориентировке в пространстве, подводящие к усвоению правил безопасного передвижения по улице.</a:t>
            </a:r>
          </a:p>
          <a:p>
            <a:pPr marL="342900" indent="-342900">
              <a:buFont typeface="Wingdings" panose="05000000000000000000" pitchFamily="2" charset="2"/>
              <a:buChar char="Ø"/>
            </a:pPr>
            <a:r>
              <a:rPr lang="ru-RU" sz="2400" dirty="0" smtClean="0">
                <a:solidFill>
                  <a:srgbClr val="FF0000"/>
                </a:solidFill>
              </a:rPr>
              <a:t>Для </a:t>
            </a:r>
            <a:r>
              <a:rPr lang="ru-RU" sz="2400" dirty="0">
                <a:solidFill>
                  <a:srgbClr val="FF0000"/>
                </a:solidFill>
              </a:rPr>
              <a:t>5—6-летних </a:t>
            </a:r>
            <a:r>
              <a:rPr lang="ru-RU" sz="2400" dirty="0">
                <a:solidFill>
                  <a:schemeClr val="tx2"/>
                </a:solidFill>
              </a:rPr>
              <a:t>детей широко используют спортивные игры — городки, серсо, </a:t>
            </a:r>
            <a:r>
              <a:rPr lang="ru-RU" sz="2400" dirty="0" err="1">
                <a:solidFill>
                  <a:schemeClr val="tx2"/>
                </a:solidFill>
              </a:rPr>
              <a:t>кольцеброс</a:t>
            </a:r>
            <a:r>
              <a:rPr lang="ru-RU" sz="2400" dirty="0">
                <a:solidFill>
                  <a:schemeClr val="tx2"/>
                </a:solidFill>
              </a:rPr>
              <a:t>, баскетбол, бадминтон, настольный теннис и др. Эти игры способствуют подготовке к школе, занятиям спортом.</a:t>
            </a:r>
          </a:p>
        </p:txBody>
      </p:sp>
      <p:pic>
        <p:nvPicPr>
          <p:cNvPr id="3" name="Рисунок 2"/>
          <p:cNvPicPr>
            <a:picLocks noChangeAspect="1"/>
          </p:cNvPicPr>
          <p:nvPr/>
        </p:nvPicPr>
        <p:blipFill>
          <a:blip r:embed="rId2"/>
          <a:stretch>
            <a:fillRect/>
          </a:stretch>
        </p:blipFill>
        <p:spPr>
          <a:xfrm>
            <a:off x="9626221" y="3681853"/>
            <a:ext cx="1420491" cy="1950889"/>
          </a:xfrm>
          <a:prstGeom prst="rect">
            <a:avLst/>
          </a:prstGeom>
        </p:spPr>
      </p:pic>
    </p:spTree>
    <p:extLst>
      <p:ext uri="{BB962C8B-B14F-4D97-AF65-F5344CB8AC3E}">
        <p14:creationId xmlns:p14="http://schemas.microsoft.com/office/powerpoint/2010/main" val="73846664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039" y="710906"/>
            <a:ext cx="11022842" cy="3970318"/>
          </a:xfrm>
          <a:prstGeom prst="rect">
            <a:avLst/>
          </a:prstGeom>
        </p:spPr>
        <p:txBody>
          <a:bodyPr wrap="square">
            <a:spAutoFit/>
          </a:bodyPr>
          <a:lstStyle/>
          <a:p>
            <a:r>
              <a:rPr lang="ru-RU" sz="2800" dirty="0">
                <a:solidFill>
                  <a:schemeClr val="tx2"/>
                </a:solidFill>
              </a:rPr>
              <a:t>В процессе руководства двигательной активностью детей значительное место должно отводиться </a:t>
            </a:r>
            <a:r>
              <a:rPr lang="ru-RU" sz="2800" dirty="0">
                <a:solidFill>
                  <a:srgbClr val="FF0000"/>
                </a:solidFill>
              </a:rPr>
              <a:t>показу разнообразных движений с физкультурными пособиями. </a:t>
            </a:r>
            <a:r>
              <a:rPr lang="ru-RU" sz="2800" dirty="0">
                <a:solidFill>
                  <a:schemeClr val="tx2"/>
                </a:solidFill>
              </a:rPr>
              <a:t>При этом важно учитывать индивидуальные проявления каждого ребенка. Так, чрезмерно подвижным детям следует показать действия, требующие точности выполнения или особой осторожности при пользовании пособием, например, прокатить мяч по узкой доске в </a:t>
            </a:r>
            <a:r>
              <a:rPr lang="ru-RU" sz="2800" dirty="0" err="1">
                <a:solidFill>
                  <a:schemeClr val="tx2"/>
                </a:solidFill>
              </a:rPr>
              <a:t>воротики</a:t>
            </a:r>
            <a:r>
              <a:rPr lang="ru-RU" sz="2800" dirty="0">
                <a:solidFill>
                  <a:schemeClr val="tx2"/>
                </a:solidFill>
              </a:rPr>
              <a:t>; попасть мешочком с песком в цель и т. д.     </a:t>
            </a:r>
          </a:p>
        </p:txBody>
      </p:sp>
      <p:pic>
        <p:nvPicPr>
          <p:cNvPr id="3" name="Рисунок 2"/>
          <p:cNvPicPr>
            <a:picLocks noChangeAspect="1"/>
          </p:cNvPicPr>
          <p:nvPr/>
        </p:nvPicPr>
        <p:blipFill>
          <a:blip r:embed="rId2"/>
          <a:stretch>
            <a:fillRect/>
          </a:stretch>
        </p:blipFill>
        <p:spPr>
          <a:xfrm>
            <a:off x="6822722" y="5108223"/>
            <a:ext cx="1841834" cy="1647418"/>
          </a:xfrm>
          <a:prstGeom prst="rect">
            <a:avLst/>
          </a:prstGeom>
        </p:spPr>
      </p:pic>
    </p:spTree>
    <p:extLst>
      <p:ext uri="{BB962C8B-B14F-4D97-AF65-F5344CB8AC3E}">
        <p14:creationId xmlns:p14="http://schemas.microsoft.com/office/powerpoint/2010/main" val="240069542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31976" y="694732"/>
            <a:ext cx="6560024" cy="1569660"/>
          </a:xfrm>
          <a:prstGeom prst="rect">
            <a:avLst/>
          </a:prstGeom>
        </p:spPr>
        <p:txBody>
          <a:bodyPr wrap="square">
            <a:spAutoFit/>
          </a:bodyPr>
          <a:lstStyle/>
          <a:p>
            <a:r>
              <a:rPr lang="ru-RU" sz="2400" dirty="0">
                <a:solidFill>
                  <a:srgbClr val="FF0000"/>
                </a:solidFill>
              </a:rPr>
              <a:t>Таким образом, в руководстве двигательной активностью детей могут быть выделены два основных этапа.</a:t>
            </a:r>
          </a:p>
        </p:txBody>
      </p:sp>
      <p:sp>
        <p:nvSpPr>
          <p:cNvPr id="3" name="Прямоугольник 2"/>
          <p:cNvSpPr/>
          <p:nvPr/>
        </p:nvSpPr>
        <p:spPr>
          <a:xfrm>
            <a:off x="2361062" y="2537179"/>
            <a:ext cx="8670878" cy="3785652"/>
          </a:xfrm>
          <a:prstGeom prst="rect">
            <a:avLst/>
          </a:prstGeom>
        </p:spPr>
        <p:txBody>
          <a:bodyPr wrap="square">
            <a:spAutoFit/>
          </a:bodyPr>
          <a:lstStyle/>
          <a:p>
            <a:r>
              <a:rPr lang="ru-RU" sz="2400" dirty="0">
                <a:solidFill>
                  <a:schemeClr val="tx2"/>
                </a:solidFill>
              </a:rPr>
              <a:t>Вначале устанавливаются непосредственные контакты воспитателя с каждым ребенком, выясняется его интерес к играм, упражнениям и физкультурным пособиям, его взаимоотношения со сверстниками, выявляется наличие у него двигательного опыта.  Для развития самостоятельной деятельности детей создаются необходимые условия: своевременная помощь каждому ребенку в выборе игр и упражнений, физкультурных пособий, места для игры. </a:t>
            </a:r>
          </a:p>
        </p:txBody>
      </p:sp>
      <p:pic>
        <p:nvPicPr>
          <p:cNvPr id="4" name="Рисунок 3"/>
          <p:cNvPicPr>
            <a:picLocks noChangeAspect="1"/>
          </p:cNvPicPr>
          <p:nvPr/>
        </p:nvPicPr>
        <p:blipFill>
          <a:blip r:embed="rId2"/>
          <a:stretch>
            <a:fillRect/>
          </a:stretch>
        </p:blipFill>
        <p:spPr>
          <a:xfrm>
            <a:off x="1212522" y="884664"/>
            <a:ext cx="1542553" cy="1379728"/>
          </a:xfrm>
          <a:prstGeom prst="rect">
            <a:avLst/>
          </a:prstGeom>
        </p:spPr>
      </p:pic>
    </p:spTree>
    <p:extLst>
      <p:ext uri="{BB962C8B-B14F-4D97-AF65-F5344CB8AC3E}">
        <p14:creationId xmlns:p14="http://schemas.microsoft.com/office/powerpoint/2010/main" val="41162466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446" y="2773740"/>
            <a:ext cx="11532360" cy="3970318"/>
          </a:xfrm>
          <a:prstGeom prst="rect">
            <a:avLst/>
          </a:prstGeom>
        </p:spPr>
        <p:txBody>
          <a:bodyPr wrap="square">
            <a:spAutoFit/>
          </a:bodyPr>
          <a:lstStyle/>
          <a:p>
            <a:r>
              <a:rPr lang="ru-RU" sz="2800" dirty="0">
                <a:solidFill>
                  <a:schemeClr val="tx2"/>
                </a:solidFill>
              </a:rPr>
              <a:t>Основными средствами физического воспитания маленьких детей является правильное питание, широкое использование естественных факторов природы, хороший гигиенический уход, четко организованный режим дня, методически правильное проведение режимных процессов (кормления, сна, туалета), создание благоприятных условия для разнообразной деятельности и </a:t>
            </a:r>
            <a:r>
              <a:rPr lang="ru-RU" sz="2800" dirty="0">
                <a:solidFill>
                  <a:srgbClr val="FF0000"/>
                </a:solidFill>
              </a:rPr>
              <a:t>прежде всего для развития движений ребенка</a:t>
            </a:r>
            <a:r>
              <a:rPr lang="ru-RU" sz="2800" dirty="0">
                <a:solidFill>
                  <a:schemeClr val="tx2"/>
                </a:solidFill>
              </a:rPr>
              <a:t/>
            </a:r>
            <a:br>
              <a:rPr lang="ru-RU" sz="2800" dirty="0">
                <a:solidFill>
                  <a:schemeClr val="tx2"/>
                </a:solidFill>
              </a:rPr>
            </a:br>
            <a:endParaRPr lang="ru-RU" sz="2800" dirty="0">
              <a:solidFill>
                <a:schemeClr val="tx2"/>
              </a:solidFill>
            </a:endParaRPr>
          </a:p>
        </p:txBody>
      </p:sp>
      <p:pic>
        <p:nvPicPr>
          <p:cNvPr id="3" name="Рисунок 2"/>
          <p:cNvPicPr>
            <a:picLocks noChangeAspect="1"/>
          </p:cNvPicPr>
          <p:nvPr/>
        </p:nvPicPr>
        <p:blipFill>
          <a:blip r:embed="rId2"/>
          <a:stretch>
            <a:fillRect/>
          </a:stretch>
        </p:blipFill>
        <p:spPr>
          <a:xfrm>
            <a:off x="2090025" y="713228"/>
            <a:ext cx="8230313" cy="1146147"/>
          </a:xfrm>
          <a:prstGeom prst="rect">
            <a:avLst/>
          </a:prstGeom>
        </p:spPr>
      </p:pic>
      <p:pic>
        <p:nvPicPr>
          <p:cNvPr id="4" name="Рисунок 3"/>
          <p:cNvPicPr>
            <a:picLocks noChangeAspect="1"/>
          </p:cNvPicPr>
          <p:nvPr/>
        </p:nvPicPr>
        <p:blipFill>
          <a:blip r:embed="rId3"/>
          <a:stretch>
            <a:fillRect/>
          </a:stretch>
        </p:blipFill>
        <p:spPr>
          <a:xfrm>
            <a:off x="8789160" y="467568"/>
            <a:ext cx="2120698" cy="1904300"/>
          </a:xfrm>
          <a:prstGeom prst="rect">
            <a:avLst/>
          </a:prstGeom>
        </p:spPr>
      </p:pic>
    </p:spTree>
    <p:extLst>
      <p:ext uri="{BB962C8B-B14F-4D97-AF65-F5344CB8AC3E}">
        <p14:creationId xmlns:p14="http://schemas.microsoft.com/office/powerpoint/2010/main" val="271706497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698" y="3087638"/>
            <a:ext cx="10558818" cy="3046988"/>
          </a:xfrm>
          <a:prstGeom prst="rect">
            <a:avLst/>
          </a:prstGeom>
        </p:spPr>
        <p:txBody>
          <a:bodyPr wrap="square">
            <a:spAutoFit/>
          </a:bodyPr>
          <a:lstStyle/>
          <a:p>
            <a:r>
              <a:rPr lang="ru-RU" dirty="0"/>
              <a:t> </a:t>
            </a:r>
            <a:r>
              <a:rPr lang="ru-RU" sz="2400" dirty="0">
                <a:solidFill>
                  <a:srgbClr val="FF0000"/>
                </a:solidFill>
              </a:rPr>
              <a:t>На втором этапе </a:t>
            </a:r>
            <a:r>
              <a:rPr lang="ru-RU" sz="2400" dirty="0">
                <a:solidFill>
                  <a:schemeClr val="tx2"/>
                </a:solidFill>
              </a:rPr>
              <a:t>осуществляется более интенсивное воздействие воспитателя на двигательную активность дошкольников. Малоподвижные дети вовлекаются в деятельность, которая способствует развитию интереса к играм и физическим упражнениям. Очень подвижных детей нацеливают на спокойную деятельность, которая будет способствовать снижению их двигательной активности и формированию внимания.</a:t>
            </a:r>
          </a:p>
        </p:txBody>
      </p:sp>
      <p:pic>
        <p:nvPicPr>
          <p:cNvPr id="3" name="Рисунок 2"/>
          <p:cNvPicPr>
            <a:picLocks noChangeAspect="1"/>
          </p:cNvPicPr>
          <p:nvPr/>
        </p:nvPicPr>
        <p:blipFill>
          <a:blip r:embed="rId2"/>
          <a:stretch>
            <a:fillRect/>
          </a:stretch>
        </p:blipFill>
        <p:spPr>
          <a:xfrm>
            <a:off x="8679976" y="624895"/>
            <a:ext cx="2497540" cy="2311710"/>
          </a:xfrm>
          <a:prstGeom prst="rect">
            <a:avLst/>
          </a:prstGeom>
        </p:spPr>
      </p:pic>
    </p:spTree>
    <p:extLst>
      <p:ext uri="{BB962C8B-B14F-4D97-AF65-F5344CB8AC3E}">
        <p14:creationId xmlns:p14="http://schemas.microsoft.com/office/powerpoint/2010/main" val="333982044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6347" y="1997839"/>
            <a:ext cx="8652680" cy="3046988"/>
          </a:xfrm>
          <a:prstGeom prst="rect">
            <a:avLst/>
          </a:prstGeom>
        </p:spPr>
        <p:txBody>
          <a:bodyPr wrap="square">
            <a:spAutoFit/>
          </a:bodyPr>
          <a:lstStyle/>
          <a:p>
            <a:r>
              <a:rPr lang="ru-RU" sz="2400" dirty="0">
                <a:solidFill>
                  <a:schemeClr val="tx2"/>
                </a:solidFill>
              </a:rPr>
              <a:t>Необходимым приемом в руководстве двигательной активностью является </a:t>
            </a:r>
            <a:r>
              <a:rPr lang="ru-RU" sz="2400" dirty="0">
                <a:solidFill>
                  <a:srgbClr val="FF0000"/>
                </a:solidFill>
              </a:rPr>
              <a:t>сосредоточение чрезмерно подвижных детей на играх </a:t>
            </a:r>
            <a:r>
              <a:rPr lang="ru-RU" sz="2400" dirty="0">
                <a:solidFill>
                  <a:schemeClr val="tx2"/>
                </a:solidFill>
              </a:rPr>
              <a:t>и упражнениях низкой интенсивности (игры с песком, дидактические игры, ходьба по буму, </a:t>
            </a:r>
            <a:r>
              <a:rPr lang="ru-RU" sz="2400" dirty="0" err="1">
                <a:solidFill>
                  <a:schemeClr val="tx2"/>
                </a:solidFill>
              </a:rPr>
              <a:t>перелезание</a:t>
            </a:r>
            <a:r>
              <a:rPr lang="ru-RU" sz="2400" dirty="0">
                <a:solidFill>
                  <a:schemeClr val="tx2"/>
                </a:solidFill>
              </a:rPr>
              <a:t> через обруч и т. д.), а малоподвижных — на выполнение упражнений с использованием физкультурных пособий (лазанье , </a:t>
            </a:r>
            <a:r>
              <a:rPr lang="ru-RU" sz="2400" dirty="0" smtClean="0">
                <a:solidFill>
                  <a:schemeClr val="tx2"/>
                </a:solidFill>
              </a:rPr>
              <a:t>метание</a:t>
            </a:r>
            <a:r>
              <a:rPr lang="ru-RU" sz="2400" dirty="0">
                <a:solidFill>
                  <a:schemeClr val="tx2"/>
                </a:solidFill>
              </a:rPr>
              <a:t>, бег со скакалкой и т. д.).</a:t>
            </a:r>
          </a:p>
        </p:txBody>
      </p:sp>
      <p:pic>
        <p:nvPicPr>
          <p:cNvPr id="3" name="Рисунок 2"/>
          <p:cNvPicPr>
            <a:picLocks noChangeAspect="1"/>
          </p:cNvPicPr>
          <p:nvPr/>
        </p:nvPicPr>
        <p:blipFill>
          <a:blip r:embed="rId2"/>
          <a:stretch>
            <a:fillRect/>
          </a:stretch>
        </p:blipFill>
        <p:spPr>
          <a:xfrm>
            <a:off x="765604" y="380484"/>
            <a:ext cx="1950302" cy="1461139"/>
          </a:xfrm>
          <a:prstGeom prst="rect">
            <a:avLst/>
          </a:prstGeom>
        </p:spPr>
      </p:pic>
      <p:pic>
        <p:nvPicPr>
          <p:cNvPr id="4" name="Рисунок 3"/>
          <p:cNvPicPr>
            <a:picLocks noChangeAspect="1"/>
          </p:cNvPicPr>
          <p:nvPr/>
        </p:nvPicPr>
        <p:blipFill>
          <a:blip r:embed="rId3"/>
          <a:stretch>
            <a:fillRect/>
          </a:stretch>
        </p:blipFill>
        <p:spPr>
          <a:xfrm>
            <a:off x="9539660" y="380484"/>
            <a:ext cx="1847248" cy="1383912"/>
          </a:xfrm>
          <a:prstGeom prst="rect">
            <a:avLst/>
          </a:prstGeom>
        </p:spPr>
      </p:pic>
      <p:pic>
        <p:nvPicPr>
          <p:cNvPr id="5" name="Рисунок 4"/>
          <p:cNvPicPr>
            <a:picLocks noChangeAspect="1"/>
          </p:cNvPicPr>
          <p:nvPr/>
        </p:nvPicPr>
        <p:blipFill>
          <a:blip r:embed="rId4"/>
          <a:stretch>
            <a:fillRect/>
          </a:stretch>
        </p:blipFill>
        <p:spPr>
          <a:xfrm>
            <a:off x="6182436" y="5201042"/>
            <a:ext cx="2220657" cy="1621433"/>
          </a:xfrm>
          <a:prstGeom prst="rect">
            <a:avLst/>
          </a:prstGeom>
        </p:spPr>
      </p:pic>
    </p:spTree>
    <p:extLst>
      <p:ext uri="{BB962C8B-B14F-4D97-AF65-F5344CB8AC3E}">
        <p14:creationId xmlns:p14="http://schemas.microsoft.com/office/powerpoint/2010/main" val="37814507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6245" y="755893"/>
            <a:ext cx="8634484" cy="3785652"/>
          </a:xfrm>
          <a:prstGeom prst="rect">
            <a:avLst/>
          </a:prstGeom>
        </p:spPr>
        <p:txBody>
          <a:bodyPr wrap="square">
            <a:spAutoFit/>
          </a:bodyPr>
          <a:lstStyle/>
          <a:p>
            <a:r>
              <a:rPr lang="ru-RU" sz="2400" dirty="0" smtClean="0">
                <a:solidFill>
                  <a:schemeClr val="accent1">
                    <a:lumMod val="50000"/>
                  </a:schemeClr>
                </a:solidFill>
              </a:rPr>
              <a:t>Таким образом </a:t>
            </a:r>
          </a:p>
          <a:p>
            <a:r>
              <a:rPr lang="ru-RU" sz="2400" dirty="0" smtClean="0">
                <a:solidFill>
                  <a:srgbClr val="FF0000"/>
                </a:solidFill>
              </a:rPr>
              <a:t>Самостоятельная </a:t>
            </a:r>
            <a:r>
              <a:rPr lang="ru-RU" sz="2400" dirty="0">
                <a:solidFill>
                  <a:srgbClr val="FF0000"/>
                </a:solidFill>
              </a:rPr>
              <a:t>деятельность детей</a:t>
            </a:r>
            <a:r>
              <a:rPr lang="ru-RU" sz="2400" dirty="0">
                <a:solidFill>
                  <a:schemeClr val="tx2"/>
                </a:solidFill>
              </a:rPr>
              <a:t> – одна из основных моделей организации образовательного процесса детей дошкольного возраста:  свободная деятельность воспитанников в условиях созданной педагогами предметно-развивающей образовательной среды, обеспечивающая выбор каждым ребенком деятельности по интересам и позволяющая ему взаимодействовать со сверстниками или действовать индивидуально</a:t>
            </a:r>
          </a:p>
        </p:txBody>
      </p:sp>
      <p:pic>
        <p:nvPicPr>
          <p:cNvPr id="3" name="Рисунок 2"/>
          <p:cNvPicPr>
            <a:picLocks noChangeAspect="1"/>
          </p:cNvPicPr>
          <p:nvPr/>
        </p:nvPicPr>
        <p:blipFill>
          <a:blip r:embed="rId2"/>
          <a:stretch>
            <a:fillRect/>
          </a:stretch>
        </p:blipFill>
        <p:spPr>
          <a:xfrm>
            <a:off x="6729645" y="4944450"/>
            <a:ext cx="1689251" cy="1510941"/>
          </a:xfrm>
          <a:prstGeom prst="rect">
            <a:avLst/>
          </a:prstGeom>
        </p:spPr>
      </p:pic>
    </p:spTree>
    <p:extLst>
      <p:ext uri="{BB962C8B-B14F-4D97-AF65-F5344CB8AC3E}">
        <p14:creationId xmlns:p14="http://schemas.microsoft.com/office/powerpoint/2010/main" val="74968586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8256" y="418238"/>
            <a:ext cx="9125803" cy="6124754"/>
          </a:xfrm>
          <a:prstGeom prst="rect">
            <a:avLst/>
          </a:prstGeom>
        </p:spPr>
        <p:txBody>
          <a:bodyPr wrap="square">
            <a:spAutoFit/>
          </a:bodyPr>
          <a:lstStyle/>
          <a:p>
            <a:pPr algn="ctr"/>
            <a:r>
              <a:rPr lang="ru-RU" sz="3200" i="1" dirty="0">
                <a:solidFill>
                  <a:srgbClr val="FF0000"/>
                </a:solidFill>
                <a:latin typeface="Times New Roman" panose="02020603050405020304" pitchFamily="18" charset="0"/>
                <a:cs typeface="Times New Roman" panose="02020603050405020304" pitchFamily="18" charset="0"/>
              </a:rPr>
              <a:t>Используемая </a:t>
            </a:r>
            <a:r>
              <a:rPr lang="ru-RU" sz="3200" i="1" dirty="0" smtClean="0">
                <a:solidFill>
                  <a:srgbClr val="FF0000"/>
                </a:solidFill>
                <a:latin typeface="Times New Roman" panose="02020603050405020304" pitchFamily="18" charset="0"/>
                <a:cs typeface="Times New Roman" panose="02020603050405020304" pitchFamily="18" charset="0"/>
              </a:rPr>
              <a:t>литература</a:t>
            </a:r>
          </a:p>
          <a:p>
            <a:pPr marL="342900" indent="-342900">
              <a:buFont typeface="Wingdings" panose="05000000000000000000" pitchFamily="2" charset="2"/>
              <a:buChar char="Ø"/>
            </a:pPr>
            <a:r>
              <a:rPr lang="ru-RU" sz="2400" dirty="0" err="1" smtClean="0">
                <a:solidFill>
                  <a:schemeClr val="tx2"/>
                </a:solidFill>
              </a:rPr>
              <a:t>Бальсевич</a:t>
            </a:r>
            <a:r>
              <a:rPr lang="ru-RU" sz="2400" dirty="0" smtClean="0">
                <a:solidFill>
                  <a:schemeClr val="tx2"/>
                </a:solidFill>
              </a:rPr>
              <a:t> </a:t>
            </a:r>
            <a:r>
              <a:rPr lang="ru-RU" sz="2400" dirty="0">
                <a:solidFill>
                  <a:schemeClr val="tx2"/>
                </a:solidFill>
              </a:rPr>
              <a:t>В.К. Физическая культура для всех и для каждого -</a:t>
            </a:r>
            <a:r>
              <a:rPr lang="ru-RU" sz="2400" dirty="0" err="1">
                <a:solidFill>
                  <a:schemeClr val="tx2"/>
                </a:solidFill>
              </a:rPr>
              <a:t>М.:Физкультура</a:t>
            </a:r>
            <a:r>
              <a:rPr lang="ru-RU" sz="2400" dirty="0">
                <a:solidFill>
                  <a:schemeClr val="tx2"/>
                </a:solidFill>
              </a:rPr>
              <a:t> и спорт, 1988.-207с</a:t>
            </a:r>
            <a:r>
              <a:rPr lang="ru-RU" sz="2400" dirty="0" smtClean="0">
                <a:solidFill>
                  <a:schemeClr val="tx2"/>
                </a:solidFill>
              </a:rPr>
              <a:t>.</a:t>
            </a:r>
          </a:p>
          <a:p>
            <a:pPr marL="342900" indent="-342900">
              <a:buFont typeface="Wingdings" panose="05000000000000000000" pitchFamily="2" charset="2"/>
              <a:buChar char="Ø"/>
            </a:pPr>
            <a:r>
              <a:rPr lang="ru-RU" sz="2400" dirty="0" smtClean="0">
                <a:solidFill>
                  <a:schemeClr val="tx2"/>
                </a:solidFill>
              </a:rPr>
              <a:t>Игровые </a:t>
            </a:r>
            <a:r>
              <a:rPr lang="ru-RU" sz="2400" dirty="0">
                <a:solidFill>
                  <a:schemeClr val="tx2"/>
                </a:solidFill>
              </a:rPr>
              <a:t>занятия в группах здоровья /Сост. </a:t>
            </a:r>
            <a:r>
              <a:rPr lang="ru-RU" sz="2400" dirty="0" err="1">
                <a:solidFill>
                  <a:schemeClr val="tx2"/>
                </a:solidFill>
              </a:rPr>
              <a:t>Э.К.Ахмеров</a:t>
            </a:r>
            <a:r>
              <a:rPr lang="ru-RU" sz="2400" dirty="0">
                <a:solidFill>
                  <a:schemeClr val="tx2"/>
                </a:solidFill>
              </a:rPr>
              <a:t>. – М.: 1991.Казин Э.М. и др</a:t>
            </a:r>
            <a:r>
              <a:rPr lang="ru-RU" sz="2400" dirty="0" smtClean="0">
                <a:solidFill>
                  <a:schemeClr val="tx2"/>
                </a:solidFill>
              </a:rPr>
              <a:t>.</a:t>
            </a:r>
          </a:p>
          <a:p>
            <a:pPr marL="342900" indent="-342900">
              <a:buFont typeface="Wingdings" panose="05000000000000000000" pitchFamily="2" charset="2"/>
              <a:buChar char="Ø"/>
            </a:pPr>
            <a:r>
              <a:rPr lang="ru-RU" sz="2400" dirty="0" smtClean="0">
                <a:solidFill>
                  <a:schemeClr val="tx2"/>
                </a:solidFill>
              </a:rPr>
              <a:t> </a:t>
            </a:r>
            <a:r>
              <a:rPr lang="ru-RU" sz="2400" dirty="0">
                <a:solidFill>
                  <a:schemeClr val="tx2"/>
                </a:solidFill>
              </a:rPr>
              <a:t>Основы индивидуального здоровья человека: учеб. пос., М., 2000. – 192 </a:t>
            </a:r>
            <a:r>
              <a:rPr lang="ru-RU" sz="2400" dirty="0" err="1">
                <a:solidFill>
                  <a:schemeClr val="tx2"/>
                </a:solidFill>
              </a:rPr>
              <a:t>с.Куколевский</a:t>
            </a:r>
            <a:r>
              <a:rPr lang="ru-RU" sz="2400" dirty="0">
                <a:solidFill>
                  <a:schemeClr val="tx2"/>
                </a:solidFill>
              </a:rPr>
              <a:t> Г.М. </a:t>
            </a:r>
            <a:endParaRPr lang="ru-RU" sz="2400" dirty="0" smtClean="0">
              <a:solidFill>
                <a:schemeClr val="tx2"/>
              </a:solidFill>
            </a:endParaRPr>
          </a:p>
          <a:p>
            <a:pPr marL="342900" indent="-342900">
              <a:buFont typeface="Wingdings" panose="05000000000000000000" pitchFamily="2" charset="2"/>
              <a:buChar char="Ø"/>
            </a:pPr>
            <a:r>
              <a:rPr lang="ru-RU" sz="2400" dirty="0" smtClean="0">
                <a:solidFill>
                  <a:schemeClr val="tx2"/>
                </a:solidFill>
              </a:rPr>
              <a:t>Здоровье </a:t>
            </a:r>
            <a:r>
              <a:rPr lang="ru-RU" sz="2400" dirty="0">
                <a:solidFill>
                  <a:schemeClr val="tx2"/>
                </a:solidFill>
              </a:rPr>
              <a:t>и физическая культура. – М.: 1979. </a:t>
            </a:r>
            <a:r>
              <a:rPr lang="ru-RU" sz="2400" dirty="0" err="1">
                <a:solidFill>
                  <a:schemeClr val="tx2"/>
                </a:solidFill>
              </a:rPr>
              <a:t>Полиевский</a:t>
            </a:r>
            <a:r>
              <a:rPr lang="ru-RU" sz="2400" dirty="0">
                <a:solidFill>
                  <a:schemeClr val="tx2"/>
                </a:solidFill>
              </a:rPr>
              <a:t> С.А., Гук Е.П. </a:t>
            </a:r>
            <a:endParaRPr lang="ru-RU" sz="2400" dirty="0" smtClean="0">
              <a:solidFill>
                <a:schemeClr val="tx2"/>
              </a:solidFill>
            </a:endParaRPr>
          </a:p>
          <a:p>
            <a:pPr marL="342900" indent="-342900">
              <a:buFont typeface="Wingdings" panose="05000000000000000000" pitchFamily="2" charset="2"/>
              <a:buChar char="Ø"/>
            </a:pPr>
            <a:r>
              <a:rPr lang="ru-RU" sz="2400" dirty="0" smtClean="0">
                <a:solidFill>
                  <a:schemeClr val="tx2"/>
                </a:solidFill>
              </a:rPr>
              <a:t>Физкультура </a:t>
            </a:r>
            <a:r>
              <a:rPr lang="ru-RU" sz="2400" dirty="0">
                <a:solidFill>
                  <a:schemeClr val="tx2"/>
                </a:solidFill>
              </a:rPr>
              <a:t>и закаливание. – </a:t>
            </a:r>
            <a:r>
              <a:rPr lang="ru-RU" sz="2400" dirty="0" err="1">
                <a:solidFill>
                  <a:schemeClr val="tx2"/>
                </a:solidFill>
              </a:rPr>
              <a:t>М.:Медицина</a:t>
            </a:r>
            <a:r>
              <a:rPr lang="ru-RU" sz="2400" dirty="0">
                <a:solidFill>
                  <a:schemeClr val="tx2"/>
                </a:solidFill>
              </a:rPr>
              <a:t>, 1984Орешкин Ю.А. </a:t>
            </a:r>
            <a:endParaRPr lang="ru-RU" sz="2400" dirty="0" smtClean="0">
              <a:solidFill>
                <a:schemeClr val="tx2"/>
              </a:solidFill>
            </a:endParaRPr>
          </a:p>
          <a:p>
            <a:pPr marL="342900" indent="-342900">
              <a:buFont typeface="Wingdings" panose="05000000000000000000" pitchFamily="2" charset="2"/>
              <a:buChar char="Ø"/>
            </a:pPr>
            <a:r>
              <a:rPr lang="ru-RU" sz="2400" dirty="0" smtClean="0">
                <a:solidFill>
                  <a:schemeClr val="tx2"/>
                </a:solidFill>
              </a:rPr>
              <a:t>К </a:t>
            </a:r>
            <a:r>
              <a:rPr lang="ru-RU" sz="2400" dirty="0">
                <a:solidFill>
                  <a:schemeClr val="tx2"/>
                </a:solidFill>
              </a:rPr>
              <a:t>здоровью через физкультуру. – М., 1990http://</a:t>
            </a:r>
            <a:r>
              <a:rPr lang="ru-RU" sz="2400" dirty="0" smtClean="0">
                <a:solidFill>
                  <a:schemeClr val="tx2"/>
                </a:solidFill>
              </a:rPr>
              <a:t>detsad-journal.narod.ru</a:t>
            </a:r>
          </a:p>
          <a:p>
            <a:pPr marL="342900" indent="-342900">
              <a:buFont typeface="Wingdings" panose="05000000000000000000" pitchFamily="2" charset="2"/>
              <a:buChar char="Ø"/>
            </a:pPr>
            <a:r>
              <a:rPr lang="ru-RU" sz="2400" dirty="0" smtClean="0">
                <a:solidFill>
                  <a:schemeClr val="tx2"/>
                </a:solidFill>
              </a:rPr>
              <a:t>Сборник </a:t>
            </a:r>
            <a:r>
              <a:rPr lang="ru-RU" sz="2400" dirty="0">
                <a:solidFill>
                  <a:schemeClr val="tx2"/>
                </a:solidFill>
              </a:rPr>
              <a:t>статей "Физическое воспитание детей дошкольного возраста", сост. </a:t>
            </a:r>
            <a:r>
              <a:rPr lang="ru-RU" sz="2400" dirty="0" err="1">
                <a:solidFill>
                  <a:schemeClr val="tx2"/>
                </a:solidFill>
              </a:rPr>
              <a:t>Л.В.Русскова</a:t>
            </a:r>
            <a:r>
              <a:rPr lang="ru-RU" sz="2400" dirty="0">
                <a:solidFill>
                  <a:schemeClr val="tx2"/>
                </a:solidFill>
              </a:rPr>
              <a:t>, </a:t>
            </a:r>
            <a:r>
              <a:rPr lang="ru-RU" sz="2400" dirty="0" err="1">
                <a:solidFill>
                  <a:schemeClr val="tx2"/>
                </a:solidFill>
              </a:rPr>
              <a:t>Л.И.Баканенкова</a:t>
            </a:r>
            <a:r>
              <a:rPr lang="ru-RU" sz="2400" dirty="0">
                <a:solidFill>
                  <a:schemeClr val="tx2"/>
                </a:solidFill>
              </a:rPr>
              <a:t>, М., 1982. </a:t>
            </a:r>
          </a:p>
        </p:txBody>
      </p:sp>
    </p:spTree>
    <p:extLst>
      <p:ext uri="{BB962C8B-B14F-4D97-AF65-F5344CB8AC3E}">
        <p14:creationId xmlns:p14="http://schemas.microsoft.com/office/powerpoint/2010/main" val="56177220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56159" y="2308860"/>
            <a:ext cx="8574374" cy="1073708"/>
          </a:xfrm>
        </p:spPr>
        <p:txBody>
          <a:bodyPr>
            <a:normAutofit/>
          </a:bodyPr>
          <a:lstStyle/>
          <a:p>
            <a:r>
              <a:rPr lang="ru-RU" dirty="0" smtClean="0"/>
              <a:t>Спасибо за внимание!</a:t>
            </a:r>
            <a:endParaRPr lang="ru-RU" dirty="0"/>
          </a:p>
        </p:txBody>
      </p:sp>
    </p:spTree>
    <p:extLst>
      <p:ext uri="{BB962C8B-B14F-4D97-AF65-F5344CB8AC3E}">
        <p14:creationId xmlns:p14="http://schemas.microsoft.com/office/powerpoint/2010/main" val="18668972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290" y="2210643"/>
            <a:ext cx="6096000" cy="3046988"/>
          </a:xfrm>
          <a:prstGeom prst="rect">
            <a:avLst/>
          </a:prstGeom>
        </p:spPr>
        <p:txBody>
          <a:bodyPr>
            <a:spAutoFit/>
          </a:bodyPr>
          <a:lstStyle/>
          <a:p>
            <a:r>
              <a:rPr lang="ru-RU" sz="2400" dirty="0">
                <a:solidFill>
                  <a:schemeClr val="tx2"/>
                </a:solidFill>
              </a:rPr>
              <a:t>Согласно современным данным, дети двигаются в два раза меньше, чем это предусмотрено возрастной нормой, из чего следует, что недостаточно внимания уделяется самостоятельной двигательной деятельности детей</a:t>
            </a:r>
          </a:p>
        </p:txBody>
      </p:sp>
      <p:pic>
        <p:nvPicPr>
          <p:cNvPr id="3" name="Рисунок 2"/>
          <p:cNvPicPr>
            <a:picLocks noChangeAspect="1"/>
          </p:cNvPicPr>
          <p:nvPr/>
        </p:nvPicPr>
        <p:blipFill>
          <a:blip r:embed="rId2"/>
          <a:stretch>
            <a:fillRect/>
          </a:stretch>
        </p:blipFill>
        <p:spPr>
          <a:xfrm>
            <a:off x="8857397" y="1177281"/>
            <a:ext cx="2037497" cy="2677177"/>
          </a:xfrm>
          <a:prstGeom prst="rect">
            <a:avLst/>
          </a:prstGeom>
        </p:spPr>
      </p:pic>
    </p:spTree>
    <p:extLst>
      <p:ext uri="{BB962C8B-B14F-4D97-AF65-F5344CB8AC3E}">
        <p14:creationId xmlns:p14="http://schemas.microsoft.com/office/powerpoint/2010/main" val="302300802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8823" y="728597"/>
            <a:ext cx="6096000" cy="5262979"/>
          </a:xfrm>
          <a:prstGeom prst="rect">
            <a:avLst/>
          </a:prstGeom>
        </p:spPr>
        <p:txBody>
          <a:bodyPr>
            <a:spAutoFit/>
          </a:bodyPr>
          <a:lstStyle/>
          <a:p>
            <a:r>
              <a:rPr lang="ru-RU" sz="2400" dirty="0">
                <a:solidFill>
                  <a:srgbClr val="FF0000"/>
                </a:solidFill>
              </a:rPr>
              <a:t>Самостоятельная деятельность детей</a:t>
            </a:r>
            <a:r>
              <a:rPr lang="ru-RU" sz="2400" dirty="0">
                <a:solidFill>
                  <a:schemeClr val="tx2"/>
                </a:solidFill>
              </a:rPr>
              <a:t> – одна из основных моделей организации образовательного процесса детей дошкольного возраста:  свободная деятельность воспитанников в условиях созданной педагогами предметно-развивающей образовательной среды, обеспечивающая выбор каждым ребенком деятельности по интересам и позволяющая ему взаимодействовать со сверстниками или действовать индивидуально</a:t>
            </a:r>
          </a:p>
        </p:txBody>
      </p:sp>
      <p:pic>
        <p:nvPicPr>
          <p:cNvPr id="3" name="Рисунок 2"/>
          <p:cNvPicPr>
            <a:picLocks noChangeAspect="1"/>
          </p:cNvPicPr>
          <p:nvPr/>
        </p:nvPicPr>
        <p:blipFill>
          <a:blip r:embed="rId2"/>
          <a:stretch>
            <a:fillRect/>
          </a:stretch>
        </p:blipFill>
        <p:spPr>
          <a:xfrm>
            <a:off x="8242632" y="1122660"/>
            <a:ext cx="2639797" cy="4474852"/>
          </a:xfrm>
          <a:prstGeom prst="rect">
            <a:avLst/>
          </a:prstGeom>
        </p:spPr>
      </p:pic>
    </p:spTree>
    <p:extLst>
      <p:ext uri="{BB962C8B-B14F-4D97-AF65-F5344CB8AC3E}">
        <p14:creationId xmlns:p14="http://schemas.microsoft.com/office/powerpoint/2010/main" val="15787544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2466" y="949488"/>
            <a:ext cx="6096000" cy="1200329"/>
          </a:xfrm>
          <a:prstGeom prst="rect">
            <a:avLst/>
          </a:prstGeom>
        </p:spPr>
        <p:txBody>
          <a:bodyPr>
            <a:spAutoFit/>
          </a:bodyPr>
          <a:lstStyle/>
          <a:p>
            <a:pPr algn="ctr"/>
            <a:r>
              <a:rPr lang="ru-RU" sz="2400" dirty="0">
                <a:solidFill>
                  <a:schemeClr val="tx2"/>
                </a:solidFill>
              </a:rPr>
              <a:t>Самостоятельная двигательная  деятельность детей влияет на следующие функции:</a:t>
            </a:r>
          </a:p>
        </p:txBody>
      </p:sp>
      <p:sp>
        <p:nvSpPr>
          <p:cNvPr id="3" name="Прямоугольник 2"/>
          <p:cNvSpPr/>
          <p:nvPr/>
        </p:nvSpPr>
        <p:spPr>
          <a:xfrm>
            <a:off x="4289946" y="2794239"/>
            <a:ext cx="6096000" cy="3108543"/>
          </a:xfrm>
          <a:prstGeom prst="rect">
            <a:avLst/>
          </a:prstGeom>
        </p:spPr>
        <p:txBody>
          <a:bodyPr>
            <a:spAutoFit/>
          </a:bodyPr>
          <a:lstStyle/>
          <a:p>
            <a:pPr marL="457200" indent="-457200" algn="r">
              <a:buFont typeface="Wingdings" panose="05000000000000000000" pitchFamily="2" charset="2"/>
              <a:buChar char="Ø"/>
            </a:pPr>
            <a:r>
              <a:rPr lang="ru-RU" sz="2800" dirty="0" smtClean="0">
                <a:solidFill>
                  <a:srgbClr val="FF0000"/>
                </a:solidFill>
              </a:rPr>
              <a:t>Оздоровительные</a:t>
            </a:r>
          </a:p>
          <a:p>
            <a:pPr marL="457200" indent="-457200" algn="r">
              <a:buFont typeface="Wingdings" panose="05000000000000000000" pitchFamily="2" charset="2"/>
              <a:buChar char="Ø"/>
            </a:pPr>
            <a:endParaRPr lang="ru-RU" sz="2800" dirty="0" smtClean="0">
              <a:solidFill>
                <a:srgbClr val="FF0000"/>
              </a:solidFill>
            </a:endParaRPr>
          </a:p>
          <a:p>
            <a:pPr marL="457200" indent="-457200" algn="r">
              <a:buFont typeface="Wingdings" panose="05000000000000000000" pitchFamily="2" charset="2"/>
              <a:buChar char="Ø"/>
            </a:pPr>
            <a:r>
              <a:rPr lang="ru-RU" sz="2800" dirty="0" smtClean="0">
                <a:solidFill>
                  <a:srgbClr val="FF0000"/>
                </a:solidFill>
              </a:rPr>
              <a:t>Развивающие</a:t>
            </a:r>
          </a:p>
          <a:p>
            <a:pPr algn="r"/>
            <a:r>
              <a:rPr lang="ru-RU" sz="2800" dirty="0" smtClean="0">
                <a:solidFill>
                  <a:srgbClr val="FF0000"/>
                </a:solidFill>
              </a:rPr>
              <a:t> </a:t>
            </a:r>
          </a:p>
          <a:p>
            <a:pPr marL="457200" indent="-457200" algn="r">
              <a:buFont typeface="Wingdings" panose="05000000000000000000" pitchFamily="2" charset="2"/>
              <a:buChar char="Ø"/>
            </a:pPr>
            <a:r>
              <a:rPr lang="ru-RU" sz="2800" dirty="0" smtClean="0">
                <a:solidFill>
                  <a:srgbClr val="FF0000"/>
                </a:solidFill>
              </a:rPr>
              <a:t>Образовательные</a:t>
            </a:r>
          </a:p>
          <a:p>
            <a:pPr algn="r"/>
            <a:r>
              <a:rPr lang="ru-RU" sz="2800" dirty="0" smtClean="0">
                <a:solidFill>
                  <a:srgbClr val="FF0000"/>
                </a:solidFill>
              </a:rPr>
              <a:t> </a:t>
            </a:r>
          </a:p>
          <a:p>
            <a:pPr marL="457200" indent="-457200" algn="r">
              <a:buFont typeface="Wingdings" panose="05000000000000000000" pitchFamily="2" charset="2"/>
              <a:buChar char="Ø"/>
            </a:pPr>
            <a:r>
              <a:rPr lang="ru-RU" sz="2800" dirty="0" smtClean="0">
                <a:solidFill>
                  <a:srgbClr val="FF0000"/>
                </a:solidFill>
              </a:rPr>
              <a:t>Воспитательные</a:t>
            </a:r>
            <a:endParaRPr lang="ru-RU" sz="2800" dirty="0">
              <a:solidFill>
                <a:srgbClr val="FF0000"/>
              </a:solidFill>
            </a:endParaRPr>
          </a:p>
        </p:txBody>
      </p:sp>
      <p:pic>
        <p:nvPicPr>
          <p:cNvPr id="4" name="Рисунок 3"/>
          <p:cNvPicPr>
            <a:picLocks noChangeAspect="1"/>
          </p:cNvPicPr>
          <p:nvPr/>
        </p:nvPicPr>
        <p:blipFill>
          <a:blip r:embed="rId2"/>
          <a:stretch>
            <a:fillRect/>
          </a:stretch>
        </p:blipFill>
        <p:spPr>
          <a:xfrm>
            <a:off x="1138808" y="2603553"/>
            <a:ext cx="3627315" cy="3489917"/>
          </a:xfrm>
          <a:prstGeom prst="rect">
            <a:avLst/>
          </a:prstGeom>
        </p:spPr>
      </p:pic>
    </p:spTree>
    <p:extLst>
      <p:ext uri="{BB962C8B-B14F-4D97-AF65-F5344CB8AC3E}">
        <p14:creationId xmlns:p14="http://schemas.microsoft.com/office/powerpoint/2010/main" val="124151347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711" y="1255300"/>
            <a:ext cx="8784608" cy="2954655"/>
          </a:xfrm>
          <a:prstGeom prst="rect">
            <a:avLst/>
          </a:prstGeom>
        </p:spPr>
        <p:txBody>
          <a:bodyPr wrap="square">
            <a:spAutoFit/>
          </a:bodyPr>
          <a:lstStyle/>
          <a:p>
            <a:r>
              <a:rPr lang="ru-RU" dirty="0"/>
              <a:t> </a:t>
            </a:r>
            <a:r>
              <a:rPr lang="ru-RU" sz="2800" u="sng" dirty="0">
                <a:solidFill>
                  <a:srgbClr val="FF0000"/>
                </a:solidFill>
              </a:rPr>
              <a:t>Оздоровительные: </a:t>
            </a:r>
            <a:r>
              <a:rPr lang="ru-RU" sz="2800" dirty="0">
                <a:solidFill>
                  <a:schemeClr val="tx2"/>
                </a:solidFill>
              </a:rPr>
              <a:t>охрана жизни и укрепление здоровья детей, содействие правильному физическому и психическому развитию детского организма, повышение умственной и физической работоспособности.</a:t>
            </a:r>
            <a:br>
              <a:rPr lang="ru-RU" sz="2800" dirty="0">
                <a:solidFill>
                  <a:schemeClr val="tx2"/>
                </a:solidFill>
              </a:rPr>
            </a:br>
            <a:endParaRPr lang="ru-RU" dirty="0">
              <a:solidFill>
                <a:schemeClr val="tx2"/>
              </a:solidFill>
            </a:endParaRPr>
          </a:p>
        </p:txBody>
      </p:sp>
      <p:pic>
        <p:nvPicPr>
          <p:cNvPr id="3" name="Рисунок 2"/>
          <p:cNvPicPr>
            <a:picLocks noChangeAspect="1"/>
          </p:cNvPicPr>
          <p:nvPr/>
        </p:nvPicPr>
        <p:blipFill>
          <a:blip r:embed="rId2"/>
          <a:stretch>
            <a:fillRect/>
          </a:stretch>
        </p:blipFill>
        <p:spPr>
          <a:xfrm>
            <a:off x="6946710" y="4374563"/>
            <a:ext cx="2587567" cy="2650106"/>
          </a:xfrm>
          <a:prstGeom prst="rect">
            <a:avLst/>
          </a:prstGeom>
        </p:spPr>
      </p:pic>
    </p:spTree>
    <p:extLst>
      <p:ext uri="{BB962C8B-B14F-4D97-AF65-F5344CB8AC3E}">
        <p14:creationId xmlns:p14="http://schemas.microsoft.com/office/powerpoint/2010/main" val="192890525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697" y="1366504"/>
            <a:ext cx="9862783" cy="1815882"/>
          </a:xfrm>
          <a:prstGeom prst="rect">
            <a:avLst/>
          </a:prstGeom>
        </p:spPr>
        <p:txBody>
          <a:bodyPr wrap="square">
            <a:spAutoFit/>
          </a:bodyPr>
          <a:lstStyle/>
          <a:p>
            <a:r>
              <a:rPr lang="ru-RU" sz="2800" u="sng" dirty="0">
                <a:solidFill>
                  <a:srgbClr val="FF0000"/>
                </a:solidFill>
              </a:rPr>
              <a:t>Развивающие: </a:t>
            </a:r>
            <a:r>
              <a:rPr lang="ru-RU" sz="2800" dirty="0">
                <a:solidFill>
                  <a:schemeClr val="tx2"/>
                </a:solidFill>
              </a:rPr>
              <a:t>развитие движений, формирование двигательных навыков и физических качеств (ловкость, быстрота, сила, выносливость), формирование правильной осанки.</a:t>
            </a:r>
          </a:p>
        </p:txBody>
      </p:sp>
      <p:pic>
        <p:nvPicPr>
          <p:cNvPr id="3" name="Рисунок 2"/>
          <p:cNvPicPr>
            <a:picLocks noChangeAspect="1"/>
          </p:cNvPicPr>
          <p:nvPr/>
        </p:nvPicPr>
        <p:blipFill>
          <a:blip r:embed="rId2"/>
          <a:stretch>
            <a:fillRect/>
          </a:stretch>
        </p:blipFill>
        <p:spPr>
          <a:xfrm>
            <a:off x="8243248" y="4111837"/>
            <a:ext cx="1998908" cy="2746163"/>
          </a:xfrm>
          <a:prstGeom prst="rect">
            <a:avLst/>
          </a:prstGeom>
        </p:spPr>
      </p:pic>
    </p:spTree>
    <p:extLst>
      <p:ext uri="{BB962C8B-B14F-4D97-AF65-F5344CB8AC3E}">
        <p14:creationId xmlns:p14="http://schemas.microsoft.com/office/powerpoint/2010/main" val="108459442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9891" y="1339207"/>
            <a:ext cx="8648131" cy="2246769"/>
          </a:xfrm>
          <a:prstGeom prst="rect">
            <a:avLst/>
          </a:prstGeom>
        </p:spPr>
        <p:txBody>
          <a:bodyPr wrap="square">
            <a:spAutoFit/>
          </a:bodyPr>
          <a:lstStyle/>
          <a:p>
            <a:r>
              <a:rPr lang="ru-RU" sz="2800" u="sng" dirty="0">
                <a:solidFill>
                  <a:srgbClr val="FF0000"/>
                </a:solidFill>
              </a:rPr>
              <a:t>Образовательные: </a:t>
            </a:r>
            <a:r>
              <a:rPr lang="ru-RU" sz="2800" dirty="0">
                <a:solidFill>
                  <a:schemeClr val="tx2"/>
                </a:solidFill>
              </a:rPr>
              <a:t>обогащение знаний детей о своем организме, здоровье, о путях его укрепления, сохранения, ответственного отношения.</a:t>
            </a:r>
            <a:br>
              <a:rPr lang="ru-RU" sz="2800" dirty="0">
                <a:solidFill>
                  <a:schemeClr val="tx2"/>
                </a:solidFill>
              </a:rPr>
            </a:br>
            <a:endParaRPr lang="ru-RU" sz="2800" dirty="0">
              <a:solidFill>
                <a:schemeClr val="tx2"/>
              </a:solidFill>
            </a:endParaRPr>
          </a:p>
        </p:txBody>
      </p:sp>
      <p:pic>
        <p:nvPicPr>
          <p:cNvPr id="3" name="Рисунок 2"/>
          <p:cNvPicPr>
            <a:picLocks noChangeAspect="1"/>
          </p:cNvPicPr>
          <p:nvPr/>
        </p:nvPicPr>
        <p:blipFill>
          <a:blip r:embed="rId2"/>
          <a:stretch>
            <a:fillRect/>
          </a:stretch>
        </p:blipFill>
        <p:spPr>
          <a:xfrm>
            <a:off x="5063319" y="4198664"/>
            <a:ext cx="3053185" cy="2826012"/>
          </a:xfrm>
          <a:prstGeom prst="rect">
            <a:avLst/>
          </a:prstGeom>
        </p:spPr>
      </p:pic>
    </p:spTree>
    <p:extLst>
      <p:ext uri="{BB962C8B-B14F-4D97-AF65-F5344CB8AC3E}">
        <p14:creationId xmlns:p14="http://schemas.microsoft.com/office/powerpoint/2010/main" val="247970659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685" y="851427"/>
            <a:ext cx="11705231" cy="3539430"/>
          </a:xfrm>
          <a:prstGeom prst="rect">
            <a:avLst/>
          </a:prstGeom>
        </p:spPr>
        <p:txBody>
          <a:bodyPr wrap="square">
            <a:spAutoFit/>
          </a:bodyPr>
          <a:lstStyle/>
          <a:p>
            <a:r>
              <a:rPr lang="ru-RU" dirty="0"/>
              <a:t> </a:t>
            </a:r>
            <a:r>
              <a:rPr lang="ru-RU" sz="2800" u="sng" dirty="0">
                <a:solidFill>
                  <a:srgbClr val="FF0000"/>
                </a:solidFill>
              </a:rPr>
              <a:t>Воспитательные: </a:t>
            </a:r>
            <a:r>
              <a:rPr lang="ru-RU" sz="2800" dirty="0">
                <a:solidFill>
                  <a:schemeClr val="tx2"/>
                </a:solidFill>
              </a:rPr>
              <a:t>воспитание положительных черт характера (смелость, решительность, настойчивость), нравственных качеств (доброжелательность, взаимопомощь), волевых качеств (сила воли, умение побеждать и проигрывать), формирование привычки к ЗОЖ, желания заниматься физическими упражнениями (в том числе не ради достижения успеха как такового, а для собственного здоровья).</a:t>
            </a:r>
          </a:p>
        </p:txBody>
      </p:sp>
      <p:pic>
        <p:nvPicPr>
          <p:cNvPr id="3" name="Рисунок 2"/>
          <p:cNvPicPr>
            <a:picLocks noChangeAspect="1"/>
          </p:cNvPicPr>
          <p:nvPr/>
        </p:nvPicPr>
        <p:blipFill>
          <a:blip r:embed="rId2"/>
          <a:stretch>
            <a:fillRect/>
          </a:stretch>
        </p:blipFill>
        <p:spPr>
          <a:xfrm>
            <a:off x="5718981" y="4688462"/>
            <a:ext cx="1572904" cy="2066723"/>
          </a:xfrm>
          <a:prstGeom prst="rect">
            <a:avLst/>
          </a:prstGeom>
        </p:spPr>
      </p:pic>
    </p:spTree>
    <p:extLst>
      <p:ext uri="{BB962C8B-B14F-4D97-AF65-F5344CB8AC3E}">
        <p14:creationId xmlns:p14="http://schemas.microsoft.com/office/powerpoint/2010/main" val="732370804"/>
      </p:ext>
    </p:extLst>
  </p:cSld>
  <p:clrMapOvr>
    <a:masterClrMapping/>
  </p:clrMapOvr>
  <p:transition spd="med">
    <p:fade/>
  </p:transition>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Illustration_16x9_TP103431353.potx" id="{8A6F2D2F-6FDF-40AD-A2FC-E20AC28411A7}" vid="{0B84DAD3-D477-4488-8A04-91C293FC61C2}"/>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Цветная презентация, посвященная природе, представленная в альбомной ориентации (широкоэкранный формат)</Template>
  <TotalTime>0</TotalTime>
  <Words>919</Words>
  <Application>Microsoft Office PowerPoint</Application>
  <PresentationFormat>Широкоэкранный</PresentationFormat>
  <Paragraphs>51</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Segoe Print</vt:lpstr>
      <vt:lpstr>Times New Roman</vt:lpstr>
      <vt:lpstr>Wingdings</vt:lpstr>
      <vt:lpstr>Nature Illustration 16x9</vt:lpstr>
      <vt:lpstr>«Организация самостоятельной двигательной деятельности детей  в ДОУ»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Для удовлетворения двигательных потребностей детей должны быть созданы специальные условия, основанные на                    следующих принципах: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2015-12-01T18:54:05Z</dcterms:created>
  <dcterms:modified xsi:type="dcterms:W3CDTF">2016-11-24T17:07:00Z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