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68" r:id="rId15"/>
    <p:sldId id="269" r:id="rId16"/>
    <p:sldId id="270"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8" name="Slide Number Placeholder 7"/>
          <p:cNvSpPr>
            <a:spLocks noGrp="1"/>
          </p:cNvSpPr>
          <p:nvPr>
            <p:ph type="sldNum" sz="quarter" idx="11"/>
          </p:nvPr>
        </p:nvSpPr>
        <p:spPr/>
        <p:txBody>
          <a:bodyPr/>
          <a:lstStyle/>
          <a:p>
            <a:fld id="{086E7A7C-7D6D-4379-99A5-6617B2C11ACC}" type="slidenum">
              <a:rPr lang="ru-RU" smtClean="0"/>
              <a:pPr/>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ru-RU" smtClean="0"/>
              <a:t>Образец заголовка</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86E7A7C-7D6D-4379-99A5-6617B2C11ACC}" type="slidenum">
              <a:rPr lang="ru-RU" smtClean="0"/>
              <a:pPr/>
              <a:t>‹#›</a:t>
            </a:fld>
            <a:endParaRPr lang="ru-RU"/>
          </a:p>
        </p:txBody>
      </p:sp>
      <p:sp>
        <p:nvSpPr>
          <p:cNvPr id="9" name="Title 8"/>
          <p:cNvSpPr>
            <a:spLocks noGrp="1"/>
          </p:cNvSpPr>
          <p:nvPr>
            <p:ph type="title"/>
          </p:nvPr>
        </p:nvSpPr>
        <p:spPr>
          <a:xfrm>
            <a:off x="914400" y="1544715"/>
            <a:ext cx="7315200" cy="1154097"/>
          </a:xfrm>
        </p:spPr>
        <p:txBody>
          <a:bodyPr/>
          <a:lstStyle/>
          <a:p>
            <a:r>
              <a:rPr lang="ru-RU" smtClean="0"/>
              <a:t>Образец заголовка</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86E7A7C-7D6D-4379-99A5-6617B2C11ACC}" type="slidenum">
              <a:rPr lang="ru-RU" smtClean="0"/>
              <a:pPr/>
              <a:t>‹#›</a:t>
            </a:fld>
            <a:endParaRPr lang="ru-RU"/>
          </a:p>
        </p:txBody>
      </p:sp>
      <p:sp>
        <p:nvSpPr>
          <p:cNvPr id="10" name="Title 9"/>
          <p:cNvSpPr>
            <a:spLocks noGrp="1"/>
          </p:cNvSpPr>
          <p:nvPr>
            <p:ph type="title"/>
          </p:nvPr>
        </p:nvSpPr>
        <p:spPr>
          <a:xfrm>
            <a:off x="914400" y="1544715"/>
            <a:ext cx="7315200" cy="1154097"/>
          </a:xfrm>
        </p:spPr>
        <p:txBody>
          <a:bodyPr/>
          <a:lstStyle/>
          <a:p>
            <a:r>
              <a:rPr lang="ru-RU" smtClean="0"/>
              <a:t>Образец заголовка</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925FFB-FDED-4DEB-B8D8-499D31863CA5}" type="datetimeFigureOut">
              <a:rPr lang="ru-RU" smtClean="0"/>
              <a:pPr/>
              <a:t>11.06.2013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86E7A7C-7D6D-4379-99A5-6617B2C11AC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4925FFB-FDED-4DEB-B8D8-499D31863CA5}" type="datetimeFigureOut">
              <a:rPr lang="ru-RU" smtClean="0"/>
              <a:pPr/>
              <a:t>11.06.2013</a:t>
            </a:fld>
            <a:endParaRPr lang="ru-RU"/>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086E7A7C-7D6D-4379-99A5-6617B2C11ACC}" type="slidenum">
              <a:rPr lang="ru-RU" smtClean="0"/>
              <a:pPr/>
              <a:t>‹#›</a:t>
            </a:fld>
            <a:endParaRPr lang="ru-RU"/>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77240" y="1219200"/>
            <a:ext cx="7543800" cy="3217912"/>
          </a:xfrm>
        </p:spPr>
        <p:txBody>
          <a:bodyPr>
            <a:normAutofit fontScale="90000"/>
          </a:bodyPr>
          <a:lstStyle/>
          <a:p>
            <a:pPr algn="ct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sz="3600" dirty="0" smtClean="0">
                <a:solidFill>
                  <a:schemeClr val="tx1"/>
                </a:solidFill>
                <a:latin typeface="Times New Roman" pitchFamily="18" charset="0"/>
                <a:cs typeface="Times New Roman" pitchFamily="18" charset="0"/>
              </a:rPr>
              <a:t>Повышение уровня развития выносливости у детей старшего дошкольного возраста с применением подвижных игр </a:t>
            </a:r>
            <a:r>
              <a:rPr lang="ru-RU" sz="3600" dirty="0">
                <a:solidFill>
                  <a:schemeClr val="tx1"/>
                </a:solidFill>
                <a:latin typeface="Times New Roman" pitchFamily="18" charset="0"/>
                <a:cs typeface="Times New Roman" pitchFamily="18" charset="0"/>
              </a:rPr>
              <a:t/>
            </a:r>
            <a:br>
              <a:rPr lang="ru-RU" sz="3600" dirty="0">
                <a:solidFill>
                  <a:schemeClr val="tx1"/>
                </a:solidFill>
                <a:latin typeface="Times New Roman" pitchFamily="18" charset="0"/>
                <a:cs typeface="Times New Roman" pitchFamily="18" charset="0"/>
              </a:rPr>
            </a:br>
            <a:endParaRPr lang="ru-RU" sz="3600" dirty="0">
              <a:solidFill>
                <a:schemeClr val="tx1"/>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xmlns="" val="1356679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764705"/>
            <a:ext cx="7315200" cy="1080119"/>
          </a:xfrm>
        </p:spPr>
        <p:txBody>
          <a:bodyPr>
            <a:normAutofit/>
          </a:bodyPr>
          <a:lstStyle/>
          <a:p>
            <a:r>
              <a:rPr lang="ru-RU" sz="2800" dirty="0" smtClean="0">
                <a:solidFill>
                  <a:schemeClr val="tx1"/>
                </a:solidFill>
              </a:rPr>
              <a:t>Методы исследования</a:t>
            </a:r>
            <a:endParaRPr lang="ru-RU" sz="2800" dirty="0">
              <a:solidFill>
                <a:schemeClr val="tx1"/>
              </a:solidFill>
            </a:endParaRPr>
          </a:p>
        </p:txBody>
      </p:sp>
      <p:sp>
        <p:nvSpPr>
          <p:cNvPr id="3" name="Объект 2"/>
          <p:cNvSpPr>
            <a:spLocks noGrp="1"/>
          </p:cNvSpPr>
          <p:nvPr>
            <p:ph idx="1"/>
          </p:nvPr>
        </p:nvSpPr>
        <p:spPr>
          <a:xfrm>
            <a:off x="914400" y="1844825"/>
            <a:ext cx="7315200" cy="4176464"/>
          </a:xfrm>
        </p:spPr>
        <p:txBody>
          <a:bodyPr/>
          <a:lstStyle/>
          <a:p>
            <a:pPr marL="45720" indent="0">
              <a:buNone/>
            </a:pPr>
            <a:r>
              <a:rPr lang="ru-RU" sz="2800" dirty="0"/>
              <a:t>1. Анализ научной и методической литературы.</a:t>
            </a:r>
          </a:p>
          <a:p>
            <a:pPr marL="45720" indent="0">
              <a:buNone/>
            </a:pPr>
            <a:r>
              <a:rPr lang="ru-RU" sz="2800" dirty="0"/>
              <a:t>2. Педагогический эксперимент.</a:t>
            </a:r>
          </a:p>
          <a:p>
            <a:pPr marL="45720" indent="0">
              <a:buNone/>
            </a:pPr>
            <a:r>
              <a:rPr lang="ru-RU" sz="2800" dirty="0"/>
              <a:t>3. Контрольные испытания.</a:t>
            </a:r>
          </a:p>
          <a:p>
            <a:pPr marL="45720" indent="0">
              <a:buNone/>
            </a:pPr>
            <a:r>
              <a:rPr lang="ru-RU" sz="2800" dirty="0"/>
              <a:t>4. Медико-биологические исследования.</a:t>
            </a:r>
          </a:p>
          <a:p>
            <a:pPr marL="45720" indent="0">
              <a:buNone/>
            </a:pPr>
            <a:r>
              <a:rPr lang="ru-RU" sz="2800" dirty="0"/>
              <a:t>5. Метод математико-статистической обработки.</a:t>
            </a:r>
          </a:p>
          <a:p>
            <a:endParaRPr lang="ru-RU" dirty="0"/>
          </a:p>
        </p:txBody>
      </p:sp>
    </p:spTree>
    <p:extLst>
      <p:ext uri="{BB962C8B-B14F-4D97-AF65-F5344CB8AC3E}">
        <p14:creationId xmlns:p14="http://schemas.microsoft.com/office/powerpoint/2010/main" xmlns="" val="1842430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914400" y="790994"/>
            <a:ext cx="7315200" cy="45719"/>
          </a:xfrm>
        </p:spPr>
        <p:txBody>
          <a:bodyPr>
            <a:noAutofit/>
          </a:bodyPr>
          <a:lstStyle/>
          <a:p>
            <a:endParaRPr lang="ru-RU" sz="2800" dirty="0">
              <a:solidFill>
                <a:schemeClr val="tx1"/>
              </a:solidFill>
            </a:endParaRPr>
          </a:p>
        </p:txBody>
      </p:sp>
      <p:sp>
        <p:nvSpPr>
          <p:cNvPr id="3" name="Объект 2"/>
          <p:cNvSpPr>
            <a:spLocks noGrp="1"/>
          </p:cNvSpPr>
          <p:nvPr>
            <p:ph idx="1"/>
          </p:nvPr>
        </p:nvSpPr>
        <p:spPr>
          <a:xfrm>
            <a:off x="914400" y="836712"/>
            <a:ext cx="7315200" cy="5472649"/>
          </a:xfrm>
        </p:spPr>
        <p:txBody>
          <a:bodyPr>
            <a:normAutofit/>
          </a:bodyPr>
          <a:lstStyle/>
          <a:p>
            <a:pPr marL="45720" indent="0">
              <a:buNone/>
            </a:pPr>
            <a:r>
              <a:rPr lang="ru-RU" sz="2400" dirty="0"/>
              <a:t>Выносливость — это способность организма совершать продолжительную мышечную работу мощностью от 60 до 80—90% от </a:t>
            </a:r>
            <a:r>
              <a:rPr lang="ru-RU" sz="2400" dirty="0" smtClean="0"/>
              <a:t>максимальной, благодаря </a:t>
            </a:r>
            <a:r>
              <a:rPr lang="ru-RU" sz="2400" dirty="0"/>
              <a:t>преодолению трудностей, возникающих в связи со сдвигами во внутренней среде организма при напряженной мышечной </a:t>
            </a:r>
            <a:r>
              <a:rPr lang="ru-RU" sz="2400" dirty="0" smtClean="0"/>
              <a:t>работе</a:t>
            </a:r>
          </a:p>
          <a:p>
            <a:pPr marL="45720" indent="0" algn="r">
              <a:buNone/>
            </a:pPr>
            <a:r>
              <a:rPr lang="ru-RU" sz="2400" dirty="0" err="1" smtClean="0"/>
              <a:t>Мотылянская</a:t>
            </a:r>
            <a:r>
              <a:rPr lang="ru-RU" sz="2400" dirty="0" smtClean="0"/>
              <a:t> Р.Е.</a:t>
            </a:r>
          </a:p>
        </p:txBody>
      </p:sp>
    </p:spTree>
    <p:extLst>
      <p:ext uri="{BB962C8B-B14F-4D97-AF65-F5344CB8AC3E}">
        <p14:creationId xmlns:p14="http://schemas.microsoft.com/office/powerpoint/2010/main" xmlns="" val="16215218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914400" y="1484785"/>
            <a:ext cx="7315200" cy="4824576"/>
          </a:xfrm>
        </p:spPr>
        <p:txBody>
          <a:bodyPr>
            <a:normAutofit/>
          </a:bodyPr>
          <a:lstStyle/>
          <a:p>
            <a:pPr marL="45720" indent="0">
              <a:buNone/>
            </a:pPr>
            <a:r>
              <a:rPr lang="ru-RU" sz="2800" dirty="0"/>
              <a:t>Выносливость - способность организма выполнять мышечную работу небольшой (50% от максимальной) и средней (60%) интенсивности в течение продолжительного времени в соответствии с уровнем физической подготовленности в данный момент</a:t>
            </a:r>
          </a:p>
          <a:p>
            <a:endParaRPr lang="ru-RU" sz="2800" dirty="0"/>
          </a:p>
        </p:txBody>
      </p:sp>
    </p:spTree>
    <p:extLst>
      <p:ext uri="{BB962C8B-B14F-4D97-AF65-F5344CB8AC3E}">
        <p14:creationId xmlns:p14="http://schemas.microsoft.com/office/powerpoint/2010/main" xmlns="" val="8909417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332657"/>
            <a:ext cx="7315200" cy="72007"/>
          </a:xfrm>
        </p:spPr>
        <p:txBody>
          <a:bodyPr>
            <a:normAutofit fontScale="90000"/>
          </a:bodyPr>
          <a:lstStyle/>
          <a:p>
            <a:endParaRPr lang="ru-RU" dirty="0"/>
          </a:p>
        </p:txBody>
      </p:sp>
      <p:sp>
        <p:nvSpPr>
          <p:cNvPr id="3" name="Объект 2"/>
          <p:cNvSpPr>
            <a:spLocks noGrp="1"/>
          </p:cNvSpPr>
          <p:nvPr>
            <p:ph idx="1"/>
          </p:nvPr>
        </p:nvSpPr>
        <p:spPr>
          <a:xfrm>
            <a:off x="914400" y="620688"/>
            <a:ext cx="7315200" cy="5688672"/>
          </a:xfrm>
        </p:spPr>
        <p:txBody>
          <a:bodyPr/>
          <a:lstStyle/>
          <a:p>
            <a:pPr marL="45720" indent="0">
              <a:buNone/>
            </a:pPr>
            <a:endParaRPr lang="ru-RU" dirty="0" smtClean="0"/>
          </a:p>
          <a:p>
            <a:pPr marL="45720" indent="0" algn="ctr">
              <a:buNone/>
            </a:pPr>
            <a:r>
              <a:rPr lang="ru-RU" sz="2800" dirty="0" smtClean="0"/>
              <a:t>Констатирующий этап педагогического исследования</a:t>
            </a:r>
          </a:p>
          <a:p>
            <a:pPr marL="45720" indent="0">
              <a:buNone/>
            </a:pPr>
            <a:r>
              <a:rPr lang="ru-RU" sz="2800" dirty="0"/>
              <a:t>Цель: </a:t>
            </a:r>
            <a:r>
              <a:rPr lang="ru-RU" sz="2800" dirty="0" smtClean="0"/>
              <a:t>подобрать диагностическую методику для </a:t>
            </a:r>
            <a:r>
              <a:rPr lang="ru-RU" sz="2800" dirty="0"/>
              <a:t>выявления уровня выносливости у испытуемых двух </a:t>
            </a:r>
            <a:r>
              <a:rPr lang="ru-RU" sz="2800" dirty="0" smtClean="0"/>
              <a:t>групп</a:t>
            </a:r>
            <a:endParaRPr lang="ru-RU" sz="2800" dirty="0"/>
          </a:p>
        </p:txBody>
      </p:sp>
    </p:spTree>
    <p:extLst>
      <p:ext uri="{BB962C8B-B14F-4D97-AF65-F5344CB8AC3E}">
        <p14:creationId xmlns:p14="http://schemas.microsoft.com/office/powerpoint/2010/main" xmlns="" val="2731604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332657"/>
            <a:ext cx="7315200" cy="1512167"/>
          </a:xfrm>
        </p:spPr>
        <p:txBody>
          <a:bodyPr>
            <a:normAutofit/>
          </a:bodyPr>
          <a:lstStyle/>
          <a:p>
            <a:pPr algn="ctr"/>
            <a:r>
              <a:rPr lang="ru-RU" sz="2800" dirty="0" smtClean="0">
                <a:solidFill>
                  <a:schemeClr val="tx1"/>
                </a:solidFill>
              </a:rPr>
              <a:t>Формирующий этап педагогического исследования</a:t>
            </a:r>
            <a:endParaRPr lang="ru-RU" sz="2800" dirty="0">
              <a:solidFill>
                <a:schemeClr val="tx1"/>
              </a:solidFill>
            </a:endParaRPr>
          </a:p>
        </p:txBody>
      </p:sp>
      <p:sp>
        <p:nvSpPr>
          <p:cNvPr id="3" name="Объект 2"/>
          <p:cNvSpPr>
            <a:spLocks noGrp="1"/>
          </p:cNvSpPr>
          <p:nvPr>
            <p:ph idx="1"/>
          </p:nvPr>
        </p:nvSpPr>
        <p:spPr>
          <a:xfrm>
            <a:off x="914400" y="1844825"/>
            <a:ext cx="7315200" cy="4464536"/>
          </a:xfrm>
        </p:spPr>
        <p:txBody>
          <a:bodyPr>
            <a:normAutofit/>
          </a:bodyPr>
          <a:lstStyle/>
          <a:p>
            <a:pPr marL="45720" indent="0">
              <a:buNone/>
            </a:pPr>
            <a:r>
              <a:rPr lang="ru-RU" sz="2800" dirty="0" smtClean="0"/>
              <a:t>Цель: разработать и реализовать программу повышения уровня выносливости у детей старшего дошкольного возраста с применением подвижных игр </a:t>
            </a:r>
            <a:endParaRPr lang="ru-RU" sz="2800" dirty="0"/>
          </a:p>
        </p:txBody>
      </p:sp>
    </p:spTree>
    <p:extLst>
      <p:ext uri="{BB962C8B-B14F-4D97-AF65-F5344CB8AC3E}">
        <p14:creationId xmlns:p14="http://schemas.microsoft.com/office/powerpoint/2010/main" xmlns="" val="32976288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20689"/>
            <a:ext cx="7315200" cy="1368151"/>
          </a:xfrm>
        </p:spPr>
        <p:txBody>
          <a:bodyPr>
            <a:normAutofit/>
          </a:bodyPr>
          <a:lstStyle/>
          <a:p>
            <a:pPr algn="ctr"/>
            <a:r>
              <a:rPr lang="ru-RU" sz="2800" dirty="0" smtClean="0">
                <a:solidFill>
                  <a:schemeClr val="tx1"/>
                </a:solidFill>
              </a:rPr>
              <a:t>Контрольный этап педагогического исследования</a:t>
            </a:r>
            <a:endParaRPr lang="ru-RU" sz="2800" dirty="0">
              <a:solidFill>
                <a:schemeClr val="tx1"/>
              </a:solidFill>
            </a:endParaRPr>
          </a:p>
        </p:txBody>
      </p:sp>
      <p:sp>
        <p:nvSpPr>
          <p:cNvPr id="3" name="Объект 2"/>
          <p:cNvSpPr>
            <a:spLocks noGrp="1"/>
          </p:cNvSpPr>
          <p:nvPr>
            <p:ph idx="1"/>
          </p:nvPr>
        </p:nvSpPr>
        <p:spPr>
          <a:xfrm>
            <a:off x="914400" y="2060848"/>
            <a:ext cx="7315200" cy="4248513"/>
          </a:xfrm>
        </p:spPr>
        <p:txBody>
          <a:bodyPr>
            <a:normAutofit/>
          </a:bodyPr>
          <a:lstStyle/>
          <a:p>
            <a:pPr marL="45720" indent="0">
              <a:buNone/>
            </a:pPr>
            <a:r>
              <a:rPr lang="ru-RU" sz="2800" dirty="0" smtClean="0"/>
              <a:t>Цель</a:t>
            </a:r>
            <a:r>
              <a:rPr lang="ru-RU" sz="2800" dirty="0"/>
              <a:t>: обосновать эффективность разработанной программы повышения уровня развития выносливости у детей старшего дошкольного возраста с применением подвижных игр на основе результатов контрольного </a:t>
            </a:r>
            <a:r>
              <a:rPr lang="ru-RU" sz="2800" dirty="0" smtClean="0"/>
              <a:t>тестирования</a:t>
            </a:r>
            <a:endParaRPr lang="ru-RU" sz="2800" dirty="0"/>
          </a:p>
        </p:txBody>
      </p:sp>
    </p:spTree>
    <p:extLst>
      <p:ext uri="{BB962C8B-B14F-4D97-AF65-F5344CB8AC3E}">
        <p14:creationId xmlns:p14="http://schemas.microsoft.com/office/powerpoint/2010/main" xmlns="" val="498651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20688"/>
            <a:ext cx="7315200" cy="1368152"/>
          </a:xfrm>
        </p:spPr>
        <p:txBody>
          <a:bodyPr>
            <a:noAutofit/>
          </a:bodyPr>
          <a:lstStyle/>
          <a:p>
            <a:pPr algn="ctr"/>
            <a:r>
              <a:rPr lang="ru-RU" sz="2800" dirty="0">
                <a:solidFill>
                  <a:schemeClr val="tx1"/>
                </a:solidFill>
              </a:rPr>
              <a:t>Сравнительные показатели развития выносливости у детей старшего дошкольного возраста</a:t>
            </a: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040269645"/>
              </p:ext>
            </p:extLst>
          </p:nvPr>
        </p:nvGraphicFramePr>
        <p:xfrm>
          <a:off x="395532" y="2276872"/>
          <a:ext cx="8352936" cy="3744416"/>
        </p:xfrm>
        <a:graphic>
          <a:graphicData uri="http://schemas.openxmlformats.org/drawingml/2006/table">
            <a:tbl>
              <a:tblPr firstRow="1" firstCol="1" bandRow="1">
                <a:tableStyleId>{5C22544A-7EE6-4342-B048-85BDC9FD1C3A}</a:tableStyleId>
              </a:tblPr>
              <a:tblGrid>
                <a:gridCol w="1836381"/>
                <a:gridCol w="639807"/>
                <a:gridCol w="652972"/>
                <a:gridCol w="652972"/>
                <a:gridCol w="652972"/>
                <a:gridCol w="652972"/>
                <a:gridCol w="652972"/>
                <a:gridCol w="652972"/>
                <a:gridCol w="652972"/>
                <a:gridCol w="652972"/>
                <a:gridCol w="652972"/>
              </a:tblGrid>
              <a:tr h="420885">
                <a:tc>
                  <a:txBody>
                    <a:bodyPr/>
                    <a:lstStyle/>
                    <a:p>
                      <a:pPr marR="179705" algn="just">
                        <a:lnSpc>
                          <a:spcPct val="150000"/>
                        </a:lnSpc>
                        <a:spcAft>
                          <a:spcPts val="0"/>
                        </a:spcAft>
                      </a:pPr>
                      <a:r>
                        <a:rPr lang="ru-RU" sz="1400" dirty="0">
                          <a:effectLst/>
                        </a:rPr>
                        <a:t>Группы</a:t>
                      </a:r>
                      <a:endParaRPr lang="ru-RU" sz="1100" dirty="0">
                        <a:effectLst/>
                        <a:latin typeface="Calibri"/>
                        <a:ea typeface="Calibri"/>
                        <a:cs typeface="Times New Roman"/>
                      </a:endParaRPr>
                    </a:p>
                  </a:txBody>
                  <a:tcPr marL="68580" marR="68580" marT="0" marB="0"/>
                </a:tc>
                <a:tc gridSpan="5">
                  <a:txBody>
                    <a:bodyPr/>
                    <a:lstStyle/>
                    <a:p>
                      <a:pPr marR="179705" algn="ctr">
                        <a:lnSpc>
                          <a:spcPct val="150000"/>
                        </a:lnSpc>
                        <a:spcAft>
                          <a:spcPts val="0"/>
                        </a:spcAft>
                      </a:pPr>
                      <a:r>
                        <a:rPr lang="ru-RU" sz="1400">
                          <a:effectLst/>
                        </a:rPr>
                        <a:t>Контрольная</a:t>
                      </a:r>
                      <a:endParaRPr lang="ru-RU" sz="110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marR="179705" algn="ctr">
                        <a:lnSpc>
                          <a:spcPct val="150000"/>
                        </a:lnSpc>
                        <a:spcAft>
                          <a:spcPts val="0"/>
                        </a:spcAft>
                      </a:pPr>
                      <a:r>
                        <a:rPr lang="ru-RU" sz="1400">
                          <a:effectLst/>
                        </a:rPr>
                        <a:t>Экспериментальная</a:t>
                      </a:r>
                      <a:endParaRPr lang="ru-RU" sz="110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69922">
                <a:tc rowSpan="2">
                  <a:txBody>
                    <a:bodyPr/>
                    <a:lstStyle/>
                    <a:p>
                      <a:pPr marR="179705" algn="just">
                        <a:lnSpc>
                          <a:spcPct val="150000"/>
                        </a:lnSpc>
                        <a:spcAft>
                          <a:spcPts val="0"/>
                        </a:spcAft>
                      </a:pPr>
                      <a:r>
                        <a:rPr lang="ru-RU" sz="1400">
                          <a:effectLst/>
                        </a:rPr>
                        <a:t> </a:t>
                      </a:r>
                      <a:endParaRPr lang="ru-RU" sz="1100">
                        <a:effectLst/>
                      </a:endParaRPr>
                    </a:p>
                    <a:p>
                      <a:pPr marR="179705" algn="just">
                        <a:lnSpc>
                          <a:spcPct val="150000"/>
                        </a:lnSpc>
                        <a:spcAft>
                          <a:spcPts val="0"/>
                        </a:spcAft>
                      </a:pPr>
                      <a:r>
                        <a:rPr lang="ru-RU" sz="1400">
                          <a:effectLst/>
                        </a:rPr>
                        <a:t> </a:t>
                      </a:r>
                      <a:endParaRPr lang="ru-RU" sz="1100">
                        <a:effectLst/>
                      </a:endParaRPr>
                    </a:p>
                    <a:p>
                      <a:pPr marR="179705" algn="just">
                        <a:lnSpc>
                          <a:spcPct val="150000"/>
                        </a:lnSpc>
                        <a:spcAft>
                          <a:spcPts val="0"/>
                        </a:spcAft>
                      </a:pPr>
                      <a:r>
                        <a:rPr lang="ru-RU" sz="1400">
                          <a:effectLst/>
                        </a:rPr>
                        <a:t>Тест</a:t>
                      </a:r>
                      <a:endParaRPr lang="ru-RU" sz="1100">
                        <a:effectLst/>
                        <a:latin typeface="Calibri"/>
                        <a:ea typeface="Calibri"/>
                        <a:cs typeface="Times New Roman"/>
                      </a:endParaRPr>
                    </a:p>
                  </a:txBody>
                  <a:tcPr marL="68580" marR="68580" marT="0" marB="0"/>
                </a:tc>
                <a:tc gridSpan="2">
                  <a:txBody>
                    <a:bodyPr/>
                    <a:lstStyle/>
                    <a:p>
                      <a:pPr marR="179705" algn="just">
                        <a:lnSpc>
                          <a:spcPct val="115000"/>
                        </a:lnSpc>
                        <a:spcAft>
                          <a:spcPts val="0"/>
                        </a:spcAft>
                      </a:pPr>
                      <a:r>
                        <a:rPr lang="ru-RU" sz="1400">
                          <a:effectLst/>
                        </a:rPr>
                        <a:t>До эксперимента</a:t>
                      </a:r>
                      <a:endParaRPr lang="ru-RU" sz="1100">
                        <a:effectLst/>
                        <a:latin typeface="Calibri"/>
                        <a:ea typeface="Calibri"/>
                        <a:cs typeface="Times New Roman"/>
                      </a:endParaRPr>
                    </a:p>
                  </a:txBody>
                  <a:tcPr marL="68580" marR="68580" marT="0" marB="0"/>
                </a:tc>
                <a:tc hMerge="1">
                  <a:txBody>
                    <a:bodyPr/>
                    <a:lstStyle/>
                    <a:p>
                      <a:endParaRPr lang="ru-RU"/>
                    </a:p>
                  </a:txBody>
                  <a:tcPr/>
                </a:tc>
                <a:tc gridSpan="2">
                  <a:txBody>
                    <a:bodyPr/>
                    <a:lstStyle/>
                    <a:p>
                      <a:pPr marR="179705" algn="just">
                        <a:lnSpc>
                          <a:spcPct val="115000"/>
                        </a:lnSpc>
                        <a:spcAft>
                          <a:spcPts val="0"/>
                        </a:spcAft>
                      </a:pPr>
                      <a:r>
                        <a:rPr lang="ru-RU" sz="1400">
                          <a:effectLst/>
                        </a:rPr>
                        <a:t>После эксперимента</a:t>
                      </a:r>
                      <a:endParaRPr lang="ru-RU" sz="1100">
                        <a:effectLst/>
                        <a:latin typeface="Calibri"/>
                        <a:ea typeface="Calibri"/>
                        <a:cs typeface="Times New Roman"/>
                      </a:endParaRPr>
                    </a:p>
                  </a:txBody>
                  <a:tcPr marL="68580" marR="68580" marT="0" marB="0"/>
                </a:tc>
                <a:tc hMerge="1">
                  <a:txBody>
                    <a:bodyPr/>
                    <a:lstStyle/>
                    <a:p>
                      <a:endParaRPr lang="ru-RU"/>
                    </a:p>
                  </a:txBody>
                  <a:tcPr/>
                </a:tc>
                <a:tc>
                  <a:txBody>
                    <a:bodyPr/>
                    <a:lstStyle/>
                    <a:p>
                      <a:pPr marR="179705" algn="just">
                        <a:lnSpc>
                          <a:spcPct val="115000"/>
                        </a:lnSpc>
                        <a:spcAft>
                          <a:spcPts val="0"/>
                        </a:spcAft>
                      </a:pPr>
                      <a:r>
                        <a:rPr lang="ru-RU" sz="1400">
                          <a:effectLst/>
                        </a:rPr>
                        <a:t>Прироста</a:t>
                      </a:r>
                      <a:endParaRPr lang="ru-RU" sz="1100">
                        <a:effectLst/>
                        <a:latin typeface="Calibri"/>
                        <a:ea typeface="Calibri"/>
                        <a:cs typeface="Times New Roman"/>
                      </a:endParaRPr>
                    </a:p>
                  </a:txBody>
                  <a:tcPr marL="68580" marR="68580" marT="0" marB="0"/>
                </a:tc>
                <a:tc gridSpan="2">
                  <a:txBody>
                    <a:bodyPr/>
                    <a:lstStyle/>
                    <a:p>
                      <a:pPr marR="179705" algn="just">
                        <a:lnSpc>
                          <a:spcPct val="115000"/>
                        </a:lnSpc>
                        <a:spcAft>
                          <a:spcPts val="0"/>
                        </a:spcAft>
                      </a:pPr>
                      <a:r>
                        <a:rPr lang="ru-RU" sz="1400">
                          <a:effectLst/>
                        </a:rPr>
                        <a:t>До эксперимента</a:t>
                      </a:r>
                      <a:endParaRPr lang="ru-RU" sz="1100">
                        <a:effectLst/>
                        <a:latin typeface="Calibri"/>
                        <a:ea typeface="Calibri"/>
                        <a:cs typeface="Times New Roman"/>
                      </a:endParaRPr>
                    </a:p>
                  </a:txBody>
                  <a:tcPr marL="68580" marR="68580" marT="0" marB="0"/>
                </a:tc>
                <a:tc hMerge="1">
                  <a:txBody>
                    <a:bodyPr/>
                    <a:lstStyle/>
                    <a:p>
                      <a:endParaRPr lang="ru-RU"/>
                    </a:p>
                  </a:txBody>
                  <a:tcPr/>
                </a:tc>
                <a:tc gridSpan="2">
                  <a:txBody>
                    <a:bodyPr/>
                    <a:lstStyle/>
                    <a:p>
                      <a:pPr marR="179705" algn="just">
                        <a:lnSpc>
                          <a:spcPct val="115000"/>
                        </a:lnSpc>
                        <a:spcAft>
                          <a:spcPts val="0"/>
                        </a:spcAft>
                      </a:pPr>
                      <a:r>
                        <a:rPr lang="ru-RU" sz="1400">
                          <a:effectLst/>
                        </a:rPr>
                        <a:t>После эксперимента</a:t>
                      </a:r>
                      <a:endParaRPr lang="ru-RU" sz="1100">
                        <a:effectLst/>
                        <a:latin typeface="Calibri"/>
                        <a:ea typeface="Calibri"/>
                        <a:cs typeface="Times New Roman"/>
                      </a:endParaRPr>
                    </a:p>
                  </a:txBody>
                  <a:tcPr marL="68580" marR="68580" marT="0" marB="0"/>
                </a:tc>
                <a:tc hMerge="1">
                  <a:txBody>
                    <a:bodyPr/>
                    <a:lstStyle/>
                    <a:p>
                      <a:endParaRPr lang="ru-RU"/>
                    </a:p>
                  </a:txBody>
                  <a:tcPr/>
                </a:tc>
                <a:tc>
                  <a:txBody>
                    <a:bodyPr/>
                    <a:lstStyle/>
                    <a:p>
                      <a:pPr marR="179705" algn="just">
                        <a:lnSpc>
                          <a:spcPct val="115000"/>
                        </a:lnSpc>
                        <a:spcAft>
                          <a:spcPts val="0"/>
                        </a:spcAft>
                      </a:pPr>
                      <a:r>
                        <a:rPr lang="ru-RU" sz="1400">
                          <a:effectLst/>
                        </a:rPr>
                        <a:t>Прироста</a:t>
                      </a:r>
                      <a:endParaRPr lang="ru-RU" sz="1100">
                        <a:effectLst/>
                        <a:latin typeface="Calibri"/>
                        <a:ea typeface="Calibri"/>
                        <a:cs typeface="Times New Roman"/>
                      </a:endParaRPr>
                    </a:p>
                  </a:txBody>
                  <a:tcPr marL="68580" marR="68580" marT="0" marB="0"/>
                </a:tc>
              </a:tr>
              <a:tr h="375541">
                <a:tc vMerge="1">
                  <a:txBody>
                    <a:bodyPr/>
                    <a:lstStyle/>
                    <a:p>
                      <a:endParaRPr lang="ru-RU"/>
                    </a:p>
                  </a:txBody>
                  <a:tcPr/>
                </a:tc>
                <a:tc>
                  <a:txBody>
                    <a:bodyPr/>
                    <a:lstStyle/>
                    <a:p>
                      <a:pPr marR="179705" algn="just">
                        <a:lnSpc>
                          <a:spcPct val="150000"/>
                        </a:lnSpc>
                        <a:spcAft>
                          <a:spcPts val="0"/>
                        </a:spcAft>
                      </a:pPr>
                      <a:r>
                        <a:rPr lang="en-US" sz="1400">
                          <a:effectLst/>
                        </a:rPr>
                        <a:t>x</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dirty="0">
                          <a:effectLst/>
                        </a:rPr>
                        <a:t>s</a:t>
                      </a:r>
                      <a:endParaRPr lang="ru-RU" sz="1100" dirty="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x</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s</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x</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s</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x</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a:effectLst/>
                        </a:rPr>
                        <a:t>s</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en-US" sz="1400" dirty="0">
                          <a:effectLst/>
                        </a:rPr>
                        <a:t>%</a:t>
                      </a:r>
                      <a:endParaRPr lang="ru-RU" sz="1100" dirty="0">
                        <a:effectLst/>
                        <a:latin typeface="Calibri"/>
                        <a:ea typeface="Calibri"/>
                        <a:cs typeface="Times New Roman"/>
                      </a:endParaRPr>
                    </a:p>
                  </a:txBody>
                  <a:tcPr marL="68580" marR="68580" marT="0" marB="0"/>
                </a:tc>
              </a:tr>
              <a:tr h="1678068">
                <a:tc>
                  <a:txBody>
                    <a:bodyPr/>
                    <a:lstStyle/>
                    <a:p>
                      <a:pPr marR="179705" algn="just">
                        <a:lnSpc>
                          <a:spcPct val="115000"/>
                        </a:lnSpc>
                        <a:spcAft>
                          <a:spcPts val="0"/>
                        </a:spcAft>
                      </a:pPr>
                      <a:r>
                        <a:rPr lang="ru-RU" sz="1400">
                          <a:effectLst/>
                        </a:rPr>
                        <a:t>Непрерывный бег на дистанцию 90 м.</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269</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12</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282</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dirty="0">
                          <a:effectLst/>
                        </a:rPr>
                        <a:t>11,5</a:t>
                      </a:r>
                      <a:endParaRPr lang="ru-RU" sz="1100" dirty="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dirty="0">
                          <a:effectLst/>
                        </a:rPr>
                        <a:t>5</a:t>
                      </a:r>
                      <a:endParaRPr lang="ru-RU" sz="1100" dirty="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278</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13</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316</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a:effectLst/>
                        </a:rPr>
                        <a:t>9</a:t>
                      </a:r>
                      <a:endParaRPr lang="ru-RU" sz="1100">
                        <a:effectLst/>
                        <a:latin typeface="Calibri"/>
                        <a:ea typeface="Calibri"/>
                        <a:cs typeface="Times New Roman"/>
                      </a:endParaRPr>
                    </a:p>
                  </a:txBody>
                  <a:tcPr marL="68580" marR="68580" marT="0" marB="0"/>
                </a:tc>
                <a:tc>
                  <a:txBody>
                    <a:bodyPr/>
                    <a:lstStyle/>
                    <a:p>
                      <a:pPr marR="179705" algn="just">
                        <a:lnSpc>
                          <a:spcPct val="150000"/>
                        </a:lnSpc>
                        <a:spcAft>
                          <a:spcPts val="0"/>
                        </a:spcAft>
                      </a:pPr>
                      <a:r>
                        <a:rPr lang="ru-RU" sz="1200" dirty="0">
                          <a:effectLst/>
                        </a:rPr>
                        <a:t>12</a:t>
                      </a:r>
                      <a:endParaRPr lang="ru-RU"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xmlns="" val="1584369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pPr marL="45720" indent="0" algn="ctr">
              <a:buNone/>
            </a:pPr>
            <a:r>
              <a:rPr lang="ru-RU" sz="2800" dirty="0" smtClean="0"/>
              <a:t>Спасибо за внимание!</a:t>
            </a:r>
            <a:endParaRPr lang="ru-RU" sz="2800" dirty="0"/>
          </a:p>
        </p:txBody>
      </p:sp>
    </p:spTree>
    <p:extLst>
      <p:ext uri="{BB962C8B-B14F-4D97-AF65-F5344CB8AC3E}">
        <p14:creationId xmlns:p14="http://schemas.microsoft.com/office/powerpoint/2010/main" xmlns="" val="3282884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20689"/>
            <a:ext cx="7315200" cy="2078124"/>
          </a:xfrm>
        </p:spPr>
        <p:txBody>
          <a:bodyPr/>
          <a:lstStyle/>
          <a:p>
            <a:endParaRPr lang="ru-RU" dirty="0"/>
          </a:p>
        </p:txBody>
      </p:sp>
      <p:sp>
        <p:nvSpPr>
          <p:cNvPr id="3" name="Объект 2"/>
          <p:cNvSpPr>
            <a:spLocks noGrp="1"/>
          </p:cNvSpPr>
          <p:nvPr>
            <p:ph idx="1"/>
          </p:nvPr>
        </p:nvSpPr>
        <p:spPr>
          <a:xfrm>
            <a:off x="914400" y="1412775"/>
            <a:ext cx="7315200" cy="4896585"/>
          </a:xfrm>
        </p:spPr>
        <p:txBody>
          <a:bodyPr>
            <a:normAutofit/>
          </a:bodyPr>
          <a:lstStyle/>
          <a:p>
            <a:pPr marL="45720" indent="0">
              <a:buNone/>
            </a:pPr>
            <a:r>
              <a:rPr lang="ru-RU" dirty="0"/>
              <a:t>Развитие физических качеств является одной из наиболее важных сторон физического воспитания детей дошкольного возраста. Благополучное овладение двигательной деятельностью,  напрямую зависит от уровня развития быстроты, силы, ловкости, но особенно от важнейшего качества – выносливости. По мнению учёных,  недостаточное развитие физических качеств, препятствует обучению физическим упражнениям, а в некоторых случаях  совсем становится невозможным. </a:t>
            </a:r>
          </a:p>
        </p:txBody>
      </p:sp>
    </p:spTree>
    <p:extLst>
      <p:ext uri="{BB962C8B-B14F-4D97-AF65-F5344CB8AC3E}">
        <p14:creationId xmlns:p14="http://schemas.microsoft.com/office/powerpoint/2010/main" xmlns="" val="4082383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a:xfrm>
            <a:off x="914400" y="1556793"/>
            <a:ext cx="7315200" cy="4752568"/>
          </a:xfrm>
        </p:spPr>
        <p:txBody>
          <a:bodyPr/>
          <a:lstStyle/>
          <a:p>
            <a:pPr marL="45720" indent="0">
              <a:buNone/>
            </a:pPr>
            <a:r>
              <a:rPr lang="ru-RU" dirty="0"/>
              <a:t>Проблема развития выносливости у детей (способности к длительному выполнению какой-либо деятельности без снижения её эффективности) в настоящее время является актуальной и важной. Развитие выносливости у детей  способствует легкому  вхождению детей в среду трудовой деятельности, повышению их уровня физического развития.</a:t>
            </a:r>
          </a:p>
          <a:p>
            <a:pPr marL="45720" indent="0">
              <a:buNone/>
            </a:pPr>
            <a:endParaRPr lang="ru-RU" dirty="0"/>
          </a:p>
        </p:txBody>
      </p:sp>
    </p:spTree>
    <p:extLst>
      <p:ext uri="{BB962C8B-B14F-4D97-AF65-F5344CB8AC3E}">
        <p14:creationId xmlns:p14="http://schemas.microsoft.com/office/powerpoint/2010/main" xmlns="" val="432367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908721"/>
            <a:ext cx="7315200" cy="1152127"/>
          </a:xfrm>
        </p:spPr>
        <p:txBody>
          <a:bodyPr>
            <a:normAutofit/>
          </a:bodyPr>
          <a:lstStyle/>
          <a:p>
            <a:r>
              <a:rPr lang="ru-RU" sz="2800" dirty="0" smtClean="0">
                <a:solidFill>
                  <a:schemeClr val="tx1"/>
                </a:solidFill>
              </a:rPr>
              <a:t>Проблема исследования:</a:t>
            </a:r>
            <a:endParaRPr lang="ru-RU" sz="2800" dirty="0">
              <a:solidFill>
                <a:schemeClr val="tx1"/>
              </a:solidFill>
            </a:endParaRPr>
          </a:p>
        </p:txBody>
      </p:sp>
      <p:sp>
        <p:nvSpPr>
          <p:cNvPr id="3" name="Объект 2"/>
          <p:cNvSpPr>
            <a:spLocks noGrp="1"/>
          </p:cNvSpPr>
          <p:nvPr>
            <p:ph idx="1"/>
          </p:nvPr>
        </p:nvSpPr>
        <p:spPr>
          <a:xfrm>
            <a:off x="914400" y="2132857"/>
            <a:ext cx="7315200" cy="4176504"/>
          </a:xfrm>
        </p:spPr>
        <p:txBody>
          <a:bodyPr>
            <a:normAutofit/>
          </a:bodyPr>
          <a:lstStyle/>
          <a:p>
            <a:pPr marL="45720" indent="0">
              <a:buNone/>
            </a:pPr>
            <a:r>
              <a:rPr lang="ru-RU" sz="2800" dirty="0" smtClean="0"/>
              <a:t>Использование подвижных игр как средство повышения уровня развития выносливости у детей старшего дошкольного возраста</a:t>
            </a:r>
            <a:endParaRPr lang="ru-RU" sz="2800" dirty="0"/>
          </a:p>
        </p:txBody>
      </p:sp>
    </p:spTree>
    <p:extLst>
      <p:ext uri="{BB962C8B-B14F-4D97-AF65-F5344CB8AC3E}">
        <p14:creationId xmlns:p14="http://schemas.microsoft.com/office/powerpoint/2010/main" xmlns="" val="3503271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764705"/>
            <a:ext cx="7315200" cy="1152127"/>
          </a:xfrm>
        </p:spPr>
        <p:txBody>
          <a:bodyPr>
            <a:normAutofit/>
          </a:bodyPr>
          <a:lstStyle/>
          <a:p>
            <a:r>
              <a:rPr lang="ru-RU" sz="2800" dirty="0" smtClean="0">
                <a:solidFill>
                  <a:schemeClr val="tx1"/>
                </a:solidFill>
              </a:rPr>
              <a:t>Цель исследования:</a:t>
            </a:r>
            <a:endParaRPr lang="ru-RU" sz="2800" dirty="0">
              <a:solidFill>
                <a:schemeClr val="tx1"/>
              </a:solidFill>
            </a:endParaRPr>
          </a:p>
        </p:txBody>
      </p:sp>
      <p:sp>
        <p:nvSpPr>
          <p:cNvPr id="3" name="Объект 2"/>
          <p:cNvSpPr>
            <a:spLocks noGrp="1"/>
          </p:cNvSpPr>
          <p:nvPr>
            <p:ph idx="1"/>
          </p:nvPr>
        </p:nvSpPr>
        <p:spPr>
          <a:xfrm>
            <a:off x="914400" y="1916833"/>
            <a:ext cx="7315200" cy="4392528"/>
          </a:xfrm>
        </p:spPr>
        <p:txBody>
          <a:bodyPr>
            <a:normAutofit/>
          </a:bodyPr>
          <a:lstStyle/>
          <a:p>
            <a:pPr marL="45720" indent="0">
              <a:buNone/>
            </a:pPr>
            <a:r>
              <a:rPr lang="ru-RU" sz="2800" dirty="0" smtClean="0"/>
              <a:t>Разработать </a:t>
            </a:r>
            <a:r>
              <a:rPr lang="ru-RU" sz="2800" dirty="0"/>
              <a:t>и реализовать программу повышения уровня развития выносливости у детей старшего дошкольного возраста с применением подвижных </a:t>
            </a:r>
            <a:r>
              <a:rPr lang="ru-RU" sz="2800" dirty="0" smtClean="0"/>
              <a:t>игр</a:t>
            </a:r>
            <a:endParaRPr lang="ru-RU" sz="2800" dirty="0"/>
          </a:p>
        </p:txBody>
      </p:sp>
    </p:spTree>
    <p:extLst>
      <p:ext uri="{BB962C8B-B14F-4D97-AF65-F5344CB8AC3E}">
        <p14:creationId xmlns:p14="http://schemas.microsoft.com/office/powerpoint/2010/main" xmlns="" val="1919497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1124745"/>
            <a:ext cx="7315200" cy="936103"/>
          </a:xfrm>
        </p:spPr>
        <p:txBody>
          <a:bodyPr>
            <a:normAutofit/>
          </a:bodyPr>
          <a:lstStyle/>
          <a:p>
            <a:r>
              <a:rPr lang="ru-RU" sz="2800" dirty="0" smtClean="0">
                <a:solidFill>
                  <a:schemeClr val="tx1"/>
                </a:solidFill>
              </a:rPr>
              <a:t>Объект исследования:</a:t>
            </a:r>
            <a:endParaRPr lang="ru-RU" sz="2800" dirty="0">
              <a:solidFill>
                <a:schemeClr val="tx1"/>
              </a:solidFill>
            </a:endParaRPr>
          </a:p>
        </p:txBody>
      </p:sp>
      <p:sp>
        <p:nvSpPr>
          <p:cNvPr id="3" name="Объект 2"/>
          <p:cNvSpPr>
            <a:spLocks noGrp="1"/>
          </p:cNvSpPr>
          <p:nvPr>
            <p:ph idx="1"/>
          </p:nvPr>
        </p:nvSpPr>
        <p:spPr>
          <a:xfrm>
            <a:off x="914400" y="2132857"/>
            <a:ext cx="7315200" cy="4176504"/>
          </a:xfrm>
        </p:spPr>
        <p:txBody>
          <a:bodyPr>
            <a:normAutofit/>
          </a:bodyPr>
          <a:lstStyle/>
          <a:p>
            <a:pPr marL="45720" indent="0">
              <a:buNone/>
            </a:pPr>
            <a:r>
              <a:rPr lang="ru-RU" sz="2800" dirty="0" smtClean="0"/>
              <a:t>Занятия по </a:t>
            </a:r>
            <a:r>
              <a:rPr lang="ru-RU" sz="2800" dirty="0"/>
              <a:t>ф</a:t>
            </a:r>
            <a:r>
              <a:rPr lang="ru-RU" sz="2800" dirty="0" smtClean="0"/>
              <a:t>изическому воспитанию у </a:t>
            </a:r>
            <a:r>
              <a:rPr lang="ru-RU" sz="2800" dirty="0"/>
              <a:t>детей старшего дошкольного возраста с применением подвижных </a:t>
            </a:r>
            <a:r>
              <a:rPr lang="ru-RU" sz="2800" dirty="0" smtClean="0"/>
              <a:t>игр</a:t>
            </a:r>
            <a:endParaRPr lang="ru-RU" sz="2800" dirty="0"/>
          </a:p>
        </p:txBody>
      </p:sp>
    </p:spTree>
    <p:extLst>
      <p:ext uri="{BB962C8B-B14F-4D97-AF65-F5344CB8AC3E}">
        <p14:creationId xmlns:p14="http://schemas.microsoft.com/office/powerpoint/2010/main" xmlns="" val="102630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1124745"/>
            <a:ext cx="7315200" cy="1008111"/>
          </a:xfrm>
        </p:spPr>
        <p:txBody>
          <a:bodyPr>
            <a:normAutofit/>
          </a:bodyPr>
          <a:lstStyle/>
          <a:p>
            <a:r>
              <a:rPr lang="ru-RU" sz="2800" dirty="0" smtClean="0">
                <a:solidFill>
                  <a:schemeClr val="tx1"/>
                </a:solidFill>
              </a:rPr>
              <a:t>Предмет исследования:</a:t>
            </a:r>
            <a:endParaRPr lang="ru-RU" sz="2800" dirty="0">
              <a:solidFill>
                <a:schemeClr val="tx1"/>
              </a:solidFill>
            </a:endParaRPr>
          </a:p>
        </p:txBody>
      </p:sp>
      <p:sp>
        <p:nvSpPr>
          <p:cNvPr id="3" name="Объект 2"/>
          <p:cNvSpPr>
            <a:spLocks noGrp="1"/>
          </p:cNvSpPr>
          <p:nvPr>
            <p:ph idx="1"/>
          </p:nvPr>
        </p:nvSpPr>
        <p:spPr>
          <a:xfrm>
            <a:off x="914400" y="2276873"/>
            <a:ext cx="7315200" cy="4032488"/>
          </a:xfrm>
        </p:spPr>
        <p:txBody>
          <a:bodyPr>
            <a:normAutofit/>
          </a:bodyPr>
          <a:lstStyle/>
          <a:p>
            <a:pPr marL="45720" indent="0">
              <a:buNone/>
            </a:pPr>
            <a:r>
              <a:rPr lang="ru-RU" sz="2800" dirty="0" smtClean="0"/>
              <a:t>Развитие </a:t>
            </a:r>
            <a:r>
              <a:rPr lang="ru-RU" sz="2800" dirty="0"/>
              <a:t>выносливости у детей старшего дошкольного возраста с применением подвижных </a:t>
            </a:r>
            <a:r>
              <a:rPr lang="ru-RU" sz="2800" dirty="0" smtClean="0"/>
              <a:t>игр</a:t>
            </a:r>
            <a:endParaRPr lang="ru-RU" sz="2800" dirty="0"/>
          </a:p>
        </p:txBody>
      </p:sp>
    </p:spTree>
    <p:extLst>
      <p:ext uri="{BB962C8B-B14F-4D97-AF65-F5344CB8AC3E}">
        <p14:creationId xmlns:p14="http://schemas.microsoft.com/office/powerpoint/2010/main" xmlns="" val="2210728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92697"/>
            <a:ext cx="7315200" cy="936103"/>
          </a:xfrm>
        </p:spPr>
        <p:txBody>
          <a:bodyPr>
            <a:normAutofit/>
          </a:bodyPr>
          <a:lstStyle/>
          <a:p>
            <a:r>
              <a:rPr lang="ru-RU" sz="2800" dirty="0">
                <a:solidFill>
                  <a:schemeClr val="tx1"/>
                </a:solidFill>
              </a:rPr>
              <a:t>Гипотеза исследования: </a:t>
            </a:r>
          </a:p>
        </p:txBody>
      </p:sp>
      <p:sp>
        <p:nvSpPr>
          <p:cNvPr id="3" name="Объект 2"/>
          <p:cNvSpPr>
            <a:spLocks noGrp="1"/>
          </p:cNvSpPr>
          <p:nvPr>
            <p:ph idx="1"/>
          </p:nvPr>
        </p:nvSpPr>
        <p:spPr>
          <a:xfrm>
            <a:off x="914400" y="1772816"/>
            <a:ext cx="7315200" cy="4536545"/>
          </a:xfrm>
        </p:spPr>
        <p:txBody>
          <a:bodyPr>
            <a:normAutofit fontScale="92500"/>
          </a:bodyPr>
          <a:lstStyle/>
          <a:p>
            <a:pPr marL="45720" indent="0">
              <a:buNone/>
            </a:pPr>
            <a:r>
              <a:rPr lang="ru-RU" sz="3000" dirty="0" smtClean="0"/>
              <a:t>Эффективное </a:t>
            </a:r>
            <a:r>
              <a:rPr lang="ru-RU" sz="3000" dirty="0"/>
              <a:t>повышение уровня развития  выносливости возможно в том случае, если разработана и реализуется программа,  включающая в себя:</a:t>
            </a:r>
          </a:p>
          <a:p>
            <a:pPr marL="45720" indent="0">
              <a:buNone/>
            </a:pPr>
            <a:r>
              <a:rPr lang="ru-RU" sz="3000" dirty="0"/>
              <a:t>- </a:t>
            </a:r>
            <a:r>
              <a:rPr lang="ru-RU" sz="3000" dirty="0" smtClean="0"/>
              <a:t>применение </a:t>
            </a:r>
            <a:r>
              <a:rPr lang="ru-RU" sz="3000" dirty="0"/>
              <a:t>системы подвижных игр, направленных на повышение уровня развития выносливости;</a:t>
            </a:r>
          </a:p>
          <a:p>
            <a:pPr marL="45720" indent="0">
              <a:buNone/>
            </a:pPr>
            <a:r>
              <a:rPr lang="ru-RU" sz="3000" dirty="0"/>
              <a:t>- </a:t>
            </a:r>
            <a:r>
              <a:rPr lang="ru-RU" sz="3000" dirty="0" smtClean="0"/>
              <a:t>наиболее </a:t>
            </a:r>
            <a:r>
              <a:rPr lang="ru-RU" sz="3000" dirty="0"/>
              <a:t>обширный объём подвижных игр направленных на развитие </a:t>
            </a:r>
            <a:r>
              <a:rPr lang="ru-RU" sz="3000" dirty="0" smtClean="0"/>
              <a:t>выносливости</a:t>
            </a:r>
            <a:endParaRPr lang="ru-RU" sz="3000" dirty="0"/>
          </a:p>
          <a:p>
            <a:endParaRPr lang="ru-RU" dirty="0"/>
          </a:p>
        </p:txBody>
      </p:sp>
    </p:spTree>
    <p:extLst>
      <p:ext uri="{BB962C8B-B14F-4D97-AF65-F5344CB8AC3E}">
        <p14:creationId xmlns:p14="http://schemas.microsoft.com/office/powerpoint/2010/main" xmlns="" val="1148991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764705"/>
            <a:ext cx="7315200" cy="720079"/>
          </a:xfrm>
        </p:spPr>
        <p:txBody>
          <a:bodyPr>
            <a:normAutofit/>
          </a:bodyPr>
          <a:lstStyle/>
          <a:p>
            <a:r>
              <a:rPr lang="ru-RU" sz="2800" dirty="0" smtClean="0">
                <a:solidFill>
                  <a:schemeClr val="tx1"/>
                </a:solidFill>
              </a:rPr>
              <a:t>Задачи исследования:</a:t>
            </a:r>
            <a:endParaRPr lang="ru-RU" sz="2800" dirty="0">
              <a:solidFill>
                <a:schemeClr val="tx1"/>
              </a:solidFill>
            </a:endParaRPr>
          </a:p>
        </p:txBody>
      </p:sp>
      <p:sp>
        <p:nvSpPr>
          <p:cNvPr id="3" name="Объект 2"/>
          <p:cNvSpPr>
            <a:spLocks noGrp="1"/>
          </p:cNvSpPr>
          <p:nvPr>
            <p:ph idx="1"/>
          </p:nvPr>
        </p:nvSpPr>
        <p:spPr>
          <a:xfrm>
            <a:off x="914400" y="1412776"/>
            <a:ext cx="7315200" cy="4896585"/>
          </a:xfrm>
        </p:spPr>
        <p:txBody>
          <a:bodyPr>
            <a:normAutofit/>
          </a:bodyPr>
          <a:lstStyle/>
          <a:p>
            <a:pPr marL="45720" indent="0">
              <a:buNone/>
            </a:pPr>
            <a:r>
              <a:rPr lang="ru-RU" dirty="0"/>
              <a:t>1. Изучить и теоретически обосновать необходимость повышения уровня развития выносливости у детей старшего дошкольного возраста в процессе физкультурных занятий с применением подвижных </a:t>
            </a:r>
            <a:r>
              <a:rPr lang="ru-RU" dirty="0" smtClean="0"/>
              <a:t>игр</a:t>
            </a:r>
            <a:endParaRPr lang="ru-RU" dirty="0"/>
          </a:p>
          <a:p>
            <a:pPr marL="45720" indent="0">
              <a:buNone/>
            </a:pPr>
            <a:r>
              <a:rPr lang="ru-RU" dirty="0"/>
              <a:t>2. Разработать программу повышения уровня развития выносливости у детей старшего дошкольного возраста с применением подвижных игр и внедрить её в воспитательно-образовательный процесс по физической культуре в </a:t>
            </a:r>
            <a:r>
              <a:rPr lang="ru-RU" dirty="0" smtClean="0"/>
              <a:t>ДОУ</a:t>
            </a:r>
            <a:endParaRPr lang="ru-RU" dirty="0"/>
          </a:p>
          <a:p>
            <a:pPr marL="45720" indent="0">
              <a:buNone/>
            </a:pPr>
            <a:r>
              <a:rPr lang="ru-RU" dirty="0" smtClean="0"/>
              <a:t>3</a:t>
            </a:r>
            <a:r>
              <a:rPr lang="ru-RU" dirty="0"/>
              <a:t>. Обосновать эффективность воздействия разработанной программы на повышение уровня развития выносливости у детей старшего дошкольного </a:t>
            </a:r>
            <a:r>
              <a:rPr lang="ru-RU" dirty="0" smtClean="0"/>
              <a:t>возраста</a:t>
            </a:r>
            <a:endParaRPr lang="ru-RU" dirty="0"/>
          </a:p>
          <a:p>
            <a:endParaRPr lang="ru-RU" dirty="0"/>
          </a:p>
        </p:txBody>
      </p:sp>
    </p:spTree>
    <p:extLst>
      <p:ext uri="{BB962C8B-B14F-4D97-AF65-F5344CB8AC3E}">
        <p14:creationId xmlns:p14="http://schemas.microsoft.com/office/powerpoint/2010/main" xmlns="" val="2312381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ерспектива">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ерспектива">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610</TotalTime>
  <Words>512</Words>
  <Application>Microsoft Office PowerPoint</Application>
  <PresentationFormat>Экран (4:3)</PresentationFormat>
  <Paragraphs>70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Перспектива</vt:lpstr>
      <vt:lpstr>              Повышение уровня развития выносливости у детей старшего дошкольного возраста с применением подвижных игр  </vt:lpstr>
      <vt:lpstr>Слайд 2</vt:lpstr>
      <vt:lpstr>Слайд 3</vt:lpstr>
      <vt:lpstr>Проблема исследования:</vt:lpstr>
      <vt:lpstr>Цель исследования:</vt:lpstr>
      <vt:lpstr>Объект исследования:</vt:lpstr>
      <vt:lpstr>Предмет исследования:</vt:lpstr>
      <vt:lpstr>Гипотеза исследования: </vt:lpstr>
      <vt:lpstr>Задачи исследования:</vt:lpstr>
      <vt:lpstr>Методы исследования</vt:lpstr>
      <vt:lpstr>Слайд 11</vt:lpstr>
      <vt:lpstr>Слайд 12</vt:lpstr>
      <vt:lpstr>Слайд 13</vt:lpstr>
      <vt:lpstr>Формирующий этап педагогического исследования</vt:lpstr>
      <vt:lpstr>Контрольный этап педагогического исследования</vt:lpstr>
      <vt:lpstr>Сравнительные показатели развития выносливости у детей старшего дошкольного возраста</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Повышение уровня развития выносливости у детей старшего дошкольного возраста с применением подвижных игр</dc:title>
  <dc:creator>Солнышко</dc:creator>
  <cp:lastModifiedBy>WIN_EDU</cp:lastModifiedBy>
  <cp:revision>21</cp:revision>
  <dcterms:created xsi:type="dcterms:W3CDTF">2013-06-09T06:14:21Z</dcterms:created>
  <dcterms:modified xsi:type="dcterms:W3CDTF">2013-06-10T22:51:43Z</dcterms:modified>
</cp:coreProperties>
</file>