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257" r:id="rId2"/>
    <p:sldId id="336" r:id="rId3"/>
    <p:sldId id="338" r:id="rId4"/>
    <p:sldId id="337" r:id="rId5"/>
    <p:sldId id="339" r:id="rId6"/>
    <p:sldId id="357" r:id="rId7"/>
    <p:sldId id="361" r:id="rId8"/>
    <p:sldId id="362" r:id="rId9"/>
    <p:sldId id="363" r:id="rId10"/>
    <p:sldId id="327" r:id="rId11"/>
    <p:sldId id="340" r:id="rId12"/>
    <p:sldId id="341" r:id="rId13"/>
    <p:sldId id="342" r:id="rId14"/>
    <p:sldId id="343" r:id="rId15"/>
    <p:sldId id="261" r:id="rId16"/>
    <p:sldId id="345" r:id="rId17"/>
    <p:sldId id="346" r:id="rId18"/>
    <p:sldId id="347" r:id="rId19"/>
    <p:sldId id="348" r:id="rId20"/>
    <p:sldId id="349" r:id="rId21"/>
    <p:sldId id="350" r:id="rId22"/>
    <p:sldId id="351" r:id="rId23"/>
    <p:sldId id="352" r:id="rId24"/>
    <p:sldId id="353" r:id="rId25"/>
    <p:sldId id="354" r:id="rId26"/>
    <p:sldId id="355" r:id="rId27"/>
    <p:sldId id="356" r:id="rId28"/>
    <p:sldId id="359" r:id="rId29"/>
    <p:sldId id="360" r:id="rId30"/>
    <p:sldId id="365" r:id="rId31"/>
    <p:sldId id="313" r:id="rId3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D78FF"/>
    <a:srgbClr val="57BBFF"/>
    <a:srgbClr val="000064"/>
    <a:srgbClr val="251B6B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17" autoAdjust="0"/>
    <p:restoredTop sz="94660"/>
  </p:normalViewPr>
  <p:slideViewPr>
    <p:cSldViewPr>
      <p:cViewPr varScale="1">
        <p:scale>
          <a:sx n="104" d="100"/>
          <a:sy n="104" d="100"/>
        </p:scale>
        <p:origin x="-10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EED56B11-17C9-4EA9-BB17-CB3B21ECA364}" type="datetimeFigureOut">
              <a:rPr lang="ru-RU"/>
              <a:pPr>
                <a:defRPr/>
              </a:pPr>
              <a:t>02.02.2014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3831AB1-D9D9-4519-B3F9-10E2B27897A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84D866-1273-49D6-967C-624022B71154}" type="datetimeFigureOut">
              <a:rPr lang="ru-RU"/>
              <a:pPr>
                <a:defRPr/>
              </a:pPr>
              <a:t>02.02.2014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2ADBD4-D3C8-4234-BC85-C4737634FFF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3451BD-6C3F-43F3-AC8F-F54B8564C601}" type="datetimeFigureOut">
              <a:rPr lang="ru-RU"/>
              <a:pPr>
                <a:defRPr/>
              </a:pPr>
              <a:t>02.02.2014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850F6F-F39A-4349-9279-811EC53C33E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9DC529-00B5-4BEE-9BBC-C0C0551559E7}" type="datetimeFigureOut">
              <a:rPr lang="ru-RU"/>
              <a:pPr>
                <a:defRPr/>
              </a:pPr>
              <a:t>02.02.2014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F59C9-A087-4DBB-B0FE-38AF238168E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0C2F69-354D-47BF-B82C-7EB69E7AFF86}" type="datetimeFigureOut">
              <a:rPr lang="ru-RU"/>
              <a:pPr>
                <a:defRPr/>
              </a:pPr>
              <a:t>02.02.2014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AE9E29-B61D-49DB-83FB-621DA6760B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9297F0-27F5-4FF9-B6B8-5E4D81D30BD6}" type="datetimeFigureOut">
              <a:rPr lang="ru-RU"/>
              <a:pPr>
                <a:defRPr/>
              </a:pPr>
              <a:t>02.02.2014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05A60D-6356-4471-9DAB-0083A44C3A9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D0740-C9FC-4B13-9354-112BF31282AC}" type="datetimeFigureOut">
              <a:rPr lang="ru-RU"/>
              <a:pPr>
                <a:defRPr/>
              </a:pPr>
              <a:t>02.02.2014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276587-666E-40E0-BE58-C939174FFEC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C63571-A322-4E57-BA0F-B59759721D10}" type="datetimeFigureOut">
              <a:rPr lang="ru-RU"/>
              <a:pPr>
                <a:defRPr/>
              </a:pPr>
              <a:t>02.02.2014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BA6392-B93D-450E-BE89-D8161ADD61A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6551DC-054C-4879-B308-FCC9A7ACE2E8}" type="datetimeFigureOut">
              <a:rPr lang="ru-RU"/>
              <a:pPr>
                <a:defRPr/>
              </a:pPr>
              <a:t>02.02.2014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21DDEE-1E5D-4924-AD76-B8D2AEA997C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7D6E48-267E-45E0-9D75-86918E6DE728}" type="datetimeFigureOut">
              <a:rPr lang="ru-RU"/>
              <a:pPr>
                <a:defRPr/>
              </a:pPr>
              <a:t>02.02.2014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05B13F-BFE0-44C6-AC61-2CE4AF9250C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C21C90-BCEB-4DDC-834E-9C462A6A823B}" type="datetimeFigureOut">
              <a:rPr lang="ru-RU"/>
              <a:pPr>
                <a:defRPr/>
              </a:pPr>
              <a:t>02.02.2014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A4EA94-B71D-4102-873B-6E5DDD7281A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BD4626-6109-4759-94F3-39FB4C493738}" type="datetimeFigureOut">
              <a:rPr lang="ru-RU"/>
              <a:pPr>
                <a:defRPr/>
              </a:pPr>
              <a:t>02.02.2014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190DD0-7AA6-4D4E-8012-29FDEDA8BBA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E2B32D-7D05-4EEF-B726-811AC2A623CF}" type="datetimeFigureOut">
              <a:rPr lang="ru-RU"/>
              <a:pPr>
                <a:defRPr/>
              </a:pPr>
              <a:t>02.02.2014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0A37E0-77EA-4D6B-9171-7ED4D4F7889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64">
                <a:alpha val="94000"/>
              </a:srgbClr>
            </a:gs>
            <a:gs pos="0">
              <a:srgbClr val="000064"/>
            </a:gs>
            <a:gs pos="0">
              <a:srgbClr val="000064"/>
            </a:gs>
            <a:gs pos="0">
              <a:srgbClr val="000064"/>
            </a:gs>
            <a:gs pos="50000">
              <a:srgbClr val="0000CC"/>
            </a:gs>
            <a:gs pos="50000">
              <a:srgbClr val="0000CC"/>
            </a:gs>
            <a:gs pos="50000">
              <a:srgbClr val="0000CC"/>
            </a:gs>
            <a:gs pos="50000">
              <a:srgbClr val="0000CC"/>
            </a:gs>
            <a:gs pos="50000">
              <a:srgbClr val="0000CC"/>
            </a:gs>
            <a:gs pos="100000">
              <a:srgbClr val="000066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0CF8DBD-0D95-4D55-B30D-581D4F5707FC}" type="datetimeFigureOut">
              <a:rPr lang="ru-RU"/>
              <a:pPr>
                <a:defRPr/>
              </a:pPr>
              <a:t>02.02.2014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F814587-3D6D-448C-B589-040168FA7BF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  <p:sldLayoutId id="2147483649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0" y="1556792"/>
            <a:ext cx="8643966" cy="3797313"/>
          </a:xfrm>
        </p:spPr>
        <p:txBody>
          <a:bodyPr lIns="0" rIns="0" bIns="0" rtlCol="0" anchor="b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5000" b="1" i="1" dirty="0" smtClean="0">
                <a:ln w="50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«Физкультурно-оздоровительная работа </a:t>
            </a:r>
            <a:br>
              <a:rPr lang="ru-RU" sz="5000" b="1" i="1" dirty="0" smtClean="0">
                <a:ln w="50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</a:br>
            <a:r>
              <a:rPr lang="ru-RU" sz="5000" b="1" i="1" dirty="0" smtClean="0">
                <a:ln w="50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в группе раннего возраста»</a:t>
            </a:r>
            <a:r>
              <a:rPr lang="ru-RU" sz="3100" b="1" i="1" dirty="0" smtClean="0">
                <a:ln w="50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ru-RU" sz="5000" b="1" dirty="0">
                <a:ln w="50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/>
            </a:r>
            <a:br>
              <a:rPr lang="ru-RU" sz="5000" b="1" dirty="0">
                <a:ln w="50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</a:br>
            <a:endParaRPr lang="ru-RU" sz="5000" b="1" dirty="0">
              <a:ln w="500">
                <a:solidFill>
                  <a:schemeClr val="bg1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468313" y="0"/>
            <a:ext cx="8280400" cy="863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Особенности физкультурно-оздоровительной работы с детьми раннего возраста летом</a:t>
            </a:r>
            <a:endParaRPr lang="ru-RU" sz="32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11" name="Выноска со стрелкой вниз 10"/>
          <p:cNvSpPr/>
          <p:nvPr/>
        </p:nvSpPr>
        <p:spPr>
          <a:xfrm>
            <a:off x="1763713" y="981075"/>
            <a:ext cx="4968875" cy="719138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Цели:</a:t>
            </a:r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2700338" y="1844675"/>
            <a:ext cx="3600450" cy="50133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 dirty="0"/>
              <a:t>Июль</a:t>
            </a:r>
          </a:p>
          <a:p>
            <a:pPr algn="ctr">
              <a:defRPr/>
            </a:pPr>
            <a:r>
              <a:rPr lang="ru-RU" dirty="0"/>
              <a:t>1. Обеспечить полноценное физическое развитие детей, своевременное овладение ими основными движениями и культурно-гигиеническими навыками.</a:t>
            </a:r>
          </a:p>
          <a:p>
            <a:pPr algn="ctr">
              <a:defRPr/>
            </a:pPr>
            <a:r>
              <a:rPr lang="ru-RU" dirty="0"/>
              <a:t>2. Закреплять уже имеющиеся навыкам выполнения основных движений.</a:t>
            </a:r>
          </a:p>
          <a:p>
            <a:pPr algn="ctr">
              <a:defRPr/>
            </a:pPr>
            <a:r>
              <a:rPr lang="ru-RU" dirty="0"/>
              <a:t>3. Укреплять здоровье детей, закаливать их.</a:t>
            </a:r>
          </a:p>
          <a:p>
            <a:pPr algn="ctr">
              <a:defRPr/>
            </a:pPr>
            <a:r>
              <a:rPr lang="ru-RU" dirty="0"/>
              <a:t>4. Сформировать умение реагировать на сигнал воспитателя в процессе движения.</a:t>
            </a:r>
          </a:p>
          <a:p>
            <a:pPr algn="ctr">
              <a:defRPr/>
            </a:pPr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0" y="1557338"/>
            <a:ext cx="2555875" cy="53006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342900" indent="-342900" algn="ctr">
              <a:defRPr/>
            </a:pPr>
            <a:r>
              <a:rPr lang="ru-RU" sz="2000" b="1" dirty="0">
                <a:solidFill>
                  <a:schemeClr val="bg1"/>
                </a:solidFill>
                <a:ea typeface="Times New Roman" pitchFamily="18" charset="0"/>
                <a:cs typeface="Arial" pitchFamily="34" charset="0"/>
              </a:rPr>
              <a:t>Июнь </a:t>
            </a:r>
          </a:p>
          <a:p>
            <a:pPr marL="342900" indent="-342900" algn="ctr">
              <a:defRPr/>
            </a:pPr>
            <a:r>
              <a:rPr lang="ru-RU" dirty="0">
                <a:solidFill>
                  <a:schemeClr val="bg1"/>
                </a:solidFill>
                <a:ea typeface="Times New Roman" pitchFamily="18" charset="0"/>
                <a:cs typeface="Arial" pitchFamily="34" charset="0"/>
              </a:rPr>
              <a:t>1. Охранять и укреплять здоровье детей, закаливать их.</a:t>
            </a:r>
          </a:p>
          <a:p>
            <a:pPr marL="342900" indent="-342900" algn="ctr">
              <a:defRPr/>
            </a:pPr>
            <a:r>
              <a:rPr lang="ru-RU" dirty="0">
                <a:solidFill>
                  <a:schemeClr val="bg1"/>
                </a:solidFill>
                <a:ea typeface="Times New Roman" pitchFamily="18" charset="0"/>
                <a:cs typeface="Arial" pitchFamily="34" charset="0"/>
              </a:rPr>
              <a:t>2. Закреплять уже имеющиеся навыки выполнения основных движений.</a:t>
            </a:r>
          </a:p>
          <a:p>
            <a:pPr marL="342900" indent="-342900" algn="ctr">
              <a:defRPr/>
            </a:pPr>
            <a:r>
              <a:rPr lang="ru-RU" dirty="0">
                <a:solidFill>
                  <a:schemeClr val="bg1"/>
                </a:solidFill>
                <a:ea typeface="Times New Roman" pitchFamily="18" charset="0"/>
                <a:cs typeface="Arial" pitchFamily="34" charset="0"/>
              </a:rPr>
              <a:t>3. Развивать умение действовать сообща.</a:t>
            </a:r>
          </a:p>
          <a:p>
            <a:pPr marL="342900" indent="-342900" algn="ctr">
              <a:defRPr/>
            </a:pPr>
            <a:r>
              <a:rPr lang="ru-RU" dirty="0">
                <a:solidFill>
                  <a:schemeClr val="bg1"/>
                </a:solidFill>
                <a:ea typeface="Times New Roman" pitchFamily="18" charset="0"/>
                <a:cs typeface="Arial" pitchFamily="34" charset="0"/>
              </a:rPr>
              <a:t>4. Учить активно выполнять упражнения вместе с воспитателем.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6443663" y="1557338"/>
            <a:ext cx="2700337" cy="53006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342900" indent="-342900" algn="ctr">
              <a:defRPr/>
            </a:pPr>
            <a:r>
              <a:rPr lang="ru-RU" dirty="0"/>
              <a:t>Август</a:t>
            </a:r>
          </a:p>
          <a:p>
            <a:pPr marL="342900" indent="-342900" algn="ctr">
              <a:defRPr/>
            </a:pPr>
            <a:r>
              <a:rPr lang="ru-RU" dirty="0"/>
              <a:t>1. Охранять и укреплять здоровье детей, закаливать их.</a:t>
            </a:r>
          </a:p>
          <a:p>
            <a:pPr marL="342900" indent="-342900" algn="ctr">
              <a:defRPr/>
            </a:pPr>
            <a:r>
              <a:rPr lang="ru-RU" dirty="0"/>
              <a:t>2. Закреплять приобретенные навыки при выполнении основных движений.</a:t>
            </a:r>
          </a:p>
          <a:p>
            <a:pPr marL="342900" indent="-342900" algn="ctr">
              <a:defRPr/>
            </a:pPr>
            <a:r>
              <a:rPr lang="ru-RU" dirty="0"/>
              <a:t>3. Добиться эмоционального отклика от каждого ребенка и желания участвовать в подвижных играх и игровых упражнениях.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extBox 1"/>
          <p:cNvSpPr txBox="1">
            <a:spLocks noChangeArrowheads="1"/>
          </p:cNvSpPr>
          <p:nvPr/>
        </p:nvSpPr>
        <p:spPr bwMode="auto">
          <a:xfrm>
            <a:off x="3779838" y="0"/>
            <a:ext cx="14890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000">
                <a:solidFill>
                  <a:schemeClr val="bg1"/>
                </a:solidFill>
              </a:rPr>
              <a:t>Июнь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0" y="765175"/>
          <a:ext cx="9144000" cy="59769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43808"/>
                <a:gridCol w="864096"/>
                <a:gridCol w="864096"/>
                <a:gridCol w="1584176"/>
                <a:gridCol w="1656184"/>
                <a:gridCol w="1331640"/>
              </a:tblGrid>
              <a:tr h="1944215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Утренний</a:t>
                      </a:r>
                      <a:r>
                        <a:rPr lang="ru-RU" sz="2400" baseline="0" dirty="0" smtClean="0"/>
                        <a:t> прием детей на улице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Утренняя гимнастика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Занятия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Прогулка дневная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Оздоровительные мероприятия после сна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Прогулка вечерняя</a:t>
                      </a:r>
                      <a:endParaRPr lang="ru-RU" sz="2400" dirty="0"/>
                    </a:p>
                  </a:txBody>
                  <a:tcPr/>
                </a:tc>
              </a:tr>
              <a:tr h="360588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</a:tr>
              <a:tr h="344066">
                <a:tc gridSpan="6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Первая неделя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300928">
                <a:tc>
                  <a:txBody>
                    <a:bodyPr/>
                    <a:lstStyle/>
                    <a:p>
                      <a:r>
                        <a:rPr lang="ru-RU" dirty="0" smtClean="0"/>
                        <a:t>Инвентарь: кубики для перешагивания, два шнура, палка, веревка с бабочкой на конце.</a:t>
                      </a:r>
                    </a:p>
                    <a:p>
                      <a:r>
                        <a:rPr lang="ru-RU" dirty="0" smtClean="0"/>
                        <a:t>Упражнения: ходьба по узкой дорожке; перешагивание через предметы.</a:t>
                      </a:r>
                    </a:p>
                    <a:p>
                      <a:r>
                        <a:rPr lang="ru-RU" dirty="0" smtClean="0"/>
                        <a:t>Игры: «Поймай бабочку», «Через ручеек», «Солнышко и дождик»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Комплекс  №1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Занятие  №1, №2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Индивидуальная работа с детьми по развитию ДА </a:t>
                      </a:r>
                      <a:r>
                        <a:rPr lang="ru-RU" baseline="0" dirty="0" smtClean="0"/>
                        <a:t> (Прыжки на обоих ногах). П/и «Мой веселый звонкий мяч»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Воздушные ванны; гимнастика: дыхательная, корригирующая;</a:t>
                      </a:r>
                      <a:r>
                        <a:rPr lang="ru-RU" baseline="0" dirty="0" smtClean="0"/>
                        <a:t> закаливание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Физические упражнения («Перекати мяч соседу»).</a:t>
                      </a:r>
                    </a:p>
                    <a:p>
                      <a:r>
                        <a:rPr lang="ru-RU" dirty="0" smtClean="0"/>
                        <a:t>Инвентарь: мяч. П/и «Попади в ворота»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7784"/>
                <a:gridCol w="792088"/>
                <a:gridCol w="864096"/>
                <a:gridCol w="1656184"/>
                <a:gridCol w="1656184"/>
                <a:gridCol w="1547664"/>
              </a:tblGrid>
              <a:tr h="2449286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Утренний</a:t>
                      </a:r>
                      <a:r>
                        <a:rPr lang="ru-RU" sz="2400" baseline="0" dirty="0" smtClean="0"/>
                        <a:t> прием детей на улице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Утренняя гимнастика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Занятия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Прогулка дневная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Оздоровительные мероприятия после сна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Прогулка вечерняя</a:t>
                      </a:r>
                      <a:endParaRPr lang="ru-RU" sz="2400" dirty="0"/>
                    </a:p>
                  </a:txBody>
                  <a:tcPr/>
                </a:tc>
              </a:tr>
              <a:tr h="391886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</a:tr>
              <a:tr h="391886">
                <a:tc gridSpan="6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Вторая неделя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624943">
                <a:tc>
                  <a:txBody>
                    <a:bodyPr/>
                    <a:lstStyle/>
                    <a:p>
                      <a:r>
                        <a:rPr lang="ru-RU" dirty="0" smtClean="0"/>
                        <a:t>Инвентарь: веревка, мячи разного размера, мел.</a:t>
                      </a:r>
                    </a:p>
                    <a:p>
                      <a:r>
                        <a:rPr lang="ru-RU" dirty="0" smtClean="0"/>
                        <a:t>Упражнения: разные виды ходьбы;  спрыгивание со скамейки;</a:t>
                      </a:r>
                      <a:r>
                        <a:rPr lang="ru-RU" baseline="0" dirty="0" smtClean="0"/>
                        <a:t> игры с мячом</a:t>
                      </a:r>
                      <a:r>
                        <a:rPr lang="ru-RU" dirty="0" smtClean="0"/>
                        <a:t>.</a:t>
                      </a:r>
                    </a:p>
                    <a:p>
                      <a:r>
                        <a:rPr lang="ru-RU" dirty="0" smtClean="0"/>
                        <a:t>Игры: «Кто позвал?», «По</a:t>
                      </a:r>
                      <a:r>
                        <a:rPr lang="ru-RU" baseline="0" dirty="0" smtClean="0"/>
                        <a:t> ровненькой дорожке</a:t>
                      </a:r>
                      <a:r>
                        <a:rPr lang="ru-RU" dirty="0" smtClean="0"/>
                        <a:t>», «Догони</a:t>
                      </a:r>
                      <a:r>
                        <a:rPr lang="ru-RU" baseline="0" dirty="0" smtClean="0"/>
                        <a:t> мяч</a:t>
                      </a:r>
                      <a:r>
                        <a:rPr lang="ru-RU" dirty="0" smtClean="0"/>
                        <a:t>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Комплекс  №2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Занятие  №3, №4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Индивидуальная работа с детьми по развитию ДА </a:t>
                      </a:r>
                      <a:r>
                        <a:rPr lang="ru-RU" baseline="0" dirty="0" smtClean="0"/>
                        <a:t> (упражнять в прыжках через препятствие). П/и «По ровненькой дорожке»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Воздушные ванны; гимнастика: дыхательная, корригирующая;</a:t>
                      </a:r>
                      <a:r>
                        <a:rPr lang="ru-RU" baseline="0" dirty="0" smtClean="0"/>
                        <a:t> закаливание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Физические упражнения</a:t>
                      </a:r>
                      <a:r>
                        <a:rPr lang="ru-RU" baseline="0" dirty="0" smtClean="0"/>
                        <a:t> (прыжки на обеих ногах с продвижением вперед</a:t>
                      </a:r>
                      <a:r>
                        <a:rPr lang="ru-RU" dirty="0" smtClean="0"/>
                        <a:t>).</a:t>
                      </a:r>
                    </a:p>
                    <a:p>
                      <a:r>
                        <a:rPr lang="ru-RU" dirty="0" smtClean="0"/>
                        <a:t>Инвентарь: кубы</a:t>
                      </a:r>
                      <a:r>
                        <a:rPr lang="ru-RU" baseline="0" dirty="0" smtClean="0"/>
                        <a:t> или обручи</a:t>
                      </a:r>
                      <a:r>
                        <a:rPr lang="ru-RU" dirty="0" smtClean="0"/>
                        <a:t>. П/и «Зайка</a:t>
                      </a:r>
                      <a:r>
                        <a:rPr lang="ru-RU" baseline="0" dirty="0" smtClean="0"/>
                        <a:t> серенький умывается</a:t>
                      </a:r>
                      <a:r>
                        <a:rPr lang="ru-RU" dirty="0" smtClean="0"/>
                        <a:t>»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0" y="0"/>
          <a:ext cx="9144000" cy="65976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7784"/>
                <a:gridCol w="792088"/>
                <a:gridCol w="864096"/>
                <a:gridCol w="1512168"/>
                <a:gridCol w="1440160"/>
                <a:gridCol w="1907704"/>
              </a:tblGrid>
              <a:tr h="2449286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Утренний</a:t>
                      </a:r>
                      <a:r>
                        <a:rPr lang="ru-RU" sz="2400" baseline="0" dirty="0" smtClean="0"/>
                        <a:t> прием детей на улице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Утренняя гимнастика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Занятия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Прогулка дневная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Оздоровительные мероприятия после сна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Прогулка вечерняя</a:t>
                      </a:r>
                      <a:endParaRPr lang="ru-RU" sz="2400" dirty="0"/>
                    </a:p>
                  </a:txBody>
                  <a:tcPr/>
                </a:tc>
              </a:tr>
              <a:tr h="391886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</a:tr>
              <a:tr h="391886">
                <a:tc gridSpan="6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Третья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dirty="0" smtClean="0"/>
                        <a:t>неделя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161820">
                <a:tc>
                  <a:txBody>
                    <a:bodyPr/>
                    <a:lstStyle/>
                    <a:p>
                      <a:r>
                        <a:rPr lang="ru-RU" dirty="0" smtClean="0"/>
                        <a:t>Инвентарь: мячи, песочница.</a:t>
                      </a:r>
                    </a:p>
                    <a:p>
                      <a:r>
                        <a:rPr lang="ru-RU" dirty="0" smtClean="0"/>
                        <a:t>Упражнения: ходьба</a:t>
                      </a:r>
                      <a:r>
                        <a:rPr lang="ru-RU" baseline="0" dirty="0" smtClean="0"/>
                        <a:t> по кругу</a:t>
                      </a:r>
                      <a:r>
                        <a:rPr lang="ru-RU" dirty="0" smtClean="0"/>
                        <a:t>;</a:t>
                      </a:r>
                      <a:r>
                        <a:rPr lang="ru-RU" baseline="0" dirty="0" smtClean="0"/>
                        <a:t> метание левой и правой рукой</a:t>
                      </a:r>
                      <a:r>
                        <a:rPr lang="ru-RU" dirty="0" smtClean="0"/>
                        <a:t>.</a:t>
                      </a:r>
                    </a:p>
                    <a:p>
                      <a:r>
                        <a:rPr lang="ru-RU" dirty="0" smtClean="0"/>
                        <a:t>Игры: «Ровным</a:t>
                      </a:r>
                      <a:r>
                        <a:rPr lang="ru-RU" baseline="0" dirty="0" smtClean="0"/>
                        <a:t> кругом</a:t>
                      </a:r>
                      <a:r>
                        <a:rPr lang="ru-RU" dirty="0" smtClean="0"/>
                        <a:t>», «Кто</a:t>
                      </a:r>
                      <a:r>
                        <a:rPr lang="ru-RU" baseline="0" dirty="0" smtClean="0"/>
                        <a:t> дальше бросит</a:t>
                      </a:r>
                      <a:r>
                        <a:rPr lang="ru-RU" dirty="0" smtClean="0"/>
                        <a:t>», «Целься</a:t>
                      </a:r>
                      <a:r>
                        <a:rPr lang="ru-RU" baseline="0" dirty="0" smtClean="0"/>
                        <a:t> вернее</a:t>
                      </a:r>
                      <a:r>
                        <a:rPr lang="ru-RU" dirty="0" smtClean="0"/>
                        <a:t>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Комплекс  №3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Занятие  №5, №6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Индивидуальная работа с детьми по развитию ДА </a:t>
                      </a:r>
                      <a:r>
                        <a:rPr lang="ru-RU" baseline="0" dirty="0" smtClean="0"/>
                        <a:t> (выполнение разнообразных прыжков). П/и «Птички в гнездышках»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Воздушные ванны; гимнастика: дыхательная, корригирующая;</a:t>
                      </a:r>
                      <a:r>
                        <a:rPr lang="ru-RU" baseline="0" dirty="0" smtClean="0"/>
                        <a:t> закаливание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Физические упражнения</a:t>
                      </a:r>
                      <a:r>
                        <a:rPr lang="ru-RU" baseline="0" dirty="0" smtClean="0"/>
                        <a:t> (бег в разных направлениях, упражнения  на равновесие</a:t>
                      </a:r>
                      <a:r>
                        <a:rPr lang="ru-RU" dirty="0" smtClean="0"/>
                        <a:t>).</a:t>
                      </a:r>
                    </a:p>
                    <a:p>
                      <a:r>
                        <a:rPr lang="ru-RU" dirty="0" smtClean="0"/>
                        <a:t>Инвентарь:</a:t>
                      </a:r>
                      <a:r>
                        <a:rPr lang="ru-RU" baseline="0" dirty="0" smtClean="0"/>
                        <a:t> веревка, песочница</a:t>
                      </a:r>
                      <a:r>
                        <a:rPr lang="ru-RU" dirty="0" smtClean="0"/>
                        <a:t>. П/и «Перешагивай», «Самолеты»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0" y="0"/>
          <a:ext cx="9144000" cy="70929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7784"/>
                <a:gridCol w="792088"/>
                <a:gridCol w="864096"/>
                <a:gridCol w="1512168"/>
                <a:gridCol w="1440160"/>
                <a:gridCol w="1907704"/>
              </a:tblGrid>
              <a:tr h="2449286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Утренний</a:t>
                      </a:r>
                      <a:r>
                        <a:rPr lang="ru-RU" sz="2400" baseline="0" dirty="0" smtClean="0"/>
                        <a:t> прием детей на улице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Утренняя гимнастика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Занятия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Прогулка дневная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Оздоровительные мероприятия после сна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Прогулка вечерняя</a:t>
                      </a:r>
                      <a:endParaRPr lang="ru-RU" sz="2400" dirty="0"/>
                    </a:p>
                  </a:txBody>
                  <a:tcPr/>
                </a:tc>
              </a:tr>
              <a:tr h="391886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</a:tr>
              <a:tr h="391886">
                <a:tc gridSpan="6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Четвертая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dirty="0" smtClean="0"/>
                        <a:t>неделя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161820">
                <a:tc>
                  <a:txBody>
                    <a:bodyPr/>
                    <a:lstStyle/>
                    <a:p>
                      <a:r>
                        <a:rPr lang="ru-RU" dirty="0" smtClean="0"/>
                        <a:t>Инвентарь: маленькие ворота, мешочки</a:t>
                      </a:r>
                      <a:r>
                        <a:rPr lang="ru-RU" baseline="0" dirty="0" smtClean="0"/>
                        <a:t> с песком, </a:t>
                      </a:r>
                      <a:r>
                        <a:rPr lang="ru-RU" dirty="0" smtClean="0"/>
                        <a:t> песочница.</a:t>
                      </a:r>
                    </a:p>
                    <a:p>
                      <a:r>
                        <a:rPr lang="ru-RU" dirty="0" smtClean="0"/>
                        <a:t>Упражнения:</a:t>
                      </a:r>
                      <a:r>
                        <a:rPr lang="ru-RU" baseline="0" dirty="0" smtClean="0"/>
                        <a:t> метание на дальность одной рукой; ползание с последующим </a:t>
                      </a:r>
                      <a:r>
                        <a:rPr lang="ru-RU" baseline="0" dirty="0" err="1" smtClean="0"/>
                        <a:t>подлезанием</a:t>
                      </a:r>
                      <a:r>
                        <a:rPr lang="ru-RU" baseline="0" dirty="0" smtClean="0"/>
                        <a:t> под препятствием;  бросание в цель</a:t>
                      </a:r>
                      <a:r>
                        <a:rPr lang="ru-RU" dirty="0" smtClean="0"/>
                        <a:t>.</a:t>
                      </a:r>
                    </a:p>
                    <a:p>
                      <a:r>
                        <a:rPr lang="ru-RU" dirty="0" smtClean="0"/>
                        <a:t>Игры: «Перебрось</a:t>
                      </a:r>
                      <a:r>
                        <a:rPr lang="ru-RU" baseline="0" dirty="0" smtClean="0"/>
                        <a:t> мяч одной рукой</a:t>
                      </a:r>
                      <a:r>
                        <a:rPr lang="ru-RU" dirty="0" smtClean="0"/>
                        <a:t>», «Кто</a:t>
                      </a:r>
                      <a:r>
                        <a:rPr lang="ru-RU" baseline="0" dirty="0" smtClean="0"/>
                        <a:t> дальше</a:t>
                      </a:r>
                      <a:r>
                        <a:rPr lang="ru-RU" dirty="0" smtClean="0"/>
                        <a:t>», «</a:t>
                      </a:r>
                      <a:r>
                        <a:rPr lang="ru-RU" dirty="0" err="1" smtClean="0"/>
                        <a:t>Воротики</a:t>
                      </a:r>
                      <a:r>
                        <a:rPr lang="ru-RU" dirty="0" smtClean="0"/>
                        <a:t>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Комплекс  №4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Занятие  №7, №8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Индивидуальная работа с детьми по развитию ДА </a:t>
                      </a:r>
                      <a:r>
                        <a:rPr lang="ru-RU" baseline="0" dirty="0" smtClean="0"/>
                        <a:t> (тренировка умения держать равновесие). П/и «Не оступись, не упади»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Воздушные ванны; гимнастика: дыхательная, корригирующая;</a:t>
                      </a:r>
                      <a:r>
                        <a:rPr lang="ru-RU" baseline="0" dirty="0" smtClean="0"/>
                        <a:t> закаливание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Физические упражнения</a:t>
                      </a:r>
                      <a:r>
                        <a:rPr lang="ru-RU" baseline="0" dirty="0" smtClean="0"/>
                        <a:t> (метание мяча на дальность, прыжки с места</a:t>
                      </a:r>
                      <a:r>
                        <a:rPr lang="ru-RU" dirty="0" smtClean="0"/>
                        <a:t>).</a:t>
                      </a:r>
                    </a:p>
                    <a:p>
                      <a:r>
                        <a:rPr lang="ru-RU" dirty="0" smtClean="0"/>
                        <a:t>Инвентарь:</a:t>
                      </a:r>
                      <a:r>
                        <a:rPr lang="ru-RU" baseline="0" dirty="0" smtClean="0"/>
                        <a:t> мячи, обручи, песочница</a:t>
                      </a:r>
                      <a:r>
                        <a:rPr lang="ru-RU" dirty="0" smtClean="0"/>
                        <a:t>. П/и «Птички</a:t>
                      </a:r>
                      <a:r>
                        <a:rPr lang="ru-RU" baseline="0" dirty="0" smtClean="0"/>
                        <a:t> в гнездышках</a:t>
                      </a:r>
                      <a:r>
                        <a:rPr lang="ru-RU" dirty="0" smtClean="0"/>
                        <a:t>», «Целься</a:t>
                      </a:r>
                      <a:r>
                        <a:rPr lang="ru-RU" baseline="0" dirty="0" smtClean="0"/>
                        <a:t> вернее</a:t>
                      </a:r>
                      <a:r>
                        <a:rPr lang="ru-RU" dirty="0" smtClean="0"/>
                        <a:t>»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468313" y="0"/>
            <a:ext cx="8280400" cy="863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Питьевой режим в ДОУ</a:t>
            </a:r>
            <a:endParaRPr lang="ru-RU" sz="32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11" name="Выноска со стрелкой вниз 10"/>
          <p:cNvSpPr/>
          <p:nvPr/>
        </p:nvSpPr>
        <p:spPr>
          <a:xfrm>
            <a:off x="0" y="1052513"/>
            <a:ext cx="2520950" cy="1296987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Время в режиме дня/место проведения/частота</a:t>
            </a:r>
            <a:endParaRPr lang="ru-RU" dirty="0"/>
          </a:p>
        </p:txBody>
      </p:sp>
      <p:sp>
        <p:nvSpPr>
          <p:cNvPr id="12" name="Выноска со стрелкой вниз 11"/>
          <p:cNvSpPr/>
          <p:nvPr/>
        </p:nvSpPr>
        <p:spPr>
          <a:xfrm>
            <a:off x="3203575" y="1052513"/>
            <a:ext cx="2520950" cy="1296987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Методика проведения</a:t>
            </a:r>
            <a:endParaRPr lang="ru-RU" dirty="0"/>
          </a:p>
        </p:txBody>
      </p:sp>
      <p:sp>
        <p:nvSpPr>
          <p:cNvPr id="13" name="Выноска со стрелкой вниз 12"/>
          <p:cNvSpPr/>
          <p:nvPr/>
        </p:nvSpPr>
        <p:spPr>
          <a:xfrm>
            <a:off x="6623050" y="1052513"/>
            <a:ext cx="2520950" cy="1296987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Ответственный исполнитель</a:t>
            </a:r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0" y="2420938"/>
            <a:ext cx="2484438" cy="44370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dirty="0"/>
              <a:t>Питьевой режим обеспечивается в течение всего дня. Ребенок должен иметь возможность пить, когда хочет и столько, сколько хочет.</a:t>
            </a:r>
            <a:endParaRPr lang="ru-RU" sz="24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555875" y="2420938"/>
            <a:ext cx="4176713" cy="44370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dirty="0"/>
              <a:t>Чашки для питья выносятся в полиэтиленовом пакете с маркировкой «Чистая посуда». Использованную посуду складывают в полиэтиленовый пакет с маркировкой «Грязная посуда». Количество чашек должно быть больше количества детей. Вода должна быть кипяченой и охлажденной.</a:t>
            </a:r>
            <a:endParaRPr lang="ru-RU" sz="2400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6875463" y="2420938"/>
            <a:ext cx="2268537" cy="44370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dirty="0"/>
              <a:t>Воспитатель или помощник воспитателя</a:t>
            </a:r>
            <a:endParaRPr lang="ru-RU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468313" y="0"/>
            <a:ext cx="8280400" cy="863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Схема проведения закаливающих процедур</a:t>
            </a:r>
            <a:endParaRPr lang="ru-RU" sz="32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11" name="Выноска со стрелкой вниз 10"/>
          <p:cNvSpPr/>
          <p:nvPr/>
        </p:nvSpPr>
        <p:spPr>
          <a:xfrm>
            <a:off x="0" y="981075"/>
            <a:ext cx="2700338" cy="1295400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dirty="0"/>
              <a:t>Водные процедуры</a:t>
            </a:r>
            <a:endParaRPr lang="ru-RU" sz="2400" dirty="0"/>
          </a:p>
        </p:txBody>
      </p:sp>
      <p:sp>
        <p:nvSpPr>
          <p:cNvPr id="12" name="Выноска со стрелкой вниз 11"/>
          <p:cNvSpPr/>
          <p:nvPr/>
        </p:nvSpPr>
        <p:spPr>
          <a:xfrm>
            <a:off x="2987675" y="981075"/>
            <a:ext cx="2952750" cy="1295400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dirty="0"/>
              <a:t>Режимные процедуры</a:t>
            </a:r>
            <a:endParaRPr lang="ru-RU" sz="2400" dirty="0"/>
          </a:p>
        </p:txBody>
      </p:sp>
      <p:sp>
        <p:nvSpPr>
          <p:cNvPr id="13" name="Выноска со стрелкой вниз 12"/>
          <p:cNvSpPr/>
          <p:nvPr/>
        </p:nvSpPr>
        <p:spPr>
          <a:xfrm>
            <a:off x="6227763" y="981075"/>
            <a:ext cx="2916237" cy="1295400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dirty="0"/>
              <a:t>Специальные процедуры</a:t>
            </a:r>
            <a:endParaRPr lang="ru-RU" sz="24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468313" y="2420938"/>
            <a:ext cx="2338387" cy="7207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dirty="0"/>
              <a:t>Обширное умывание</a:t>
            </a:r>
            <a:endParaRPr lang="ru-RU" sz="24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3563938" y="2420938"/>
            <a:ext cx="2303462" cy="12239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dirty="0"/>
              <a:t>Пребывание детей на воздухе</a:t>
            </a:r>
            <a:endParaRPr lang="ru-RU" sz="2400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6804025" y="2276475"/>
            <a:ext cx="2339975" cy="11525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dirty="0" err="1"/>
              <a:t>Босохождение</a:t>
            </a:r>
            <a:r>
              <a:rPr lang="ru-RU" sz="2400" dirty="0"/>
              <a:t> по траве (по мокрому песку)</a:t>
            </a:r>
            <a:endParaRPr lang="ru-RU" sz="24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539750" y="3500438"/>
            <a:ext cx="2339975" cy="10810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dirty="0"/>
              <a:t>Ополаскивание ног холодной водой</a:t>
            </a:r>
            <a:endParaRPr lang="ru-RU" sz="2400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539750" y="4797425"/>
            <a:ext cx="2339975" cy="7191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dirty="0"/>
              <a:t>Игры с водой</a:t>
            </a:r>
            <a:endParaRPr lang="ru-RU" sz="2400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539750" y="5732463"/>
            <a:ext cx="2339975" cy="7207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dirty="0"/>
              <a:t>Прогулки</a:t>
            </a:r>
            <a:endParaRPr lang="ru-RU" sz="2400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3563938" y="3789363"/>
            <a:ext cx="2339975" cy="7191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dirty="0"/>
              <a:t>Сон без маек</a:t>
            </a:r>
            <a:endParaRPr lang="ru-RU" sz="2400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3563938" y="4652963"/>
            <a:ext cx="2339975" cy="7207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dirty="0"/>
              <a:t>Утренняя гимнастика</a:t>
            </a:r>
            <a:endParaRPr lang="ru-RU" sz="2400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3563938" y="5589588"/>
            <a:ext cx="2339975" cy="10080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dirty="0"/>
              <a:t>Физкультурные занятия на улице</a:t>
            </a:r>
            <a:endParaRPr lang="ru-RU" sz="2400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6804025" y="3573463"/>
            <a:ext cx="2339975" cy="7191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dirty="0"/>
              <a:t>Воздушные ванны</a:t>
            </a:r>
            <a:endParaRPr lang="ru-RU" sz="2400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6804025" y="4437063"/>
            <a:ext cx="2339975" cy="7207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dirty="0"/>
              <a:t>Мини-походы в лес</a:t>
            </a:r>
            <a:endParaRPr lang="ru-RU" sz="2400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6804025" y="5300663"/>
            <a:ext cx="2339975" cy="7207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dirty="0"/>
              <a:t>Питьевой режим</a:t>
            </a:r>
            <a:endParaRPr lang="ru-RU" sz="2400" dirty="0"/>
          </a:p>
        </p:txBody>
      </p:sp>
      <p:sp>
        <p:nvSpPr>
          <p:cNvPr id="25" name="Прямоугольник 24"/>
          <p:cNvSpPr/>
          <p:nvPr/>
        </p:nvSpPr>
        <p:spPr>
          <a:xfrm>
            <a:off x="6804025" y="6137275"/>
            <a:ext cx="2339975" cy="7207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dirty="0"/>
              <a:t>Солнечные ванны</a:t>
            </a:r>
            <a:endParaRPr lang="ru-RU" sz="2400" dirty="0"/>
          </a:p>
        </p:txBody>
      </p:sp>
      <p:sp>
        <p:nvSpPr>
          <p:cNvPr id="26" name="Стрелка вниз 25"/>
          <p:cNvSpPr/>
          <p:nvPr/>
        </p:nvSpPr>
        <p:spPr>
          <a:xfrm rot="16200000">
            <a:off x="-26988" y="2519363"/>
            <a:ext cx="485775" cy="431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7" name="Стрелка вниз 26"/>
          <p:cNvSpPr/>
          <p:nvPr/>
        </p:nvSpPr>
        <p:spPr>
          <a:xfrm rot="16200000">
            <a:off x="-26988" y="3743326"/>
            <a:ext cx="485775" cy="431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8" name="Стрелка вниз 27"/>
          <p:cNvSpPr/>
          <p:nvPr/>
        </p:nvSpPr>
        <p:spPr>
          <a:xfrm rot="16200000">
            <a:off x="-26194" y="4823619"/>
            <a:ext cx="484188" cy="431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9" name="Стрелка вниз 28"/>
          <p:cNvSpPr/>
          <p:nvPr/>
        </p:nvSpPr>
        <p:spPr>
          <a:xfrm rot="16200000">
            <a:off x="-26988" y="5759451"/>
            <a:ext cx="485775" cy="431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0" name="Стрелка вниз 29"/>
          <p:cNvSpPr/>
          <p:nvPr/>
        </p:nvSpPr>
        <p:spPr>
          <a:xfrm rot="16200000">
            <a:off x="6274594" y="6400007"/>
            <a:ext cx="484187" cy="431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1" name="Стрелка вниз 30"/>
          <p:cNvSpPr/>
          <p:nvPr/>
        </p:nvSpPr>
        <p:spPr>
          <a:xfrm rot="16200000">
            <a:off x="6274594" y="5471319"/>
            <a:ext cx="484188" cy="431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2" name="Стрелка вниз 31"/>
          <p:cNvSpPr/>
          <p:nvPr/>
        </p:nvSpPr>
        <p:spPr>
          <a:xfrm rot="16200000">
            <a:off x="6274594" y="4607719"/>
            <a:ext cx="484188" cy="431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3" name="Стрелка вниз 32"/>
          <p:cNvSpPr/>
          <p:nvPr/>
        </p:nvSpPr>
        <p:spPr>
          <a:xfrm rot="16200000">
            <a:off x="6274594" y="3815557"/>
            <a:ext cx="484187" cy="431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4" name="Стрелка вниз 33"/>
          <p:cNvSpPr/>
          <p:nvPr/>
        </p:nvSpPr>
        <p:spPr>
          <a:xfrm rot="16200000">
            <a:off x="6346031" y="2663032"/>
            <a:ext cx="484187" cy="431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5" name="Стрелка вниз 34"/>
          <p:cNvSpPr/>
          <p:nvPr/>
        </p:nvSpPr>
        <p:spPr>
          <a:xfrm rot="16200000">
            <a:off x="3105944" y="5903119"/>
            <a:ext cx="484188" cy="431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6" name="Стрелка вниз 35"/>
          <p:cNvSpPr/>
          <p:nvPr/>
        </p:nvSpPr>
        <p:spPr>
          <a:xfrm rot="16200000">
            <a:off x="3105944" y="4895057"/>
            <a:ext cx="484187" cy="431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7" name="Стрелка вниз 36"/>
          <p:cNvSpPr/>
          <p:nvPr/>
        </p:nvSpPr>
        <p:spPr>
          <a:xfrm rot="16200000">
            <a:off x="3105944" y="3960019"/>
            <a:ext cx="484188" cy="431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8" name="Стрелка вниз 37"/>
          <p:cNvSpPr/>
          <p:nvPr/>
        </p:nvSpPr>
        <p:spPr>
          <a:xfrm rot="16200000">
            <a:off x="3105944" y="2807494"/>
            <a:ext cx="484188" cy="431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41" name="Прямая соединительная линия 40"/>
          <p:cNvCxnSpPr/>
          <p:nvPr/>
        </p:nvCxnSpPr>
        <p:spPr>
          <a:xfrm>
            <a:off x="0" y="1844675"/>
            <a:ext cx="0" cy="4248150"/>
          </a:xfrm>
          <a:prstGeom prst="line">
            <a:avLst/>
          </a:prstGeom>
          <a:ln w="793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>
            <a:off x="3132138" y="1844675"/>
            <a:ext cx="0" cy="4392613"/>
          </a:xfrm>
          <a:prstGeom prst="line">
            <a:avLst/>
          </a:prstGeom>
          <a:ln w="793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>
            <a:off x="6300788" y="1844675"/>
            <a:ext cx="0" cy="5013325"/>
          </a:xfrm>
          <a:prstGeom prst="line">
            <a:avLst/>
          </a:prstGeom>
          <a:ln w="793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468313" y="0"/>
            <a:ext cx="8280400" cy="863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Схема оздоровительных мероприятий</a:t>
            </a:r>
            <a:endParaRPr lang="ru-RU" sz="32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835150" y="1052513"/>
            <a:ext cx="6840538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dirty="0"/>
              <a:t>Утренняя гимнастика на воздухе</a:t>
            </a:r>
            <a:endParaRPr lang="ru-RU" sz="2400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1835150" y="1844675"/>
            <a:ext cx="6840538" cy="5048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dirty="0"/>
              <a:t>Профилактика ОРЗ</a:t>
            </a:r>
            <a:endParaRPr lang="ru-RU" sz="2400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1835150" y="2492375"/>
            <a:ext cx="6840538" cy="5048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dirty="0"/>
              <a:t>Гимнастика после дневного сна</a:t>
            </a:r>
            <a:endParaRPr lang="ru-RU" sz="2400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1763713" y="3213100"/>
            <a:ext cx="6911975" cy="5032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dirty="0"/>
              <a:t>Закаливание водой</a:t>
            </a:r>
            <a:endParaRPr lang="ru-RU" sz="2400" dirty="0"/>
          </a:p>
        </p:txBody>
      </p:sp>
      <p:sp>
        <p:nvSpPr>
          <p:cNvPr id="38" name="Стрелка вниз 37"/>
          <p:cNvSpPr/>
          <p:nvPr/>
        </p:nvSpPr>
        <p:spPr>
          <a:xfrm rot="16200000">
            <a:off x="945356" y="791369"/>
            <a:ext cx="484188" cy="1295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47" name="Прямая соединительная линия 46"/>
          <p:cNvCxnSpPr/>
          <p:nvPr/>
        </p:nvCxnSpPr>
        <p:spPr>
          <a:xfrm>
            <a:off x="539750" y="765175"/>
            <a:ext cx="0" cy="6092825"/>
          </a:xfrm>
          <a:prstGeom prst="line">
            <a:avLst/>
          </a:prstGeom>
          <a:ln w="793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Прямоугольник 39"/>
          <p:cNvSpPr/>
          <p:nvPr/>
        </p:nvSpPr>
        <p:spPr>
          <a:xfrm>
            <a:off x="1763713" y="4005263"/>
            <a:ext cx="6911975" cy="5762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dirty="0"/>
              <a:t>Сон с доступом свежего воздуха</a:t>
            </a:r>
            <a:endParaRPr lang="ru-RU" sz="2400" dirty="0"/>
          </a:p>
        </p:txBody>
      </p:sp>
      <p:sp>
        <p:nvSpPr>
          <p:cNvPr id="42" name="Прямоугольник 41"/>
          <p:cNvSpPr/>
          <p:nvPr/>
        </p:nvSpPr>
        <p:spPr>
          <a:xfrm>
            <a:off x="1763713" y="4797425"/>
            <a:ext cx="6911975" cy="5762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dirty="0" err="1"/>
              <a:t>Фитотерапия</a:t>
            </a:r>
            <a:endParaRPr lang="ru-RU" sz="2400" dirty="0"/>
          </a:p>
        </p:txBody>
      </p:sp>
      <p:sp>
        <p:nvSpPr>
          <p:cNvPr id="43" name="Прямоугольник 42"/>
          <p:cNvSpPr/>
          <p:nvPr/>
        </p:nvSpPr>
        <p:spPr>
          <a:xfrm>
            <a:off x="1763713" y="5661025"/>
            <a:ext cx="6911975" cy="431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dirty="0"/>
              <a:t>Витамины</a:t>
            </a:r>
            <a:endParaRPr lang="ru-RU" sz="2400" dirty="0"/>
          </a:p>
        </p:txBody>
      </p:sp>
      <p:sp>
        <p:nvSpPr>
          <p:cNvPr id="44" name="Прямоугольник 43"/>
          <p:cNvSpPr/>
          <p:nvPr/>
        </p:nvSpPr>
        <p:spPr>
          <a:xfrm>
            <a:off x="1835150" y="6308725"/>
            <a:ext cx="6913563" cy="5492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dirty="0"/>
              <a:t>Сон под музыку</a:t>
            </a:r>
            <a:endParaRPr lang="ru-RU" sz="2400" dirty="0"/>
          </a:p>
        </p:txBody>
      </p:sp>
      <p:sp>
        <p:nvSpPr>
          <p:cNvPr id="46" name="Стрелка вниз 45"/>
          <p:cNvSpPr/>
          <p:nvPr/>
        </p:nvSpPr>
        <p:spPr>
          <a:xfrm rot="16200000">
            <a:off x="945356" y="1439069"/>
            <a:ext cx="484188" cy="1295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8" name="Стрелка вниз 47"/>
          <p:cNvSpPr/>
          <p:nvPr/>
        </p:nvSpPr>
        <p:spPr>
          <a:xfrm rot="16200000">
            <a:off x="944562" y="2087563"/>
            <a:ext cx="485775" cy="1295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9" name="Стрелка вниз 48"/>
          <p:cNvSpPr/>
          <p:nvPr/>
        </p:nvSpPr>
        <p:spPr>
          <a:xfrm rot="16200000">
            <a:off x="945356" y="2807494"/>
            <a:ext cx="484188" cy="1295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1" name="Стрелка вниз 50"/>
          <p:cNvSpPr/>
          <p:nvPr/>
        </p:nvSpPr>
        <p:spPr>
          <a:xfrm rot="16200000">
            <a:off x="944562" y="3671888"/>
            <a:ext cx="485775" cy="1295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2" name="Стрелка вниз 51"/>
          <p:cNvSpPr/>
          <p:nvPr/>
        </p:nvSpPr>
        <p:spPr>
          <a:xfrm rot="16200000">
            <a:off x="945356" y="4463257"/>
            <a:ext cx="484187" cy="1295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3" name="Стрелка вниз 52"/>
          <p:cNvSpPr/>
          <p:nvPr/>
        </p:nvSpPr>
        <p:spPr>
          <a:xfrm rot="16200000">
            <a:off x="945356" y="5255419"/>
            <a:ext cx="484188" cy="1295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4" name="Стрелка вниз 53"/>
          <p:cNvSpPr/>
          <p:nvPr/>
        </p:nvSpPr>
        <p:spPr>
          <a:xfrm rot="16200000">
            <a:off x="945356" y="5968207"/>
            <a:ext cx="484187" cy="1295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extBox 1"/>
          <p:cNvSpPr txBox="1">
            <a:spLocks noChangeArrowheads="1"/>
          </p:cNvSpPr>
          <p:nvPr/>
        </p:nvSpPr>
        <p:spPr bwMode="auto">
          <a:xfrm>
            <a:off x="1763713" y="333375"/>
            <a:ext cx="633730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solidFill>
                  <a:schemeClr val="bg1"/>
                </a:solidFill>
              </a:rPr>
              <a:t>Комплексы утренней гимнастики</a:t>
            </a:r>
          </a:p>
        </p:txBody>
      </p:sp>
      <p:sp>
        <p:nvSpPr>
          <p:cNvPr id="41986" name="TextBox 2"/>
          <p:cNvSpPr txBox="1">
            <a:spLocks noChangeArrowheads="1"/>
          </p:cNvSpPr>
          <p:nvPr/>
        </p:nvSpPr>
        <p:spPr bwMode="auto">
          <a:xfrm>
            <a:off x="2771775" y="836613"/>
            <a:ext cx="45370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solidFill>
                  <a:schemeClr val="bg1"/>
                </a:solidFill>
              </a:rPr>
              <a:t>Гимнастика на улице</a:t>
            </a:r>
          </a:p>
        </p:txBody>
      </p:sp>
      <p:sp>
        <p:nvSpPr>
          <p:cNvPr id="41987" name="TextBox 3"/>
          <p:cNvSpPr txBox="1">
            <a:spLocks noChangeArrowheads="1"/>
          </p:cNvSpPr>
          <p:nvPr/>
        </p:nvSpPr>
        <p:spPr bwMode="auto">
          <a:xfrm>
            <a:off x="2987675" y="1341438"/>
            <a:ext cx="4537075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solidFill>
                  <a:schemeClr val="bg1"/>
                </a:solidFill>
              </a:rPr>
              <a:t>Комплекс №1</a:t>
            </a:r>
          </a:p>
        </p:txBody>
      </p:sp>
      <p:sp>
        <p:nvSpPr>
          <p:cNvPr id="41988" name="TextBox 4"/>
          <p:cNvSpPr txBox="1">
            <a:spLocks noChangeArrowheads="1"/>
          </p:cNvSpPr>
          <p:nvPr/>
        </p:nvSpPr>
        <p:spPr bwMode="auto">
          <a:xfrm>
            <a:off x="250825" y="1844675"/>
            <a:ext cx="8893175" cy="4894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Char char="•"/>
            </a:pPr>
            <a:r>
              <a:rPr lang="ru-RU" sz="2400">
                <a:solidFill>
                  <a:schemeClr val="bg1"/>
                </a:solidFill>
              </a:rPr>
              <a:t>  Ходьба и бег за воспитателем к игрушке зайке, сидящему на стуле. Дети встают в круг, в центре – зайка.</a:t>
            </a:r>
          </a:p>
          <a:p>
            <a:pPr>
              <a:buFont typeface="Arial" charset="0"/>
              <a:buChar char="•"/>
            </a:pPr>
            <a:r>
              <a:rPr lang="ru-RU" sz="2400">
                <a:solidFill>
                  <a:schemeClr val="bg1"/>
                </a:solidFill>
              </a:rPr>
              <a:t> ОРУ</a:t>
            </a:r>
          </a:p>
          <a:p>
            <a:r>
              <a:rPr lang="ru-RU" sz="2400">
                <a:solidFill>
                  <a:schemeClr val="bg1"/>
                </a:solidFill>
              </a:rPr>
              <a:t>Воспитатель: Дети, покажем зайке, что мы умеем делать.</a:t>
            </a:r>
          </a:p>
          <a:p>
            <a:r>
              <a:rPr lang="ru-RU" sz="2400">
                <a:solidFill>
                  <a:schemeClr val="bg1"/>
                </a:solidFill>
              </a:rPr>
              <a:t>Дети умеют приседать. </a:t>
            </a:r>
            <a:r>
              <a:rPr lang="ru-RU" sz="2400" i="1">
                <a:solidFill>
                  <a:schemeClr val="bg1"/>
                </a:solidFill>
              </a:rPr>
              <a:t>Дети приседают 4-5 раз.</a:t>
            </a:r>
          </a:p>
          <a:p>
            <a:r>
              <a:rPr lang="ru-RU" sz="2400">
                <a:solidFill>
                  <a:schemeClr val="bg1"/>
                </a:solidFill>
              </a:rPr>
              <a:t>Дети умеют вставать на носочки. Они сейчас поиграют с зайкой.</a:t>
            </a:r>
          </a:p>
          <a:p>
            <a:r>
              <a:rPr lang="ru-RU" sz="2400" i="1">
                <a:solidFill>
                  <a:schemeClr val="bg1"/>
                </a:solidFill>
              </a:rPr>
              <a:t>Дети дотягиваются руками до зайчика, которого воспитатель проносит  по кругу над их головами, 3-4 раза.</a:t>
            </a:r>
          </a:p>
          <a:p>
            <a:r>
              <a:rPr lang="ru-RU" sz="2400">
                <a:solidFill>
                  <a:schemeClr val="bg1"/>
                </a:solidFill>
              </a:rPr>
              <a:t>Дети умеют прыгать. </a:t>
            </a:r>
            <a:r>
              <a:rPr lang="ru-RU" sz="2400" i="1">
                <a:solidFill>
                  <a:schemeClr val="bg1"/>
                </a:solidFill>
              </a:rPr>
              <a:t>Прыгают 3-4 раза.</a:t>
            </a:r>
          </a:p>
          <a:p>
            <a:r>
              <a:rPr lang="ru-RU" sz="2400">
                <a:solidFill>
                  <a:schemeClr val="bg1"/>
                </a:solidFill>
              </a:rPr>
              <a:t>Умеют играть в игру «Догони».</a:t>
            </a:r>
          </a:p>
          <a:p>
            <a:r>
              <a:rPr lang="ru-RU" sz="2400" i="1">
                <a:solidFill>
                  <a:schemeClr val="bg1"/>
                </a:solidFill>
              </a:rPr>
              <a:t>Дети прыгают с продвижением вперед.</a:t>
            </a:r>
          </a:p>
          <a:p>
            <a:pPr>
              <a:buFont typeface="Arial" charset="0"/>
              <a:buChar char="•"/>
            </a:pPr>
            <a:r>
              <a:rPr lang="ru-RU" sz="2000">
                <a:solidFill>
                  <a:schemeClr val="bg1"/>
                </a:solidFill>
              </a:rPr>
              <a:t> </a:t>
            </a:r>
            <a:r>
              <a:rPr lang="ru-RU" sz="2400">
                <a:solidFill>
                  <a:schemeClr val="bg1"/>
                </a:solidFill>
              </a:rPr>
              <a:t>Ходьба друг за другом.</a:t>
            </a:r>
            <a:endParaRPr lang="ru-RU" sz="200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extBox 1"/>
          <p:cNvSpPr txBox="1">
            <a:spLocks noChangeArrowheads="1"/>
          </p:cNvSpPr>
          <p:nvPr/>
        </p:nvSpPr>
        <p:spPr bwMode="auto">
          <a:xfrm>
            <a:off x="1763713" y="333375"/>
            <a:ext cx="633730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solidFill>
                  <a:schemeClr val="bg1"/>
                </a:solidFill>
              </a:rPr>
              <a:t>Комплексы утренней гимнастики</a:t>
            </a:r>
          </a:p>
        </p:txBody>
      </p:sp>
      <p:sp>
        <p:nvSpPr>
          <p:cNvPr id="43010" name="TextBox 2"/>
          <p:cNvSpPr txBox="1">
            <a:spLocks noChangeArrowheads="1"/>
          </p:cNvSpPr>
          <p:nvPr/>
        </p:nvSpPr>
        <p:spPr bwMode="auto">
          <a:xfrm>
            <a:off x="1835150" y="836613"/>
            <a:ext cx="64817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solidFill>
                  <a:schemeClr val="bg1"/>
                </a:solidFill>
              </a:rPr>
              <a:t>Комплексы на основе подвижных игр</a:t>
            </a:r>
          </a:p>
        </p:txBody>
      </p:sp>
      <p:sp>
        <p:nvSpPr>
          <p:cNvPr id="43011" name="TextBox 3"/>
          <p:cNvSpPr txBox="1">
            <a:spLocks noChangeArrowheads="1"/>
          </p:cNvSpPr>
          <p:nvPr/>
        </p:nvSpPr>
        <p:spPr bwMode="auto">
          <a:xfrm>
            <a:off x="2987675" y="1341438"/>
            <a:ext cx="4537075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solidFill>
                  <a:schemeClr val="bg1"/>
                </a:solidFill>
              </a:rPr>
              <a:t>Комплекс №1</a:t>
            </a:r>
          </a:p>
        </p:txBody>
      </p:sp>
      <p:sp>
        <p:nvSpPr>
          <p:cNvPr id="43012" name="TextBox 4"/>
          <p:cNvSpPr txBox="1">
            <a:spLocks noChangeArrowheads="1"/>
          </p:cNvSpPr>
          <p:nvPr/>
        </p:nvSpPr>
        <p:spPr bwMode="auto">
          <a:xfrm>
            <a:off x="250825" y="1844675"/>
            <a:ext cx="8893175" cy="403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>
                <a:solidFill>
                  <a:schemeClr val="bg1"/>
                </a:solidFill>
              </a:rPr>
              <a:t>Подвижные игры: </a:t>
            </a:r>
          </a:p>
          <a:p>
            <a:pPr>
              <a:buFont typeface="Arial" charset="0"/>
              <a:buChar char="•"/>
            </a:pPr>
            <a:r>
              <a:rPr lang="ru-RU" sz="3200">
                <a:solidFill>
                  <a:schemeClr val="bg1"/>
                </a:solidFill>
              </a:rPr>
              <a:t> «Поезд» (ходьба),</a:t>
            </a:r>
          </a:p>
          <a:p>
            <a:pPr>
              <a:buFont typeface="Arial" charset="0"/>
              <a:buChar char="•"/>
            </a:pPr>
            <a:r>
              <a:rPr lang="ru-RU" sz="3200">
                <a:solidFill>
                  <a:schemeClr val="bg1"/>
                </a:solidFill>
              </a:rPr>
              <a:t> «Карусель» (бег), </a:t>
            </a:r>
          </a:p>
          <a:p>
            <a:pPr>
              <a:buFont typeface="Arial" charset="0"/>
              <a:buChar char="•"/>
            </a:pPr>
            <a:r>
              <a:rPr lang="ru-RU" sz="3200">
                <a:solidFill>
                  <a:schemeClr val="bg1"/>
                </a:solidFill>
              </a:rPr>
              <a:t>«Через ручеек» (упражнение на равновесие), </a:t>
            </a:r>
          </a:p>
          <a:p>
            <a:pPr>
              <a:buFont typeface="Arial" charset="0"/>
              <a:buChar char="•"/>
            </a:pPr>
            <a:r>
              <a:rPr lang="ru-RU" sz="3200">
                <a:solidFill>
                  <a:schemeClr val="bg1"/>
                </a:solidFill>
              </a:rPr>
              <a:t>«Паучки» (ползание), </a:t>
            </a:r>
          </a:p>
          <a:p>
            <a:pPr>
              <a:buFont typeface="Arial" charset="0"/>
              <a:buChar char="•"/>
            </a:pPr>
            <a:r>
              <a:rPr lang="ru-RU" sz="3200">
                <a:solidFill>
                  <a:schemeClr val="bg1"/>
                </a:solidFill>
              </a:rPr>
              <a:t>«Птички в гнездышках» (прыжки), </a:t>
            </a:r>
          </a:p>
          <a:p>
            <a:pPr>
              <a:buFont typeface="Arial" charset="0"/>
              <a:buChar char="•"/>
            </a:pPr>
            <a:r>
              <a:rPr lang="ru-RU" sz="3200">
                <a:solidFill>
                  <a:schemeClr val="bg1"/>
                </a:solidFill>
              </a:rPr>
              <a:t>«Пузырь» (ходьба).</a:t>
            </a:r>
            <a:endParaRPr lang="ru-RU" sz="280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0"/>
            <a:ext cx="9144000" cy="8310563"/>
          </a:xfrm>
          <a:prstGeom prst="rect">
            <a:avLst/>
          </a:prstGeom>
        </p:spPr>
        <p:txBody>
          <a:bodyPr>
            <a:spAutoFit/>
          </a:bodyPr>
          <a:lstStyle/>
          <a:p>
            <a:pPr marL="514350" indent="-514350" algn="ctr">
              <a:defRPr/>
            </a:pPr>
            <a:r>
              <a:rPr lang="ru-RU" sz="4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План:</a:t>
            </a:r>
          </a:p>
          <a:p>
            <a:pPr marL="742950" indent="-742950" algn="ctr">
              <a:defRPr/>
            </a:pPr>
            <a:r>
              <a:rPr lang="ru-RU" sz="4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1. Анализ программ дошкольного образования по физкультурно-оздоровительной работе с детьми раннего возраста.</a:t>
            </a:r>
          </a:p>
          <a:p>
            <a:pPr marL="742950" indent="-742950" algn="ctr">
              <a:defRPr/>
            </a:pPr>
            <a:r>
              <a:rPr lang="ru-RU" sz="4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2. Особенности физкультурно-оздоровительной работы с детьми раннего возраста летом. </a:t>
            </a:r>
          </a:p>
          <a:p>
            <a:pPr marL="742950" indent="-742950" algn="ctr">
              <a:defRPr/>
            </a:pPr>
            <a:r>
              <a:rPr lang="ru-RU" sz="4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3. Оборудование и инвентарь для занятий физическими упражнениями с детьми раннего возраста.</a:t>
            </a:r>
          </a:p>
          <a:p>
            <a:pPr algn="ctr">
              <a:defRPr/>
            </a:pPr>
            <a:endParaRPr lang="ru-RU" sz="3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ru-RU" sz="3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ru-RU" sz="3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extBox 1"/>
          <p:cNvSpPr txBox="1">
            <a:spLocks noChangeArrowheads="1"/>
          </p:cNvSpPr>
          <p:nvPr/>
        </p:nvSpPr>
        <p:spPr bwMode="auto">
          <a:xfrm>
            <a:off x="1763713" y="333375"/>
            <a:ext cx="633730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solidFill>
                  <a:schemeClr val="bg1"/>
                </a:solidFill>
              </a:rPr>
              <a:t>Комплексы утренней гимнастики</a:t>
            </a:r>
          </a:p>
        </p:txBody>
      </p:sp>
      <p:sp>
        <p:nvSpPr>
          <p:cNvPr id="44034" name="TextBox 2"/>
          <p:cNvSpPr txBox="1">
            <a:spLocks noChangeArrowheads="1"/>
          </p:cNvSpPr>
          <p:nvPr/>
        </p:nvSpPr>
        <p:spPr bwMode="auto">
          <a:xfrm>
            <a:off x="827088" y="836613"/>
            <a:ext cx="791686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solidFill>
                  <a:schemeClr val="bg1"/>
                </a:solidFill>
              </a:rPr>
              <a:t>Комплексы в виде логоритмических упражнений</a:t>
            </a:r>
          </a:p>
        </p:txBody>
      </p:sp>
      <p:sp>
        <p:nvSpPr>
          <p:cNvPr id="44035" name="TextBox 3"/>
          <p:cNvSpPr txBox="1">
            <a:spLocks noChangeArrowheads="1"/>
          </p:cNvSpPr>
          <p:nvPr/>
        </p:nvSpPr>
        <p:spPr bwMode="auto">
          <a:xfrm>
            <a:off x="2987675" y="1341438"/>
            <a:ext cx="4537075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solidFill>
                  <a:schemeClr val="bg1"/>
                </a:solidFill>
              </a:rPr>
              <a:t>Комплекс №1</a:t>
            </a:r>
          </a:p>
        </p:txBody>
      </p:sp>
      <p:sp>
        <p:nvSpPr>
          <p:cNvPr id="44036" name="TextBox 4"/>
          <p:cNvSpPr txBox="1">
            <a:spLocks noChangeArrowheads="1"/>
          </p:cNvSpPr>
          <p:nvPr/>
        </p:nvSpPr>
        <p:spPr bwMode="auto">
          <a:xfrm>
            <a:off x="250825" y="1844675"/>
            <a:ext cx="8893175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Char char="•"/>
            </a:pPr>
            <a:r>
              <a:rPr lang="ru-RU" sz="3200">
                <a:solidFill>
                  <a:schemeClr val="bg1"/>
                </a:solidFill>
              </a:rPr>
              <a:t> Ходьба.</a:t>
            </a:r>
          </a:p>
          <a:p>
            <a:pPr>
              <a:buFont typeface="Arial" charset="0"/>
              <a:buChar char="•"/>
            </a:pPr>
            <a:r>
              <a:rPr lang="ru-RU" sz="3200">
                <a:solidFill>
                  <a:schemeClr val="bg1"/>
                </a:solidFill>
              </a:rPr>
              <a:t> ОРУ</a:t>
            </a:r>
          </a:p>
          <a:p>
            <a:r>
              <a:rPr lang="ru-RU" sz="3200">
                <a:solidFill>
                  <a:schemeClr val="bg1"/>
                </a:solidFill>
              </a:rPr>
              <a:t>Топ-топ по земле,   (Спокойная ходьба)</a:t>
            </a:r>
          </a:p>
          <a:p>
            <a:r>
              <a:rPr lang="ru-RU" sz="3200">
                <a:solidFill>
                  <a:schemeClr val="bg1"/>
                </a:solidFill>
              </a:rPr>
              <a:t>Ведь земля-то наша. (Приседания,       дотронуться до земли)</a:t>
            </a:r>
          </a:p>
          <a:p>
            <a:endParaRPr lang="ru-RU" sz="3200">
              <a:solidFill>
                <a:schemeClr val="bg1"/>
              </a:solidFill>
            </a:endParaRPr>
          </a:p>
          <a:p>
            <a:r>
              <a:rPr lang="ru-RU" sz="3200">
                <a:solidFill>
                  <a:schemeClr val="bg1"/>
                </a:solidFill>
              </a:rPr>
              <a:t>И для нас на ней растут  (Поднимание рук)</a:t>
            </a:r>
          </a:p>
          <a:p>
            <a:r>
              <a:rPr lang="ru-RU" sz="3200">
                <a:solidFill>
                  <a:schemeClr val="bg1"/>
                </a:solidFill>
              </a:rPr>
              <a:t>Пироги да каша!   (Повороты туловища влево-вправо)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Box 1"/>
          <p:cNvSpPr txBox="1">
            <a:spLocks noChangeArrowheads="1"/>
          </p:cNvSpPr>
          <p:nvPr/>
        </p:nvSpPr>
        <p:spPr bwMode="auto">
          <a:xfrm>
            <a:off x="1547813" y="260350"/>
            <a:ext cx="63373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>
                <a:solidFill>
                  <a:schemeClr val="bg1"/>
                </a:solidFill>
              </a:rPr>
              <a:t>Воздушные ванны</a:t>
            </a:r>
          </a:p>
        </p:txBody>
      </p:sp>
      <p:sp>
        <p:nvSpPr>
          <p:cNvPr id="45058" name="TextBox 2"/>
          <p:cNvSpPr txBox="1">
            <a:spLocks noChangeArrowheads="1"/>
          </p:cNvSpPr>
          <p:nvPr/>
        </p:nvSpPr>
        <p:spPr bwMode="auto">
          <a:xfrm>
            <a:off x="827088" y="836613"/>
            <a:ext cx="791686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>
                <a:solidFill>
                  <a:schemeClr val="bg1"/>
                </a:solidFill>
              </a:rPr>
              <a:t>Установка проведения воздушных ванн</a:t>
            </a:r>
          </a:p>
        </p:txBody>
      </p:sp>
      <p:sp>
        <p:nvSpPr>
          <p:cNvPr id="45059" name="TextBox 4"/>
          <p:cNvSpPr txBox="1">
            <a:spLocks noChangeArrowheads="1"/>
          </p:cNvSpPr>
          <p:nvPr/>
        </p:nvSpPr>
        <p:spPr bwMode="auto">
          <a:xfrm>
            <a:off x="0" y="1341438"/>
            <a:ext cx="9144000" cy="532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Char char="•"/>
            </a:pPr>
            <a:r>
              <a:rPr lang="ru-RU" sz="3200">
                <a:solidFill>
                  <a:schemeClr val="bg1"/>
                </a:solidFill>
              </a:rPr>
              <a:t> </a:t>
            </a:r>
            <a:r>
              <a:rPr lang="ru-RU" sz="2800">
                <a:solidFill>
                  <a:schemeClr val="bg1"/>
                </a:solidFill>
              </a:rPr>
              <a:t>Температура воздуха в группе должна быть 20-22С, в дальнейшем она постепенно снижается до 16С.</a:t>
            </a:r>
          </a:p>
          <a:p>
            <a:pPr>
              <a:buFont typeface="Arial" charset="0"/>
              <a:buChar char="•"/>
            </a:pPr>
            <a:r>
              <a:rPr lang="ru-RU" sz="2800">
                <a:solidFill>
                  <a:schemeClr val="bg1"/>
                </a:solidFill>
              </a:rPr>
              <a:t> В отсутствие детей необходимо проводить сквозное проветривание.</a:t>
            </a:r>
          </a:p>
          <a:p>
            <a:pPr>
              <a:buFont typeface="Arial" charset="0"/>
              <a:buChar char="•"/>
            </a:pPr>
            <a:r>
              <a:rPr lang="ru-RU" sz="2800">
                <a:solidFill>
                  <a:schemeClr val="bg1"/>
                </a:solidFill>
              </a:rPr>
              <a:t> В теплую погоду дети должны спать при открытых окнах, в холодную – при открытых фрамугах.</a:t>
            </a:r>
          </a:p>
          <a:p>
            <a:pPr>
              <a:buFont typeface="Arial" charset="0"/>
              <a:buChar char="•"/>
            </a:pPr>
            <a:r>
              <a:rPr lang="ru-RU" sz="2800">
                <a:solidFill>
                  <a:schemeClr val="bg1"/>
                </a:solidFill>
              </a:rPr>
              <a:t> Смена белья после дневного сна – тоже маленькая воздушная ванна.</a:t>
            </a:r>
          </a:p>
          <a:p>
            <a:pPr>
              <a:buFont typeface="Arial" charset="0"/>
              <a:buChar char="•"/>
            </a:pPr>
            <a:r>
              <a:rPr lang="ru-RU" sz="2800">
                <a:solidFill>
                  <a:schemeClr val="bg1"/>
                </a:solidFill>
              </a:rPr>
              <a:t> После сна воздушные ванны должны сочетаться с упражнениями.</a:t>
            </a:r>
          </a:p>
          <a:p>
            <a:pPr>
              <a:buFont typeface="Arial" charset="0"/>
              <a:buChar char="•"/>
            </a:pPr>
            <a:r>
              <a:rPr lang="ru-RU" sz="2800">
                <a:solidFill>
                  <a:schemeClr val="bg1"/>
                </a:solidFill>
              </a:rPr>
              <a:t> Постепенно необходимо приучать детей находиться в помещении при одностороннем проветривании.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extBox 1"/>
          <p:cNvSpPr txBox="1">
            <a:spLocks noChangeArrowheads="1"/>
          </p:cNvSpPr>
          <p:nvPr/>
        </p:nvSpPr>
        <p:spPr bwMode="auto">
          <a:xfrm>
            <a:off x="0" y="260350"/>
            <a:ext cx="91440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Рекомендации по проведению</a:t>
            </a:r>
          </a:p>
          <a:p>
            <a:pPr algn="ctr"/>
            <a:r>
              <a:rPr lang="ru-RU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воздушных и солнечных  ванн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0" y="1557338"/>
          <a:ext cx="9144000" cy="47625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048000"/>
                <a:gridCol w="3048000"/>
                <a:gridCol w="3048000"/>
              </a:tblGrid>
              <a:tr h="434447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Воздушные ванны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До</a:t>
                      </a:r>
                      <a:r>
                        <a:rPr lang="ru-RU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3-х лет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От 3 до 7 лет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82005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В трусах и майке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5-10 мин</a:t>
                      </a:r>
                    </a:p>
                    <a:p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2-3</a:t>
                      </a:r>
                      <a:r>
                        <a:rPr lang="ru-RU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раза в день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10-15 мин</a:t>
                      </a:r>
                    </a:p>
                    <a:p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2-3 раза в день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35447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Водные</a:t>
                      </a:r>
                      <a:r>
                        <a:rPr lang="ru-RU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процедуры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До</a:t>
                      </a:r>
                      <a:r>
                        <a:rPr lang="ru-RU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3-х лет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От 3 до 7 лет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35447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Мытье рук до локтя, шеи, верхней части груди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20-16С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16-14С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35447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Солнечные</a:t>
                      </a:r>
                      <a:r>
                        <a:rPr lang="ru-RU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ванны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До</a:t>
                      </a:r>
                      <a:r>
                        <a:rPr lang="ru-RU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3-х лет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От 3 до 7 лет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35447">
                <a:tc>
                  <a:txBody>
                    <a:bodyPr/>
                    <a:lstStyle/>
                    <a:p>
                      <a:endParaRPr lang="ru-RU" sz="3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10-15 мин</a:t>
                      </a:r>
                    </a:p>
                    <a:p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2-3</a:t>
                      </a:r>
                      <a:r>
                        <a:rPr lang="ru-RU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раза в день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10-15 мин</a:t>
                      </a:r>
                    </a:p>
                    <a:p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2-3 раза в день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extBox 1"/>
          <p:cNvSpPr txBox="1">
            <a:spLocks noChangeArrowheads="1"/>
          </p:cNvSpPr>
          <p:nvPr/>
        </p:nvSpPr>
        <p:spPr bwMode="auto">
          <a:xfrm>
            <a:off x="0" y="26035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Продолжительность воздушных ванн в минутах 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0" y="1397000"/>
          <a:ext cx="9144000" cy="52006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3628"/>
                <a:gridCol w="3348372"/>
                <a:gridCol w="2286000"/>
                <a:gridCol w="2286000"/>
              </a:tblGrid>
              <a:tr h="650044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Дни месяца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До</a:t>
                      </a:r>
                      <a:r>
                        <a:rPr lang="ru-RU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3 лет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От 3</a:t>
                      </a:r>
                      <a:r>
                        <a:rPr lang="ru-RU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до  7</a:t>
                      </a:r>
                      <a:r>
                        <a:rPr lang="ru-RU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лет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50044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1-3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50044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4-6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50044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7-9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50044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10-15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50044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16-20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40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50044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21-25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45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50044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26-30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TextBox 2"/>
          <p:cNvSpPr txBox="1">
            <a:spLocks noChangeArrowheads="1"/>
          </p:cNvSpPr>
          <p:nvPr/>
        </p:nvSpPr>
        <p:spPr bwMode="auto">
          <a:xfrm>
            <a:off x="755650" y="260350"/>
            <a:ext cx="79168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>
                <a:solidFill>
                  <a:schemeClr val="bg1"/>
                </a:solidFill>
              </a:rPr>
              <a:t>Комплексы дыхательной гимнастики</a:t>
            </a:r>
          </a:p>
        </p:txBody>
      </p:sp>
      <p:sp>
        <p:nvSpPr>
          <p:cNvPr id="48130" name="TextBox 4"/>
          <p:cNvSpPr txBox="1">
            <a:spLocks noChangeArrowheads="1"/>
          </p:cNvSpPr>
          <p:nvPr/>
        </p:nvSpPr>
        <p:spPr bwMode="auto">
          <a:xfrm>
            <a:off x="0" y="836613"/>
            <a:ext cx="9144000" cy="6432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Char char="•"/>
            </a:pPr>
            <a:r>
              <a:rPr lang="ru-RU" sz="2800">
                <a:solidFill>
                  <a:schemeClr val="bg1"/>
                </a:solidFill>
              </a:rPr>
              <a:t> </a:t>
            </a:r>
            <a:r>
              <a:rPr lang="ru-RU" sz="2400">
                <a:solidFill>
                  <a:schemeClr val="bg1"/>
                </a:solidFill>
              </a:rPr>
              <a:t>«Часики». И.п.: встать прямо. Ноги слегка расставить («машина между ног проедет»), руки опустить. Размахивать прямыми руками вперед-назад, проговаривая «тик-так». Повторить 6-7 раз.</a:t>
            </a:r>
          </a:p>
          <a:p>
            <a:pPr>
              <a:buFont typeface="Arial" charset="0"/>
              <a:buChar char="•"/>
            </a:pPr>
            <a:r>
              <a:rPr lang="ru-RU" sz="2400">
                <a:solidFill>
                  <a:schemeClr val="bg1"/>
                </a:solidFill>
              </a:rPr>
              <a:t> «Дудочка». И.п.: сесть на стульчик. Кисти рук сжать, как будто в руках дудочка. Поднести их к губам, сделать медленный вдох и на выдохе произнести «п-ф-ф». Повторить 4 раза.</a:t>
            </a:r>
          </a:p>
          <a:p>
            <a:pPr>
              <a:buFont typeface="Arial" charset="0"/>
              <a:buChar char="•"/>
            </a:pPr>
            <a:r>
              <a:rPr lang="ru-RU" sz="2400">
                <a:solidFill>
                  <a:schemeClr val="bg1"/>
                </a:solidFill>
              </a:rPr>
              <a:t> «Петушок». И.п.: встать прямо. Ноги слегка расставить, руки опустить. Поднять руки в стороны (вдохнуть), а затем похлопать ими по бедрам и произнести «ку-ка-ре-ку» («выдох»). Повторить 4 раза.</a:t>
            </a:r>
          </a:p>
          <a:p>
            <a:pPr>
              <a:buFont typeface="Arial" charset="0"/>
              <a:buChar char="•"/>
            </a:pPr>
            <a:r>
              <a:rPr lang="ru-RU" sz="2400">
                <a:solidFill>
                  <a:schemeClr val="bg1"/>
                </a:solidFill>
              </a:rPr>
              <a:t> «Каша кипит». И.п.: сидя на стуле. Одну руку положить на живот. Набрать воздух в легкие (вдох), в выдыхая, выпятить живот. На выдохе громко произносить «ф-ф-ф». Повторить 4 раза.</a:t>
            </a:r>
          </a:p>
          <a:p>
            <a:pPr>
              <a:buFont typeface="Arial" charset="0"/>
              <a:buChar char="•"/>
            </a:pPr>
            <a:endParaRPr lang="ru-RU" sz="240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extBox 2"/>
          <p:cNvSpPr txBox="1">
            <a:spLocks noChangeArrowheads="1"/>
          </p:cNvSpPr>
          <p:nvPr/>
        </p:nvSpPr>
        <p:spPr bwMode="auto">
          <a:xfrm>
            <a:off x="755650" y="260350"/>
            <a:ext cx="79168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>
                <a:solidFill>
                  <a:schemeClr val="bg1"/>
                </a:solidFill>
              </a:rPr>
              <a:t>Миогимнастика</a:t>
            </a:r>
          </a:p>
        </p:txBody>
      </p:sp>
      <p:sp>
        <p:nvSpPr>
          <p:cNvPr id="49154" name="TextBox 4"/>
          <p:cNvSpPr txBox="1">
            <a:spLocks noChangeArrowheads="1"/>
          </p:cNvSpPr>
          <p:nvPr/>
        </p:nvSpPr>
        <p:spPr bwMode="auto">
          <a:xfrm>
            <a:off x="0" y="836613"/>
            <a:ext cx="9144000" cy="6062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Char char="•"/>
            </a:pPr>
            <a:r>
              <a:rPr lang="ru-RU" sz="2800">
                <a:solidFill>
                  <a:schemeClr val="bg1"/>
                </a:solidFill>
              </a:rPr>
              <a:t> </a:t>
            </a:r>
            <a:r>
              <a:rPr lang="ru-RU" sz="2400">
                <a:solidFill>
                  <a:schemeClr val="bg1"/>
                </a:solidFill>
              </a:rPr>
              <a:t>«Лошадки». Цокать язычком 30 с. </a:t>
            </a:r>
          </a:p>
          <a:p>
            <a:pPr>
              <a:buFont typeface="Arial" charset="0"/>
              <a:buChar char="•"/>
            </a:pPr>
            <a:r>
              <a:rPr lang="ru-RU" sz="2400">
                <a:solidFill>
                  <a:schemeClr val="bg1"/>
                </a:solidFill>
              </a:rPr>
              <a:t> «Заводим машину». В течение 30 с. Произносить «д-д-д».</a:t>
            </a:r>
          </a:p>
          <a:p>
            <a:pPr>
              <a:buFont typeface="Arial" charset="0"/>
              <a:buChar char="•"/>
            </a:pPr>
            <a:r>
              <a:rPr lang="ru-RU" sz="2400">
                <a:solidFill>
                  <a:schemeClr val="bg1"/>
                </a:solidFill>
              </a:rPr>
              <a:t> «Погладим звуки». Кончиком языка сначала упереться в небо, а затем водить по острому краю верхних и нижних зубов вправо-влево.</a:t>
            </a:r>
          </a:p>
          <a:p>
            <a:pPr>
              <a:buFont typeface="Arial" charset="0"/>
              <a:buChar char="•"/>
            </a:pPr>
            <a:r>
              <a:rPr lang="ru-RU" sz="2400">
                <a:solidFill>
                  <a:schemeClr val="bg1"/>
                </a:solidFill>
              </a:rPr>
              <a:t> «Поцелуй». Вытянуть губы вперед «хоботком» и «чмокнуть».</a:t>
            </a:r>
          </a:p>
          <a:p>
            <a:pPr>
              <a:buFont typeface="Arial" charset="0"/>
              <a:buChar char="•"/>
            </a:pPr>
            <a:r>
              <a:rPr lang="ru-RU" sz="2400">
                <a:solidFill>
                  <a:schemeClr val="bg1"/>
                </a:solidFill>
              </a:rPr>
              <a:t> «Шарик лопнул». Надуть щеки и медленно выдавить воздух через зажатые губы кулаками.</a:t>
            </a:r>
          </a:p>
          <a:p>
            <a:pPr>
              <a:buFont typeface="Arial" charset="0"/>
              <a:buChar char="•"/>
            </a:pPr>
            <a:r>
              <a:rPr lang="ru-RU" sz="2400">
                <a:solidFill>
                  <a:schemeClr val="bg1"/>
                </a:solidFill>
              </a:rPr>
              <a:t> «Петрушка». При разомкнутых губах приложить мизинцы к уголкам рта и в таком положении стремиться сомкнуть губы.</a:t>
            </a:r>
          </a:p>
          <a:p>
            <a:endParaRPr lang="ru-RU" sz="2400">
              <a:solidFill>
                <a:schemeClr val="bg1"/>
              </a:solidFill>
            </a:endParaRPr>
          </a:p>
          <a:p>
            <a:endParaRPr lang="ru-RU" sz="2400">
              <a:solidFill>
                <a:schemeClr val="bg1"/>
              </a:solidFill>
            </a:endParaRPr>
          </a:p>
          <a:p>
            <a:r>
              <a:rPr lang="ru-RU" sz="2400">
                <a:solidFill>
                  <a:schemeClr val="bg1"/>
                </a:solidFill>
              </a:rPr>
              <a:t>Эти упражнения стимулируют развитие мышц, поднимающих язык, способствуя закреплению навыка правильного глотания. Укрепляют круговую мышцу рта, предупреждая зубочелюстные деформации.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Box 2"/>
          <p:cNvSpPr txBox="1">
            <a:spLocks noChangeArrowheads="1"/>
          </p:cNvSpPr>
          <p:nvPr/>
        </p:nvSpPr>
        <p:spPr bwMode="auto">
          <a:xfrm>
            <a:off x="755650" y="260350"/>
            <a:ext cx="7916863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>
                <a:solidFill>
                  <a:schemeClr val="bg1"/>
                </a:solidFill>
              </a:rPr>
              <a:t>Комплексы  корригирующей гимнастики после дневного сна</a:t>
            </a:r>
          </a:p>
        </p:txBody>
      </p:sp>
      <p:sp>
        <p:nvSpPr>
          <p:cNvPr id="50178" name="TextBox 4"/>
          <p:cNvSpPr txBox="1">
            <a:spLocks noChangeArrowheads="1"/>
          </p:cNvSpPr>
          <p:nvPr/>
        </p:nvSpPr>
        <p:spPr bwMode="auto">
          <a:xfrm>
            <a:off x="323850" y="1412875"/>
            <a:ext cx="8569325" cy="569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Char char="•"/>
            </a:pPr>
            <a:r>
              <a:rPr lang="ru-RU" sz="2800">
                <a:solidFill>
                  <a:schemeClr val="bg1"/>
                </a:solidFill>
              </a:rPr>
              <a:t> </a:t>
            </a:r>
            <a:r>
              <a:rPr lang="ru-RU" sz="2400">
                <a:solidFill>
                  <a:schemeClr val="bg1"/>
                </a:solidFill>
              </a:rPr>
              <a:t>Ходьба обычная, на носках, на пятках.</a:t>
            </a:r>
          </a:p>
          <a:p>
            <a:pPr>
              <a:buFont typeface="Arial" charset="0"/>
              <a:buChar char="•"/>
            </a:pPr>
            <a:r>
              <a:rPr lang="ru-RU" sz="2400">
                <a:solidFill>
                  <a:schemeClr val="bg1"/>
                </a:solidFill>
              </a:rPr>
              <a:t>И.п.: сидя на полу, прямо.</a:t>
            </a:r>
          </a:p>
          <a:p>
            <a:r>
              <a:rPr lang="ru-RU" sz="2400" i="1">
                <a:solidFill>
                  <a:schemeClr val="bg1"/>
                </a:solidFill>
              </a:rPr>
              <a:t>Упражнения для мышц шеи</a:t>
            </a:r>
          </a:p>
          <a:p>
            <a:r>
              <a:rPr lang="ru-RU" sz="2400">
                <a:solidFill>
                  <a:schemeClr val="bg1"/>
                </a:solidFill>
              </a:rPr>
              <a:t>- наклоны головы вперед (вернуться в и.п.), назад (4-6 раз);</a:t>
            </a:r>
          </a:p>
          <a:p>
            <a:pPr>
              <a:buFontTx/>
              <a:buChar char="-"/>
            </a:pPr>
            <a:r>
              <a:rPr lang="ru-RU" sz="2400">
                <a:solidFill>
                  <a:schemeClr val="bg1"/>
                </a:solidFill>
              </a:rPr>
              <a:t> наклоны головы  вправо (вернуться в и.п.), влево (4-5 раз);</a:t>
            </a:r>
          </a:p>
          <a:p>
            <a:pPr>
              <a:buFontTx/>
              <a:buChar char="-"/>
            </a:pPr>
            <a:r>
              <a:rPr lang="ru-RU" sz="2400">
                <a:solidFill>
                  <a:schemeClr val="bg1"/>
                </a:solidFill>
              </a:rPr>
              <a:t> круговые движения головой (4-5 раз).</a:t>
            </a:r>
          </a:p>
          <a:p>
            <a:r>
              <a:rPr lang="ru-RU" sz="2400" i="1">
                <a:solidFill>
                  <a:schemeClr val="bg1"/>
                </a:solidFill>
              </a:rPr>
              <a:t>Упражнения для разминки пальцев</a:t>
            </a:r>
            <a:r>
              <a:rPr lang="ru-RU" sz="2400">
                <a:solidFill>
                  <a:schemeClr val="bg1"/>
                </a:solidFill>
              </a:rPr>
              <a:t>: сжимание, разжимание, круговые вращения кисти влево, вправо.</a:t>
            </a:r>
          </a:p>
          <a:p>
            <a:r>
              <a:rPr lang="ru-RU" sz="2400" i="1">
                <a:solidFill>
                  <a:schemeClr val="bg1"/>
                </a:solidFill>
              </a:rPr>
              <a:t>Круговые движения согнутыми в локтях руками</a:t>
            </a:r>
            <a:r>
              <a:rPr lang="ru-RU" sz="2400">
                <a:solidFill>
                  <a:schemeClr val="bg1"/>
                </a:solidFill>
              </a:rPr>
              <a:t>: пальцы касаются плеча (3-4 раза).</a:t>
            </a:r>
          </a:p>
          <a:p>
            <a:endParaRPr lang="ru-RU" sz="2400">
              <a:solidFill>
                <a:schemeClr val="bg1"/>
              </a:solidFill>
            </a:endParaRPr>
          </a:p>
          <a:p>
            <a:pPr>
              <a:buFontTx/>
              <a:buChar char="-"/>
            </a:pPr>
            <a:endParaRPr lang="ru-RU" sz="2400">
              <a:solidFill>
                <a:schemeClr val="bg1"/>
              </a:solidFill>
            </a:endParaRPr>
          </a:p>
          <a:p>
            <a:pPr>
              <a:buFont typeface="Arial" charset="0"/>
              <a:buChar char="•"/>
            </a:pPr>
            <a:r>
              <a:rPr lang="ru-RU" sz="2400">
                <a:solidFill>
                  <a:schemeClr val="bg1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extBox 2"/>
          <p:cNvSpPr txBox="1">
            <a:spLocks noChangeArrowheads="1"/>
          </p:cNvSpPr>
          <p:nvPr/>
        </p:nvSpPr>
        <p:spPr bwMode="auto">
          <a:xfrm>
            <a:off x="755650" y="260350"/>
            <a:ext cx="7916863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>
                <a:solidFill>
                  <a:schemeClr val="bg1"/>
                </a:solidFill>
              </a:rPr>
              <a:t>Комплексы  корригирующей гимнастики после дневного сна</a:t>
            </a:r>
          </a:p>
        </p:txBody>
      </p:sp>
      <p:sp>
        <p:nvSpPr>
          <p:cNvPr id="51202" name="TextBox 4"/>
          <p:cNvSpPr txBox="1">
            <a:spLocks noChangeArrowheads="1"/>
          </p:cNvSpPr>
          <p:nvPr/>
        </p:nvSpPr>
        <p:spPr bwMode="auto">
          <a:xfrm>
            <a:off x="323850" y="1700213"/>
            <a:ext cx="8569325" cy="4894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i="1">
                <a:solidFill>
                  <a:schemeClr val="bg1"/>
                </a:solidFill>
              </a:rPr>
              <a:t>Упражнения для стоп</a:t>
            </a:r>
            <a:r>
              <a:rPr lang="ru-RU" sz="2400">
                <a:solidFill>
                  <a:schemeClr val="bg1"/>
                </a:solidFill>
              </a:rPr>
              <a:t>:</a:t>
            </a:r>
          </a:p>
          <a:p>
            <a:pPr>
              <a:buFontTx/>
              <a:buChar char="-"/>
            </a:pPr>
            <a:r>
              <a:rPr lang="ru-RU" sz="2400">
                <a:solidFill>
                  <a:schemeClr val="bg1"/>
                </a:solidFill>
              </a:rPr>
              <a:t>носки на себя и от себя (6-7 раз);</a:t>
            </a:r>
          </a:p>
          <a:p>
            <a:pPr>
              <a:buFontTx/>
              <a:buChar char="-"/>
            </a:pPr>
            <a:r>
              <a:rPr lang="ru-RU" sz="2400">
                <a:solidFill>
                  <a:schemeClr val="bg1"/>
                </a:solidFill>
              </a:rPr>
              <a:t> поднимать поочередно ноги вверх, оттянув носок (4-6 раз);</a:t>
            </a:r>
          </a:p>
          <a:p>
            <a:pPr>
              <a:buFontTx/>
              <a:buChar char="-"/>
            </a:pPr>
            <a:r>
              <a:rPr lang="ru-RU" sz="2400">
                <a:solidFill>
                  <a:schemeClr val="bg1"/>
                </a:solidFill>
              </a:rPr>
              <a:t> «велосипед»: сначала медленно, затем быстро (по 2 раза).</a:t>
            </a:r>
          </a:p>
          <a:p>
            <a:r>
              <a:rPr lang="ru-RU" sz="2400">
                <a:solidFill>
                  <a:schemeClr val="bg1"/>
                </a:solidFill>
              </a:rPr>
              <a:t>Упражнения для ног и мышц живота:</a:t>
            </a:r>
          </a:p>
          <a:p>
            <a:pPr>
              <a:buFontTx/>
              <a:buChar char="-"/>
            </a:pPr>
            <a:r>
              <a:rPr lang="ru-RU" sz="2400">
                <a:solidFill>
                  <a:schemeClr val="bg1"/>
                </a:solidFill>
              </a:rPr>
              <a:t> встать на четвереньки, а затем, перебирая руками, лечь на живот (повторить 2 раза);</a:t>
            </a:r>
          </a:p>
          <a:p>
            <a:pPr>
              <a:buFontTx/>
              <a:buChar char="-"/>
            </a:pPr>
            <a:r>
              <a:rPr lang="ru-RU" sz="2400">
                <a:solidFill>
                  <a:schemeClr val="bg1"/>
                </a:solidFill>
              </a:rPr>
              <a:t> лежа на животе, руки под подбородком, сгибать поочередно ноги в коленях (по 3-4 раза);</a:t>
            </a:r>
          </a:p>
          <a:p>
            <a:pPr>
              <a:buFontTx/>
              <a:buChar char="-"/>
            </a:pPr>
            <a:r>
              <a:rPr lang="ru-RU" sz="2400">
                <a:solidFill>
                  <a:schemeClr val="bg1"/>
                </a:solidFill>
              </a:rPr>
              <a:t> «рыбка» (4-6 раз).</a:t>
            </a:r>
          </a:p>
          <a:p>
            <a:pPr>
              <a:buFont typeface="Arial" charset="0"/>
              <a:buChar char="•"/>
            </a:pPr>
            <a:r>
              <a:rPr lang="ru-RU" sz="2400">
                <a:solidFill>
                  <a:schemeClr val="bg1"/>
                </a:solidFill>
              </a:rPr>
              <a:t> Бег на месте. Руки согнуты в локтях (1 мин). 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1"/>
          <p:cNvSpPr>
            <a:spLocks noChangeArrowheads="1"/>
          </p:cNvSpPr>
          <p:nvPr/>
        </p:nvSpPr>
        <p:spPr bwMode="auto">
          <a:xfrm>
            <a:off x="395288" y="0"/>
            <a:ext cx="8424862" cy="704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342900" algn="just">
              <a:tabLst>
                <a:tab pos="457200" algn="l"/>
              </a:tabLst>
            </a:pPr>
            <a:r>
              <a:rPr lang="ru-RU" sz="2800">
                <a:solidFill>
                  <a:schemeClr val="bg1"/>
                </a:solidFill>
                <a:ea typeface="Times New Roman" pitchFamily="18" charset="0"/>
                <a:cs typeface="Arial" charset="0"/>
              </a:rPr>
              <a:t>Необходимое физкультурное оборудование</a:t>
            </a:r>
          </a:p>
          <a:p>
            <a:pPr indent="342900" algn="just">
              <a:buFont typeface="Arial" charset="0"/>
              <a:buChar char="•"/>
              <a:tabLst>
                <a:tab pos="457200" algn="l"/>
              </a:tabLst>
            </a:pPr>
            <a:r>
              <a:rPr lang="ru-RU" sz="2800">
                <a:solidFill>
                  <a:schemeClr val="bg1"/>
                </a:solidFill>
                <a:ea typeface="Times New Roman" pitchFamily="18" charset="0"/>
                <a:cs typeface="Arial" charset="0"/>
              </a:rPr>
              <a:t>Лесенка-стремянка</a:t>
            </a:r>
          </a:p>
          <a:p>
            <a:pPr indent="342900" algn="just">
              <a:buFont typeface="Arial" charset="0"/>
              <a:buChar char="•"/>
              <a:tabLst>
                <a:tab pos="457200" algn="l"/>
              </a:tabLst>
            </a:pPr>
            <a:r>
              <a:rPr lang="ru-RU" sz="2800">
                <a:solidFill>
                  <a:schemeClr val="bg1"/>
                </a:solidFill>
                <a:ea typeface="Times New Roman" pitchFamily="18" charset="0"/>
                <a:cs typeface="Arial" charset="0"/>
              </a:rPr>
              <a:t>Кубы</a:t>
            </a:r>
          </a:p>
          <a:p>
            <a:pPr indent="342900" algn="just">
              <a:buFont typeface="Arial" charset="0"/>
              <a:buChar char="•"/>
              <a:tabLst>
                <a:tab pos="457200" algn="l"/>
              </a:tabLst>
            </a:pPr>
            <a:r>
              <a:rPr lang="ru-RU" sz="2800">
                <a:solidFill>
                  <a:schemeClr val="bg1"/>
                </a:solidFill>
                <a:ea typeface="Times New Roman" pitchFamily="18" charset="0"/>
                <a:cs typeface="Arial" charset="0"/>
              </a:rPr>
              <a:t>Мостик-качалка</a:t>
            </a:r>
          </a:p>
          <a:p>
            <a:pPr indent="342900" algn="just">
              <a:buFont typeface="Arial" charset="0"/>
              <a:buChar char="•"/>
              <a:tabLst>
                <a:tab pos="457200" algn="l"/>
              </a:tabLst>
            </a:pPr>
            <a:r>
              <a:rPr lang="ru-RU" sz="2800">
                <a:solidFill>
                  <a:schemeClr val="bg1"/>
                </a:solidFill>
                <a:ea typeface="Times New Roman" pitchFamily="18" charset="0"/>
                <a:cs typeface="Arial" charset="0"/>
              </a:rPr>
              <a:t>Доски ребристые</a:t>
            </a:r>
          </a:p>
          <a:p>
            <a:pPr indent="342900" algn="just">
              <a:buFont typeface="Arial" charset="0"/>
              <a:buChar char="•"/>
              <a:tabLst>
                <a:tab pos="457200" algn="l"/>
              </a:tabLst>
            </a:pPr>
            <a:r>
              <a:rPr lang="ru-RU" sz="2800">
                <a:solidFill>
                  <a:schemeClr val="bg1"/>
                </a:solidFill>
                <a:ea typeface="Times New Roman" pitchFamily="18" charset="0"/>
                <a:cs typeface="Arial" charset="0"/>
              </a:rPr>
              <a:t>Скамейки гимнастические</a:t>
            </a:r>
          </a:p>
          <a:p>
            <a:pPr indent="342900" algn="just">
              <a:buFont typeface="Arial" charset="0"/>
              <a:buChar char="•"/>
              <a:tabLst>
                <a:tab pos="457200" algn="l"/>
              </a:tabLst>
            </a:pPr>
            <a:r>
              <a:rPr lang="ru-RU" sz="2800">
                <a:solidFill>
                  <a:schemeClr val="bg1"/>
                </a:solidFill>
                <a:ea typeface="Times New Roman" pitchFamily="18" charset="0"/>
                <a:cs typeface="Arial" charset="0"/>
              </a:rPr>
              <a:t>Дуги для подлезания</a:t>
            </a:r>
          </a:p>
          <a:p>
            <a:pPr indent="342900" algn="just">
              <a:buFont typeface="Arial" charset="0"/>
              <a:buChar char="•"/>
              <a:tabLst>
                <a:tab pos="457200" algn="l"/>
              </a:tabLst>
            </a:pPr>
            <a:r>
              <a:rPr lang="ru-RU" sz="2800">
                <a:solidFill>
                  <a:schemeClr val="bg1"/>
                </a:solidFill>
                <a:ea typeface="Times New Roman" pitchFamily="18" charset="0"/>
                <a:cs typeface="Arial" charset="0"/>
              </a:rPr>
              <a:t>Мячи резиновые (разного размера)</a:t>
            </a:r>
          </a:p>
          <a:p>
            <a:pPr indent="342900" algn="just">
              <a:buFont typeface="Arial" charset="0"/>
              <a:buChar char="•"/>
              <a:tabLst>
                <a:tab pos="457200" algn="l"/>
              </a:tabLst>
            </a:pPr>
            <a:r>
              <a:rPr lang="ru-RU" sz="2800">
                <a:solidFill>
                  <a:schemeClr val="bg1"/>
                </a:solidFill>
                <a:ea typeface="Times New Roman" pitchFamily="18" charset="0"/>
                <a:cs typeface="Arial" charset="0"/>
              </a:rPr>
              <a:t>Мячи поролоновые</a:t>
            </a:r>
          </a:p>
          <a:p>
            <a:pPr indent="342900" algn="just">
              <a:buFont typeface="Arial" charset="0"/>
              <a:buChar char="•"/>
              <a:tabLst>
                <a:tab pos="457200" algn="l"/>
              </a:tabLst>
            </a:pPr>
            <a:r>
              <a:rPr lang="ru-RU" sz="2800">
                <a:solidFill>
                  <a:schemeClr val="bg1"/>
                </a:solidFill>
                <a:ea typeface="Times New Roman" pitchFamily="18" charset="0"/>
                <a:cs typeface="Arial" charset="0"/>
              </a:rPr>
              <a:t>Обручи</a:t>
            </a:r>
          </a:p>
          <a:p>
            <a:pPr indent="342900" algn="just">
              <a:buFont typeface="Arial" charset="0"/>
              <a:buChar char="•"/>
              <a:tabLst>
                <a:tab pos="457200" algn="l"/>
              </a:tabLst>
            </a:pPr>
            <a:r>
              <a:rPr lang="ru-RU" sz="2800">
                <a:solidFill>
                  <a:schemeClr val="bg1"/>
                </a:solidFill>
                <a:ea typeface="Times New Roman" pitchFamily="18" charset="0"/>
                <a:cs typeface="Arial" charset="0"/>
              </a:rPr>
              <a:t>Шнуры (разного размера)</a:t>
            </a:r>
          </a:p>
          <a:p>
            <a:pPr indent="342900" algn="just">
              <a:buFont typeface="Arial" charset="0"/>
              <a:buChar char="•"/>
              <a:tabLst>
                <a:tab pos="457200" algn="l"/>
              </a:tabLst>
            </a:pPr>
            <a:r>
              <a:rPr lang="ru-RU" sz="2800">
                <a:solidFill>
                  <a:schemeClr val="bg1"/>
                </a:solidFill>
                <a:ea typeface="Times New Roman" pitchFamily="18" charset="0"/>
                <a:cs typeface="Arial" charset="0"/>
              </a:rPr>
              <a:t>Скакалки</a:t>
            </a:r>
          </a:p>
          <a:p>
            <a:pPr indent="342900" algn="just">
              <a:buFont typeface="Arial" charset="0"/>
              <a:buChar char="•"/>
              <a:tabLst>
                <a:tab pos="457200" algn="l"/>
              </a:tabLst>
            </a:pPr>
            <a:r>
              <a:rPr lang="ru-RU" sz="2800">
                <a:solidFill>
                  <a:schemeClr val="bg1"/>
                </a:solidFill>
                <a:ea typeface="Times New Roman" pitchFamily="18" charset="0"/>
                <a:cs typeface="Arial" charset="0"/>
              </a:rPr>
              <a:t>Флажки разноцветные</a:t>
            </a:r>
          </a:p>
          <a:p>
            <a:pPr indent="342900" algn="just">
              <a:buFont typeface="Arial" charset="0"/>
              <a:buChar char="•"/>
              <a:tabLst>
                <a:tab pos="457200" algn="l"/>
              </a:tabLst>
            </a:pPr>
            <a:r>
              <a:rPr lang="ru-RU" sz="2800">
                <a:solidFill>
                  <a:schemeClr val="bg1"/>
                </a:solidFill>
                <a:ea typeface="Times New Roman" pitchFamily="18" charset="0"/>
                <a:cs typeface="Arial" charset="0"/>
              </a:rPr>
              <a:t>Мешочки с песком</a:t>
            </a:r>
          </a:p>
          <a:p>
            <a:pPr indent="342900" algn="just">
              <a:buFont typeface="Arial" charset="0"/>
              <a:buChar char="•"/>
              <a:tabLst>
                <a:tab pos="457200" algn="l"/>
              </a:tabLst>
            </a:pPr>
            <a:r>
              <a:rPr lang="ru-RU" sz="2800">
                <a:solidFill>
                  <a:schemeClr val="bg1"/>
                </a:solidFill>
                <a:ea typeface="Times New Roman" pitchFamily="18" charset="0"/>
                <a:cs typeface="Arial" charset="0"/>
              </a:rPr>
              <a:t>Кегли</a:t>
            </a:r>
          </a:p>
          <a:p>
            <a:pPr indent="342900" algn="just">
              <a:tabLst>
                <a:tab pos="457200" algn="l"/>
              </a:tabLst>
            </a:pPr>
            <a:endParaRPr lang="ru-RU" sz="3200">
              <a:solidFill>
                <a:schemeClr val="bg1"/>
              </a:solidFill>
              <a:ea typeface="Times New Roman" pitchFamily="18" charset="0"/>
              <a:cs typeface="Arial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1"/>
          <p:cNvSpPr>
            <a:spLocks noChangeArrowheads="1"/>
          </p:cNvSpPr>
          <p:nvPr/>
        </p:nvSpPr>
        <p:spPr bwMode="auto">
          <a:xfrm>
            <a:off x="323850" y="241300"/>
            <a:ext cx="8424863" cy="661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342900" algn="just">
              <a:tabLst>
                <a:tab pos="457200" algn="l"/>
              </a:tabLst>
            </a:pPr>
            <a:r>
              <a:rPr lang="ru-RU" sz="2800">
                <a:solidFill>
                  <a:schemeClr val="bg1"/>
                </a:solidFill>
                <a:ea typeface="Times New Roman" pitchFamily="18" charset="0"/>
                <a:cs typeface="Arial" charset="0"/>
              </a:rPr>
              <a:t>Необходимое физкультурное оборудование</a:t>
            </a:r>
          </a:p>
          <a:p>
            <a:pPr indent="342900" algn="just">
              <a:buFont typeface="Arial" charset="0"/>
              <a:buChar char="•"/>
              <a:tabLst>
                <a:tab pos="457200" algn="l"/>
              </a:tabLst>
            </a:pPr>
            <a:r>
              <a:rPr lang="ru-RU" sz="2800">
                <a:solidFill>
                  <a:schemeClr val="bg1"/>
                </a:solidFill>
                <a:ea typeface="Times New Roman" pitchFamily="18" charset="0"/>
                <a:cs typeface="Arial" charset="0"/>
              </a:rPr>
              <a:t>Кольцебросы разные</a:t>
            </a:r>
          </a:p>
          <a:p>
            <a:pPr indent="342900" algn="just">
              <a:buFont typeface="Arial" charset="0"/>
              <a:buChar char="•"/>
              <a:tabLst>
                <a:tab pos="457200" algn="l"/>
              </a:tabLst>
            </a:pPr>
            <a:r>
              <a:rPr lang="ru-RU" sz="2800">
                <a:solidFill>
                  <a:schemeClr val="bg1"/>
                </a:solidFill>
                <a:ea typeface="Times New Roman" pitchFamily="18" charset="0"/>
                <a:cs typeface="Arial" charset="0"/>
              </a:rPr>
              <a:t>Ленты разноцветные</a:t>
            </a:r>
          </a:p>
          <a:p>
            <a:pPr indent="342900" algn="just">
              <a:buFont typeface="Arial" charset="0"/>
              <a:buChar char="•"/>
              <a:tabLst>
                <a:tab pos="457200" algn="l"/>
              </a:tabLst>
            </a:pPr>
            <a:r>
              <a:rPr lang="ru-RU" sz="2800">
                <a:solidFill>
                  <a:schemeClr val="bg1"/>
                </a:solidFill>
                <a:ea typeface="Times New Roman" pitchFamily="18" charset="0"/>
                <a:cs typeface="Arial" charset="0"/>
              </a:rPr>
              <a:t>Полки гимнастические</a:t>
            </a:r>
          </a:p>
          <a:p>
            <a:pPr indent="342900" algn="just">
              <a:buFont typeface="Arial" charset="0"/>
              <a:buChar char="•"/>
              <a:tabLst>
                <a:tab pos="457200" algn="l"/>
              </a:tabLst>
            </a:pPr>
            <a:r>
              <a:rPr lang="ru-RU" sz="2800">
                <a:solidFill>
                  <a:schemeClr val="bg1"/>
                </a:solidFill>
                <a:ea typeface="Times New Roman" pitchFamily="18" charset="0"/>
                <a:cs typeface="Arial" charset="0"/>
              </a:rPr>
              <a:t>Сетки для хранения</a:t>
            </a:r>
          </a:p>
          <a:p>
            <a:pPr indent="342900" algn="just">
              <a:buFont typeface="Arial" charset="0"/>
              <a:buChar char="•"/>
              <a:tabLst>
                <a:tab pos="457200" algn="l"/>
              </a:tabLst>
            </a:pPr>
            <a:r>
              <a:rPr lang="ru-RU" sz="2800">
                <a:solidFill>
                  <a:schemeClr val="bg1"/>
                </a:solidFill>
                <a:ea typeface="Times New Roman" pitchFamily="18" charset="0"/>
                <a:cs typeface="Arial" charset="0"/>
              </a:rPr>
              <a:t>Погремушки</a:t>
            </a:r>
          </a:p>
          <a:p>
            <a:pPr indent="342900" algn="just">
              <a:buFont typeface="Arial" charset="0"/>
              <a:buChar char="•"/>
              <a:tabLst>
                <a:tab pos="457200" algn="l"/>
              </a:tabLst>
            </a:pPr>
            <a:r>
              <a:rPr lang="ru-RU" sz="2800">
                <a:solidFill>
                  <a:schemeClr val="bg1"/>
                </a:solidFill>
                <a:ea typeface="Times New Roman" pitchFamily="18" charset="0"/>
                <a:cs typeface="Arial" charset="0"/>
              </a:rPr>
              <a:t>Платочки</a:t>
            </a:r>
          </a:p>
          <a:p>
            <a:pPr indent="342900" algn="just">
              <a:buFont typeface="Arial" charset="0"/>
              <a:buChar char="•"/>
              <a:tabLst>
                <a:tab pos="457200" algn="l"/>
              </a:tabLst>
            </a:pPr>
            <a:r>
              <a:rPr lang="ru-RU" sz="2800">
                <a:solidFill>
                  <a:schemeClr val="bg1"/>
                </a:solidFill>
                <a:ea typeface="Times New Roman" pitchFamily="18" charset="0"/>
                <a:cs typeface="Arial" charset="0"/>
              </a:rPr>
              <a:t>Воротики для прокатывания мячей</a:t>
            </a:r>
          </a:p>
          <a:p>
            <a:pPr indent="342900" algn="just">
              <a:buFont typeface="Arial" charset="0"/>
              <a:buChar char="•"/>
              <a:tabLst>
                <a:tab pos="457200" algn="l"/>
              </a:tabLst>
            </a:pPr>
            <a:r>
              <a:rPr lang="ru-RU" sz="2800">
                <a:solidFill>
                  <a:schemeClr val="bg1"/>
                </a:solidFill>
                <a:ea typeface="Times New Roman" pitchFamily="18" charset="0"/>
                <a:cs typeface="Arial" charset="0"/>
              </a:rPr>
              <a:t>Шишки еловые (сосновые)</a:t>
            </a:r>
          </a:p>
          <a:p>
            <a:pPr indent="342900" algn="just">
              <a:buFont typeface="Arial" charset="0"/>
              <a:buChar char="•"/>
              <a:tabLst>
                <a:tab pos="457200" algn="l"/>
              </a:tabLst>
            </a:pPr>
            <a:r>
              <a:rPr lang="ru-RU" sz="2800">
                <a:solidFill>
                  <a:schemeClr val="bg1"/>
                </a:solidFill>
                <a:ea typeface="Times New Roman" pitchFamily="18" charset="0"/>
                <a:cs typeface="Arial" charset="0"/>
              </a:rPr>
              <a:t>Дорожка из клеенки</a:t>
            </a:r>
          </a:p>
          <a:p>
            <a:pPr indent="342900" algn="just">
              <a:buFont typeface="Arial" charset="0"/>
              <a:buChar char="•"/>
              <a:tabLst>
                <a:tab pos="457200" algn="l"/>
              </a:tabLst>
            </a:pPr>
            <a:r>
              <a:rPr lang="ru-RU" sz="2800">
                <a:solidFill>
                  <a:schemeClr val="bg1"/>
                </a:solidFill>
                <a:ea typeface="Times New Roman" pitchFamily="18" charset="0"/>
                <a:cs typeface="Arial" charset="0"/>
              </a:rPr>
              <a:t>Корзина для метания в цель</a:t>
            </a:r>
          </a:p>
          <a:p>
            <a:pPr indent="342900" algn="just">
              <a:buFont typeface="Arial" charset="0"/>
              <a:buChar char="•"/>
              <a:tabLst>
                <a:tab pos="457200" algn="l"/>
              </a:tabLst>
            </a:pPr>
            <a:r>
              <a:rPr lang="ru-RU" sz="2800">
                <a:solidFill>
                  <a:schemeClr val="bg1"/>
                </a:solidFill>
                <a:ea typeface="Times New Roman" pitchFamily="18" charset="0"/>
                <a:cs typeface="Arial" charset="0"/>
              </a:rPr>
              <a:t>Кубики пластмассовые</a:t>
            </a:r>
          </a:p>
          <a:p>
            <a:pPr indent="342900" algn="just">
              <a:buFont typeface="Arial" charset="0"/>
              <a:buChar char="•"/>
              <a:tabLst>
                <a:tab pos="457200" algn="l"/>
              </a:tabLst>
            </a:pPr>
            <a:r>
              <a:rPr lang="ru-RU" sz="2800">
                <a:solidFill>
                  <a:schemeClr val="bg1"/>
                </a:solidFill>
                <a:ea typeface="Times New Roman" pitchFamily="18" charset="0"/>
                <a:cs typeface="Arial" charset="0"/>
              </a:rPr>
              <a:t>Дорожки для профилактики плоскостопия</a:t>
            </a:r>
          </a:p>
          <a:p>
            <a:pPr indent="342900" algn="just">
              <a:buFont typeface="Arial" charset="0"/>
              <a:buChar char="•"/>
              <a:tabLst>
                <a:tab pos="457200" algn="l"/>
              </a:tabLst>
            </a:pPr>
            <a:r>
              <a:rPr lang="ru-RU" sz="2800">
                <a:solidFill>
                  <a:schemeClr val="bg1"/>
                </a:solidFill>
                <a:ea typeface="Times New Roman" pitchFamily="18" charset="0"/>
                <a:cs typeface="Arial" charset="0"/>
              </a:rPr>
              <a:t>Маски для подвижных игр</a:t>
            </a:r>
          </a:p>
          <a:p>
            <a:pPr indent="342900" algn="just">
              <a:buFont typeface="Arial" charset="0"/>
              <a:buChar char="•"/>
              <a:tabLst>
                <a:tab pos="457200" algn="l"/>
              </a:tabLst>
            </a:pPr>
            <a:endParaRPr lang="ru-RU" sz="3200">
              <a:solidFill>
                <a:schemeClr val="bg1"/>
              </a:solidFill>
              <a:ea typeface="Times New Roman" pitchFamily="18" charset="0"/>
              <a:cs typeface="Arial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Прямоугольник 4"/>
          <p:cNvSpPr>
            <a:spLocks noChangeArrowheads="1"/>
          </p:cNvSpPr>
          <p:nvPr/>
        </p:nvSpPr>
        <p:spPr bwMode="auto">
          <a:xfrm>
            <a:off x="0" y="0"/>
            <a:ext cx="91440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ru-RU" sz="30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30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58" name="Rectangle 1"/>
          <p:cNvSpPr>
            <a:spLocks noChangeArrowheads="1"/>
          </p:cNvSpPr>
          <p:nvPr/>
        </p:nvSpPr>
        <p:spPr bwMode="auto">
          <a:xfrm>
            <a:off x="0" y="1196975"/>
            <a:ext cx="9145588" cy="452437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449263" algn="ctr" defTabSz="395288">
              <a:lnSpc>
                <a:spcPct val="150000"/>
              </a:lnSpc>
            </a:pPr>
            <a:r>
              <a:rPr lang="ru-RU" sz="3200" b="1">
                <a:latin typeface="Times New Roman" pitchFamily="18" charset="0"/>
                <a:cs typeface="Times New Roman" pitchFamily="18" charset="0"/>
              </a:rPr>
              <a:t>Физическое развитие</a:t>
            </a:r>
            <a:r>
              <a:rPr lang="ru-RU" sz="3200">
                <a:latin typeface="Times New Roman" pitchFamily="18" charset="0"/>
                <a:cs typeface="Times New Roman" pitchFamily="18" charset="0"/>
              </a:rPr>
              <a:t> -</a:t>
            </a:r>
          </a:p>
          <a:p>
            <a:pPr indent="449263" algn="ctr" defTabSz="395288">
              <a:lnSpc>
                <a:spcPct val="150000"/>
              </a:lnSpc>
            </a:pPr>
            <a:r>
              <a:rPr lang="ru-RU" sz="3200">
                <a:latin typeface="Times New Roman" pitchFamily="18" charset="0"/>
                <a:cs typeface="Times New Roman" pitchFamily="18" charset="0"/>
              </a:rPr>
              <a:t>процесс формирования и последующего изменения на протяжении индивидуальной жизни естественных морфофункциональных </a:t>
            </a:r>
          </a:p>
          <a:p>
            <a:pPr indent="449263" algn="ctr" defTabSz="395288">
              <a:lnSpc>
                <a:spcPct val="150000"/>
              </a:lnSpc>
            </a:pPr>
            <a:r>
              <a:rPr lang="ru-RU" sz="3200">
                <a:latin typeface="Times New Roman" pitchFamily="18" charset="0"/>
                <a:cs typeface="Times New Roman" pitchFamily="18" charset="0"/>
              </a:rPr>
              <a:t>свойств организма ребенка и основанных на них психофизических качеств</a:t>
            </a:r>
            <a:endParaRPr lang="ru-RU" sz="48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extBox 1"/>
          <p:cNvSpPr txBox="1">
            <a:spLocks noChangeArrowheads="1"/>
          </p:cNvSpPr>
          <p:nvPr/>
        </p:nvSpPr>
        <p:spPr bwMode="auto">
          <a:xfrm>
            <a:off x="827088" y="0"/>
            <a:ext cx="7777162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Стандартные показатели </a:t>
            </a:r>
          </a:p>
          <a:p>
            <a:pPr algn="ctr"/>
            <a:r>
              <a:rPr lang="ru-RU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физического развития детей</a:t>
            </a:r>
          </a:p>
          <a:p>
            <a:pPr algn="ctr"/>
            <a:r>
              <a:rPr lang="ru-RU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(с допустимыми отклонениями)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0" y="1484313"/>
          <a:ext cx="9144000" cy="51133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3608"/>
                <a:gridCol w="1568962"/>
                <a:gridCol w="1306285"/>
                <a:gridCol w="1306285"/>
                <a:gridCol w="1306285"/>
                <a:gridCol w="1306285"/>
                <a:gridCol w="1306285"/>
              </a:tblGrid>
              <a:tr h="1580248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Возраст ребенка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Тип ребенка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Средний рост (см)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Отклонения (см)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Средняя</a:t>
                      </a:r>
                      <a:r>
                        <a:rPr lang="ru-RU" sz="2400" baseline="0" dirty="0" smtClean="0"/>
                        <a:t> масса (кг)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Отклонения (кг)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Сроки измерений</a:t>
                      </a:r>
                      <a:endParaRPr lang="ru-RU" sz="2400" dirty="0"/>
                    </a:p>
                  </a:txBody>
                  <a:tcPr/>
                </a:tc>
              </a:tr>
              <a:tr h="1580248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 года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Большой</a:t>
                      </a:r>
                    </a:p>
                    <a:p>
                      <a:pPr algn="ctr"/>
                      <a:r>
                        <a:rPr lang="ru-RU" sz="2400" dirty="0" smtClean="0"/>
                        <a:t>Средний</a:t>
                      </a:r>
                      <a:r>
                        <a:rPr lang="ru-RU" sz="2400" baseline="0" dirty="0" smtClean="0"/>
                        <a:t> </a:t>
                      </a:r>
                    </a:p>
                    <a:p>
                      <a:pPr algn="ctr"/>
                      <a:r>
                        <a:rPr lang="ru-RU" sz="2400" baseline="0" dirty="0" smtClean="0"/>
                        <a:t>Маленький 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97,6</a:t>
                      </a:r>
                    </a:p>
                    <a:p>
                      <a:pPr algn="ctr"/>
                      <a:r>
                        <a:rPr lang="ru-RU" sz="2400" dirty="0" smtClean="0"/>
                        <a:t>91,8</a:t>
                      </a:r>
                    </a:p>
                    <a:p>
                      <a:pPr algn="ctr"/>
                      <a:r>
                        <a:rPr lang="ru-RU" sz="2400" dirty="0" smtClean="0"/>
                        <a:t>83,8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3,5</a:t>
                      </a:r>
                    </a:p>
                    <a:p>
                      <a:pPr algn="ctr"/>
                      <a:r>
                        <a:rPr lang="ru-RU" sz="2400" dirty="0" smtClean="0"/>
                        <a:t>2,4</a:t>
                      </a:r>
                    </a:p>
                    <a:p>
                      <a:pPr algn="ctr"/>
                      <a:r>
                        <a:rPr lang="ru-RU" sz="2400" dirty="0" smtClean="0"/>
                        <a:t>2,1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14,2</a:t>
                      </a:r>
                    </a:p>
                    <a:p>
                      <a:pPr algn="ctr"/>
                      <a:r>
                        <a:rPr lang="ru-RU" sz="2400" dirty="0" smtClean="0"/>
                        <a:t>12,1</a:t>
                      </a:r>
                    </a:p>
                    <a:p>
                      <a:pPr algn="ctr"/>
                      <a:r>
                        <a:rPr lang="ru-RU" sz="2400" dirty="0" smtClean="0"/>
                        <a:t>9,8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2,2</a:t>
                      </a:r>
                    </a:p>
                    <a:p>
                      <a:pPr algn="ctr"/>
                      <a:r>
                        <a:rPr lang="ru-RU" sz="2400" dirty="0" smtClean="0"/>
                        <a:t>2,1</a:t>
                      </a:r>
                    </a:p>
                    <a:p>
                      <a:pPr algn="ctr"/>
                      <a:r>
                        <a:rPr lang="ru-RU" sz="2400" dirty="0" smtClean="0"/>
                        <a:t>1,6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 раз</a:t>
                      </a:r>
                      <a:r>
                        <a:rPr lang="ru-RU" sz="2400" baseline="0" dirty="0" smtClean="0"/>
                        <a:t> в 3 мес.</a:t>
                      </a:r>
                      <a:endParaRPr lang="ru-RU" sz="2400" dirty="0"/>
                    </a:p>
                  </a:txBody>
                  <a:tcPr/>
                </a:tc>
              </a:tr>
              <a:tr h="1952072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3 года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Большой</a:t>
                      </a:r>
                    </a:p>
                    <a:p>
                      <a:pPr algn="ctr"/>
                      <a:r>
                        <a:rPr lang="ru-RU" sz="2400" dirty="0" smtClean="0"/>
                        <a:t>Средний</a:t>
                      </a:r>
                      <a:r>
                        <a:rPr lang="ru-RU" sz="2400" baseline="0" dirty="0" smtClean="0"/>
                        <a:t> </a:t>
                      </a:r>
                    </a:p>
                    <a:p>
                      <a:pPr algn="ctr"/>
                      <a:r>
                        <a:rPr lang="ru-RU" sz="2400" baseline="0" dirty="0" smtClean="0"/>
                        <a:t>Маленький </a:t>
                      </a:r>
                      <a:endParaRPr lang="ru-RU" sz="2400" dirty="0" smtClean="0"/>
                    </a:p>
                    <a:p>
                      <a:pPr algn="ctr"/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105,4</a:t>
                      </a:r>
                    </a:p>
                    <a:p>
                      <a:pPr algn="ctr"/>
                      <a:r>
                        <a:rPr lang="ru-RU" sz="2400" dirty="0" smtClean="0"/>
                        <a:t>98,7</a:t>
                      </a:r>
                    </a:p>
                    <a:p>
                      <a:pPr algn="ctr"/>
                      <a:r>
                        <a:rPr lang="ru-RU" sz="2400" dirty="0" smtClean="0"/>
                        <a:t>91,3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2,8</a:t>
                      </a:r>
                    </a:p>
                    <a:p>
                      <a:pPr algn="ctr"/>
                      <a:r>
                        <a:rPr lang="ru-RU" sz="2400" dirty="0" smtClean="0"/>
                        <a:t>2,5</a:t>
                      </a:r>
                    </a:p>
                    <a:p>
                      <a:pPr algn="ctr"/>
                      <a:r>
                        <a:rPr lang="ru-RU" sz="2400" dirty="0" smtClean="0"/>
                        <a:t>1,9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16,8</a:t>
                      </a:r>
                    </a:p>
                    <a:p>
                      <a:pPr algn="ctr"/>
                      <a:r>
                        <a:rPr lang="ru-RU" sz="2400" dirty="0" smtClean="0"/>
                        <a:t>13,4</a:t>
                      </a:r>
                    </a:p>
                    <a:p>
                      <a:pPr algn="ctr"/>
                      <a:r>
                        <a:rPr lang="ru-RU" sz="2400" dirty="0" smtClean="0"/>
                        <a:t>11,3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2,5</a:t>
                      </a:r>
                    </a:p>
                    <a:p>
                      <a:pPr algn="ctr"/>
                      <a:r>
                        <a:rPr lang="ru-RU" sz="2400" dirty="0" smtClean="0"/>
                        <a:t>1,9</a:t>
                      </a:r>
                    </a:p>
                    <a:p>
                      <a:pPr algn="ctr"/>
                      <a:r>
                        <a:rPr lang="ru-RU" sz="2400" dirty="0" smtClean="0"/>
                        <a:t>1,6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 раз в 6 мес.</a:t>
                      </a:r>
                      <a:endParaRPr lang="ru-RU" sz="2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714348" y="3786190"/>
            <a:ext cx="7851648" cy="1828800"/>
          </a:xfrm>
        </p:spPr>
        <p:txBody>
          <a:bodyPr lIns="0" tIns="0" rIns="18288" bIns="0" rtlCol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ln w="18000">
                  <a:solidFill>
                    <a:schemeClr val="bg1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ru-RU" dirty="0" smtClean="0">
                <a:ln w="18000">
                  <a:solidFill>
                    <a:schemeClr val="bg1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ru-RU" dirty="0" smtClean="0">
                <a:ln w="18000">
                  <a:solidFill>
                    <a:schemeClr val="bg1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ru-RU" dirty="0" smtClean="0">
                <a:ln w="18000">
                  <a:solidFill>
                    <a:schemeClr val="bg1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ru-RU" dirty="0" smtClean="0">
                <a:ln w="18000">
                  <a:solidFill>
                    <a:schemeClr val="bg1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ru-RU" dirty="0" smtClean="0">
                <a:ln w="18000">
                  <a:solidFill>
                    <a:schemeClr val="bg1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ru-RU" dirty="0" smtClean="0">
                <a:ln w="18000">
                  <a:solidFill>
                    <a:schemeClr val="bg1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ru-RU" dirty="0" smtClean="0">
                <a:ln w="18000">
                  <a:solidFill>
                    <a:schemeClr val="bg1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endParaRPr lang="ru-RU" sz="4000" dirty="0">
              <a:solidFill>
                <a:schemeClr val="accent3">
                  <a:tint val="90000"/>
                  <a:satMod val="12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92898" name="Rectangle 2"/>
          <p:cNvSpPr>
            <a:spLocks noChangeArrowheads="1"/>
          </p:cNvSpPr>
          <p:nvPr/>
        </p:nvSpPr>
        <p:spPr bwMode="auto">
          <a:xfrm>
            <a:off x="250825" y="2781300"/>
            <a:ext cx="8243888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6000" b="1">
                <a:solidFill>
                  <a:schemeClr val="bg1"/>
                </a:solidFill>
                <a:latin typeface="Calibri" pitchFamily="34" charset="0"/>
              </a:rPr>
              <a:t>Спасибо</a:t>
            </a:r>
            <a:r>
              <a:rPr lang="ru-RU" sz="7200" b="1">
                <a:solidFill>
                  <a:schemeClr val="bg1"/>
                </a:solidFill>
                <a:latin typeface="Calibri" pitchFamily="34" charset="0"/>
              </a:rPr>
              <a:t> </a:t>
            </a:r>
            <a:r>
              <a:rPr lang="ru-RU" sz="6600" b="1">
                <a:solidFill>
                  <a:schemeClr val="bg1"/>
                </a:solidFill>
                <a:latin typeface="Calibri" pitchFamily="34" charset="0"/>
              </a:rPr>
              <a:t>за </a:t>
            </a:r>
            <a:r>
              <a:rPr lang="ru-RU" sz="6000" b="1">
                <a:solidFill>
                  <a:schemeClr val="bg1"/>
                </a:solidFill>
                <a:latin typeface="Calibri" pitchFamily="34" charset="0"/>
              </a:rPr>
              <a:t>внимание</a:t>
            </a:r>
            <a:r>
              <a:rPr lang="ru-RU" sz="6600" b="1">
                <a:solidFill>
                  <a:schemeClr val="bg1"/>
                </a:solidFill>
                <a:latin typeface="Calibri" pitchFamily="34" charset="0"/>
              </a:rPr>
              <a:t>!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5928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5928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289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Прямоугольник 4"/>
          <p:cNvSpPr>
            <a:spLocks noChangeArrowheads="1"/>
          </p:cNvSpPr>
          <p:nvPr/>
        </p:nvSpPr>
        <p:spPr bwMode="auto">
          <a:xfrm>
            <a:off x="0" y="0"/>
            <a:ext cx="91440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ru-RU" sz="30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30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6" name="Rectangle 1"/>
          <p:cNvSpPr>
            <a:spLocks noChangeArrowheads="1"/>
          </p:cNvSpPr>
          <p:nvPr/>
        </p:nvSpPr>
        <p:spPr bwMode="auto">
          <a:xfrm>
            <a:off x="0" y="273050"/>
            <a:ext cx="9145588" cy="637063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449263" algn="ctr" defTabSz="358775">
              <a:lnSpc>
                <a:spcPct val="150000"/>
              </a:lnSpc>
            </a:pPr>
            <a:r>
              <a:rPr lang="ru-RU" sz="3200" b="1"/>
              <a:t>Физическая культура</a:t>
            </a:r>
            <a:r>
              <a:rPr lang="ru-RU" sz="3200"/>
              <a:t> –</a:t>
            </a:r>
          </a:p>
          <a:p>
            <a:pPr indent="449263" algn="ctr" defTabSz="358775">
              <a:lnSpc>
                <a:spcPct val="150000"/>
              </a:lnSpc>
            </a:pPr>
            <a:r>
              <a:rPr lang="ru-RU" sz="3200"/>
              <a:t> часть общей культуры общества, </a:t>
            </a:r>
          </a:p>
          <a:p>
            <a:pPr indent="449263" algn="ctr" defTabSz="358775">
              <a:lnSpc>
                <a:spcPct val="150000"/>
              </a:lnSpc>
            </a:pPr>
            <a:r>
              <a:rPr lang="ru-RU" sz="3200"/>
              <a:t>одна из сфер социальной деятельности, направленная на укрепление здоровья, развитие физических способностей человека; совокупность материальных и духовных ценностей общества в области</a:t>
            </a:r>
          </a:p>
          <a:p>
            <a:pPr indent="449263" algn="ctr" defTabSz="358775">
              <a:lnSpc>
                <a:spcPct val="150000"/>
              </a:lnSpc>
            </a:pPr>
            <a:r>
              <a:rPr lang="ru-RU" sz="3200"/>
              <a:t>физического совершенствования человека</a:t>
            </a:r>
            <a:r>
              <a:rPr lang="ru-RU" sz="4800"/>
              <a:t> </a:t>
            </a:r>
            <a:endParaRPr lang="ru-RU" sz="48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Прямоугольник 4"/>
          <p:cNvSpPr>
            <a:spLocks noChangeArrowheads="1"/>
          </p:cNvSpPr>
          <p:nvPr/>
        </p:nvSpPr>
        <p:spPr bwMode="auto">
          <a:xfrm>
            <a:off x="0" y="0"/>
            <a:ext cx="91440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ru-RU" sz="30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30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554" name="Rectangle 1"/>
          <p:cNvSpPr>
            <a:spLocks noChangeArrowheads="1"/>
          </p:cNvSpPr>
          <p:nvPr/>
        </p:nvSpPr>
        <p:spPr bwMode="auto">
          <a:xfrm>
            <a:off x="0" y="549275"/>
            <a:ext cx="9144000" cy="563245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449263" algn="ctr" defTabSz="358775">
              <a:lnSpc>
                <a:spcPct val="150000"/>
              </a:lnSpc>
            </a:pPr>
            <a:r>
              <a:rPr lang="ru-RU" sz="3200" b="1">
                <a:solidFill>
                  <a:srgbClr val="000000"/>
                </a:solidFill>
                <a:ea typeface="Times New Roman" pitchFamily="18" charset="0"/>
                <a:cs typeface="Arial" charset="0"/>
              </a:rPr>
              <a:t>Физическое воспитание – </a:t>
            </a:r>
          </a:p>
          <a:p>
            <a:pPr indent="449263" algn="ctr" defTabSz="358775">
              <a:lnSpc>
                <a:spcPct val="150000"/>
              </a:lnSpc>
            </a:pPr>
            <a:r>
              <a:rPr lang="ru-RU" sz="3200">
                <a:solidFill>
                  <a:srgbClr val="000000"/>
                </a:solidFill>
                <a:ea typeface="Times New Roman" pitchFamily="18" charset="0"/>
                <a:cs typeface="Arial" charset="0"/>
              </a:rPr>
              <a:t>педагогический процесс, </a:t>
            </a:r>
          </a:p>
          <a:p>
            <a:pPr indent="449263" algn="ctr" defTabSz="358775">
              <a:lnSpc>
                <a:spcPct val="150000"/>
              </a:lnSpc>
            </a:pPr>
            <a:r>
              <a:rPr lang="ru-RU" sz="3200">
                <a:solidFill>
                  <a:srgbClr val="000000"/>
                </a:solidFill>
                <a:ea typeface="Times New Roman" pitchFamily="18" charset="0"/>
                <a:cs typeface="Arial" charset="0"/>
              </a:rPr>
              <a:t>направленный на формирование двигательных навыков, </a:t>
            </a:r>
          </a:p>
          <a:p>
            <a:pPr indent="449263" algn="ctr" defTabSz="358775">
              <a:lnSpc>
                <a:spcPct val="150000"/>
              </a:lnSpc>
            </a:pPr>
            <a:r>
              <a:rPr lang="ru-RU" sz="3200">
                <a:solidFill>
                  <a:srgbClr val="000000"/>
                </a:solidFill>
                <a:ea typeface="Times New Roman" pitchFamily="18" charset="0"/>
                <a:cs typeface="Arial" charset="0"/>
              </a:rPr>
              <a:t>психофизических качеств, </a:t>
            </a:r>
          </a:p>
          <a:p>
            <a:pPr indent="449263" algn="ctr" defTabSz="358775">
              <a:lnSpc>
                <a:spcPct val="150000"/>
              </a:lnSpc>
            </a:pPr>
            <a:r>
              <a:rPr lang="ru-RU" sz="3200">
                <a:solidFill>
                  <a:srgbClr val="000000"/>
                </a:solidFill>
                <a:ea typeface="Times New Roman" pitchFamily="18" charset="0"/>
                <a:cs typeface="Arial" charset="0"/>
              </a:rPr>
              <a:t>достижение физического совершенства</a:t>
            </a:r>
            <a:endParaRPr lang="ru-RU" sz="4800">
              <a:ea typeface="Times New Roman" pitchFamily="18" charset="0"/>
              <a:cs typeface="Arial" charset="0"/>
            </a:endParaRPr>
          </a:p>
          <a:p>
            <a:pPr indent="449263" algn="ctr" defTabSz="358775">
              <a:lnSpc>
                <a:spcPct val="150000"/>
              </a:lnSpc>
            </a:pPr>
            <a:endParaRPr lang="ru-RU" sz="4800">
              <a:latin typeface="Times New Roman" pitchFamily="18" charset="0"/>
              <a:ea typeface="Times New Roman" pitchFamily="18" charset="0"/>
              <a:cs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extBox 1"/>
          <p:cNvSpPr txBox="1">
            <a:spLocks noChangeArrowheads="1"/>
          </p:cNvSpPr>
          <p:nvPr/>
        </p:nvSpPr>
        <p:spPr bwMode="auto">
          <a:xfrm>
            <a:off x="827088" y="333375"/>
            <a:ext cx="7777162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Циклограмма оздоровительных </a:t>
            </a:r>
          </a:p>
          <a:p>
            <a:pPr algn="ctr"/>
            <a:r>
              <a:rPr lang="ru-RU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мероприятий в течение дня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0" y="1397000"/>
          <a:ext cx="9144000" cy="51403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7704"/>
                <a:gridCol w="4680520"/>
                <a:gridCol w="2555776"/>
              </a:tblGrid>
              <a:tr h="807864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Название мероприятия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Содержание и методика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Результаты</a:t>
                      </a:r>
                      <a:endParaRPr lang="ru-RU" dirty="0"/>
                    </a:p>
                  </a:txBody>
                  <a:tcPr/>
                </a:tc>
              </a:tr>
              <a:tr h="400589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</a:tr>
              <a:tr h="1255595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Создание гигиенических условий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Проветривание, обеззараживание, аэрация воздуха по графику, влажная уборка, соблюдение санитарно-эпидемиологического</a:t>
                      </a:r>
                      <a:r>
                        <a:rPr lang="ru-RU" sz="2000" baseline="0" dirty="0" smtClean="0"/>
                        <a:t> режима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Сохранение здоровья</a:t>
                      </a:r>
                      <a:endParaRPr lang="ru-RU" sz="2000" dirty="0"/>
                    </a:p>
                  </a:txBody>
                  <a:tcPr/>
                </a:tc>
              </a:tr>
              <a:tr h="611431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Утренний прием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Опрос родителей о состоянии здоровья ребенка дома, осмотр кожных покровов, термометрия. Закладывание</a:t>
                      </a:r>
                      <a:r>
                        <a:rPr lang="ru-RU" sz="2000" baseline="0" dirty="0" smtClean="0"/>
                        <a:t> в нос </a:t>
                      </a:r>
                      <a:r>
                        <a:rPr lang="ru-RU" sz="2000" baseline="0" dirty="0" err="1" smtClean="0"/>
                        <a:t>оксолиновой</a:t>
                      </a:r>
                      <a:r>
                        <a:rPr lang="ru-RU" sz="2000" baseline="0" dirty="0" smtClean="0"/>
                        <a:t> мази. Чесночные бусы.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Профилактика заболеваний. </a:t>
                      </a:r>
                      <a:r>
                        <a:rPr lang="ru-RU" sz="2000" dirty="0" err="1" smtClean="0"/>
                        <a:t>Натуропатия</a:t>
                      </a:r>
                      <a:r>
                        <a:rPr lang="ru-RU" sz="2000" baseline="0" dirty="0" smtClean="0"/>
                        <a:t> (повышение сопротивляемости организма)</a:t>
                      </a:r>
                      <a:endParaRPr lang="ru-RU" sz="2000" dirty="0"/>
                    </a:p>
                  </a:txBody>
                  <a:tcPr/>
                </a:tc>
              </a:tr>
              <a:tr h="611431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Подготовка к приему</a:t>
                      </a:r>
                      <a:r>
                        <a:rPr lang="ru-RU" sz="2000" baseline="0" dirty="0" smtClean="0"/>
                        <a:t> пищи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Умывание, мытье рук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Закаливание</a:t>
                      </a:r>
                      <a:endParaRPr lang="ru-RU" sz="20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35896"/>
                <a:gridCol w="3240360"/>
                <a:gridCol w="2267744"/>
              </a:tblGrid>
              <a:tr h="537036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Название мероприятия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Содержание и методика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Результаты</a:t>
                      </a:r>
                      <a:endParaRPr lang="ru-RU" dirty="0"/>
                    </a:p>
                  </a:txBody>
                  <a:tcPr/>
                </a:tc>
              </a:tr>
              <a:tr h="392088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</a:tr>
              <a:tr h="1348897">
                <a:tc>
                  <a:txBody>
                    <a:bodyPr/>
                    <a:lstStyle/>
                    <a:p>
                      <a:r>
                        <a:rPr lang="ru-RU" dirty="0" smtClean="0"/>
                        <a:t>Питание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Четырехразовое, калорийное, рациональное, сбалансированное, полноценное, разнообразное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Рост и развитие организма, повышение адаптивных сил</a:t>
                      </a:r>
                      <a:endParaRPr lang="ru-RU" sz="2000" dirty="0"/>
                    </a:p>
                  </a:txBody>
                  <a:tcPr/>
                </a:tc>
              </a:tr>
              <a:tr h="941091">
                <a:tc>
                  <a:txBody>
                    <a:bodyPr/>
                    <a:lstStyle/>
                    <a:p>
                      <a:r>
                        <a:rPr lang="ru-RU" dirty="0" smtClean="0"/>
                        <a:t>Воспитание полезных привычек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Умывание после</a:t>
                      </a:r>
                      <a:r>
                        <a:rPr lang="ru-RU" baseline="0" dirty="0" smtClean="0"/>
                        <a:t> кормления, высаживание на горшки, мытье рук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Закаливание</a:t>
                      </a:r>
                      <a:endParaRPr lang="ru-RU" sz="2000" dirty="0"/>
                    </a:p>
                  </a:txBody>
                  <a:tcPr/>
                </a:tc>
              </a:tr>
              <a:tr h="1035200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Утренняя</a:t>
                      </a:r>
                      <a:r>
                        <a:rPr lang="ru-RU" sz="2000" baseline="0" dirty="0" smtClean="0"/>
                        <a:t> гимнастика под музыкальное сопровождение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Эмоциональный</a:t>
                      </a:r>
                      <a:r>
                        <a:rPr lang="ru-RU" sz="2000" baseline="0" dirty="0" smtClean="0"/>
                        <a:t> комфорт, двигательная активность, дыхательная гимнастика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Физическое</a:t>
                      </a:r>
                      <a:r>
                        <a:rPr lang="ru-RU" sz="2000" baseline="0" dirty="0" smtClean="0"/>
                        <a:t> развитие</a:t>
                      </a:r>
                      <a:endParaRPr lang="ru-RU" sz="2000" dirty="0"/>
                    </a:p>
                  </a:txBody>
                  <a:tcPr/>
                </a:tc>
              </a:tr>
              <a:tr h="2603686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Занятия (музыкальное; развитие движений;</a:t>
                      </a:r>
                      <a:r>
                        <a:rPr lang="ru-RU" sz="2000" baseline="0" dirty="0" smtClean="0"/>
                        <a:t> </a:t>
                      </a:r>
                      <a:r>
                        <a:rPr lang="ru-RU" sz="2000" dirty="0" smtClean="0"/>
                        <a:t>ознакомление с окружающим и развитие речи; действия с дидактическим материалом и игрушками,</a:t>
                      </a:r>
                      <a:r>
                        <a:rPr lang="ru-RU" sz="2000" baseline="0" dirty="0" smtClean="0"/>
                        <a:t> строительным материалом </a:t>
                      </a:r>
                      <a:r>
                        <a:rPr lang="ru-RU" sz="2000" dirty="0" smtClean="0"/>
                        <a:t>и т.д.) – с первой подгруппой детей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Эмоциональный</a:t>
                      </a:r>
                      <a:r>
                        <a:rPr lang="ru-RU" sz="2000" baseline="0" dirty="0" smtClean="0"/>
                        <a:t> комфорт, познавательная деятельность, двигательная активность, дыхательная гимнастика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Физическое и психическое </a:t>
                      </a:r>
                      <a:r>
                        <a:rPr lang="ru-RU" sz="2000" baseline="0" dirty="0" smtClean="0"/>
                        <a:t> развитие</a:t>
                      </a:r>
                      <a:endParaRPr lang="ru-RU" sz="20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71800"/>
                <a:gridCol w="3960440"/>
                <a:gridCol w="2411760"/>
              </a:tblGrid>
              <a:tr h="380188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Название мероприятия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Содержание и методика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Результаты</a:t>
                      </a:r>
                      <a:endParaRPr lang="ru-RU" dirty="0"/>
                    </a:p>
                  </a:txBody>
                  <a:tcPr/>
                </a:tc>
              </a:tr>
              <a:tr h="380188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</a:tr>
              <a:tr h="950469">
                <a:tc>
                  <a:txBody>
                    <a:bodyPr/>
                    <a:lstStyle/>
                    <a:p>
                      <a:r>
                        <a:rPr lang="ru-RU" dirty="0" smtClean="0"/>
                        <a:t>Массаж (общеукрепляющий) детям второй подгруппы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По назначению и под контролем врача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Укрепление</a:t>
                      </a:r>
                      <a:r>
                        <a:rPr lang="ru-RU" baseline="0" dirty="0" smtClean="0"/>
                        <a:t> здоровья</a:t>
                      </a:r>
                      <a:endParaRPr lang="ru-RU" dirty="0"/>
                    </a:p>
                  </a:txBody>
                  <a:tcPr/>
                </a:tc>
              </a:tr>
              <a:tr h="1520750">
                <a:tc>
                  <a:txBody>
                    <a:bodyPr/>
                    <a:lstStyle/>
                    <a:p>
                      <a:r>
                        <a:rPr lang="ru-RU" dirty="0" smtClean="0"/>
                        <a:t>Прогулка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Одевание в зависимости от погодных условий, наблюдение, игры; физические упражнения, дыхательная гимнастика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Повышение</a:t>
                      </a:r>
                      <a:r>
                        <a:rPr lang="ru-RU" baseline="0" dirty="0" smtClean="0"/>
                        <a:t> адаптивных сил.  Всестороннее развитие и воспитание</a:t>
                      </a:r>
                      <a:endParaRPr lang="ru-RU" dirty="0"/>
                    </a:p>
                  </a:txBody>
                  <a:tcPr/>
                </a:tc>
              </a:tr>
              <a:tr h="2091031">
                <a:tc>
                  <a:txBody>
                    <a:bodyPr/>
                    <a:lstStyle/>
                    <a:p>
                      <a:r>
                        <a:rPr lang="ru-RU" dirty="0" smtClean="0"/>
                        <a:t>Сон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Проветривание, обеззараживание воздуха спальной</a:t>
                      </a:r>
                      <a:r>
                        <a:rPr lang="ru-RU" baseline="0" dirty="0" smtClean="0"/>
                        <a:t> комнаты по графику, подготовка постели, укладывание детей, аутогенная тренировка, колыбельная песенка, соблюдение тишины, подъем по мере просыпания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Естественный</a:t>
                      </a:r>
                      <a:r>
                        <a:rPr lang="ru-RU" baseline="0" dirty="0" smtClean="0"/>
                        <a:t> отдых организма, поддерживающий нормальную жизнедеятельность</a:t>
                      </a:r>
                      <a:endParaRPr lang="ru-RU" dirty="0"/>
                    </a:p>
                  </a:txBody>
                  <a:tcPr/>
                </a:tc>
              </a:tr>
              <a:tr h="1535374">
                <a:tc>
                  <a:txBody>
                    <a:bodyPr/>
                    <a:lstStyle/>
                    <a:p>
                      <a:r>
                        <a:rPr lang="ru-RU" dirty="0" smtClean="0"/>
                        <a:t>Закаливающие процедуры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Хождение по мокрой дорожке, сухой, ребристой доске,  по доске «Гофр - 1»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Повышение адаптивных сил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0" y="0"/>
          <a:ext cx="9144000" cy="65484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71800"/>
                <a:gridCol w="3960440"/>
                <a:gridCol w="2411760"/>
              </a:tblGrid>
              <a:tr h="380188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Название мероприятия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Содержание и методика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Результаты</a:t>
                      </a:r>
                      <a:endParaRPr lang="ru-RU" dirty="0"/>
                    </a:p>
                  </a:txBody>
                  <a:tcPr/>
                </a:tc>
              </a:tr>
              <a:tr h="380188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</a:tr>
              <a:tr h="950469">
                <a:tc>
                  <a:txBody>
                    <a:bodyPr/>
                    <a:lstStyle/>
                    <a:p>
                      <a:r>
                        <a:rPr lang="ru-RU" dirty="0" smtClean="0"/>
                        <a:t>Гимнастика после сна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Пробуждение, подготовка организма к активной деятельности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Укрепление организма</a:t>
                      </a:r>
                      <a:endParaRPr lang="ru-RU" dirty="0"/>
                    </a:p>
                  </a:txBody>
                  <a:tcPr/>
                </a:tc>
              </a:tr>
              <a:tr h="1520750">
                <a:tc>
                  <a:txBody>
                    <a:bodyPr/>
                    <a:lstStyle/>
                    <a:p>
                      <a:r>
                        <a:rPr lang="ru-RU" dirty="0" smtClean="0"/>
                        <a:t>Самостоятельная деятельность детей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Игра, предметная деятельность, ориентированная на зону ближайшего развития (игровую деятельность), двигательная активность (подвижные игры, физические упражнения), ознакомление с окружающим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Физическое, психическое , сенсорное развитие  (формирование различных видов восприятия)</a:t>
                      </a:r>
                      <a:endParaRPr lang="ru-RU" dirty="0"/>
                    </a:p>
                  </a:txBody>
                  <a:tcPr/>
                </a:tc>
              </a:tr>
              <a:tr h="1290650">
                <a:tc>
                  <a:txBody>
                    <a:bodyPr/>
                    <a:lstStyle/>
                    <a:p>
                      <a:r>
                        <a:rPr lang="ru-RU" dirty="0" smtClean="0"/>
                        <a:t>Подмывание,</a:t>
                      </a:r>
                      <a:r>
                        <a:rPr lang="ru-RU" baseline="0" dirty="0" smtClean="0"/>
                        <a:t> переодевание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По необходимости в течение дня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Воспитание основ ЗОЖ (полезные</a:t>
                      </a:r>
                      <a:r>
                        <a:rPr lang="ru-RU" baseline="0" dirty="0" smtClean="0"/>
                        <a:t> привычки</a:t>
                      </a:r>
                      <a:r>
                        <a:rPr lang="ru-RU" dirty="0" smtClean="0"/>
                        <a:t>). Закаливание</a:t>
                      </a:r>
                      <a:endParaRPr lang="ru-RU" dirty="0"/>
                    </a:p>
                  </a:txBody>
                  <a:tcPr/>
                </a:tc>
              </a:tr>
              <a:tr h="1535374">
                <a:tc>
                  <a:txBody>
                    <a:bodyPr/>
                    <a:lstStyle/>
                    <a:p>
                      <a:r>
                        <a:rPr lang="ru-RU" dirty="0" smtClean="0"/>
                        <a:t>Уход детей домой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Взаимодействие с родителями по проблемам здоровья детей. Повышение правовой, психолого-педагогической культуры</a:t>
                      </a:r>
                      <a:r>
                        <a:rPr lang="ru-RU" baseline="0" dirty="0" smtClean="0"/>
                        <a:t> родителей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Формирование здоровья детей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807</TotalTime>
  <Words>1855</Words>
  <Application>Microsoft Office PowerPoint</Application>
  <PresentationFormat>Экран (4:3)</PresentationFormat>
  <Paragraphs>434</Paragraphs>
  <Slides>31</Slides>
  <Notes>9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35" baseType="lpstr">
      <vt:lpstr>Arial</vt:lpstr>
      <vt:lpstr>Calibri</vt:lpstr>
      <vt:lpstr>Times New Roman</vt:lpstr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«Приобщение дошкольников к региональной культуре посредством ИКТ»  </dc:title>
  <dc:creator>Тимур</dc:creator>
  <cp:lastModifiedBy>Admin</cp:lastModifiedBy>
  <cp:revision>69</cp:revision>
  <dcterms:created xsi:type="dcterms:W3CDTF">2012-01-27T01:51:47Z</dcterms:created>
  <dcterms:modified xsi:type="dcterms:W3CDTF">2014-02-02T09:05:52Z</dcterms:modified>
</cp:coreProperties>
</file>