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9" r:id="rId4"/>
    <p:sldId id="270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73" r:id="rId16"/>
    <p:sldId id="275" r:id="rId17"/>
    <p:sldId id="276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84" y="-10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6653D-7DE9-414C-9494-E0011A9ECB79}" type="datetimeFigureOut">
              <a:rPr lang="en-US"/>
              <a:pPr>
                <a:defRPr/>
              </a:pPr>
              <a:t>2/6/2014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0C718-FDB2-41BF-BF7F-49C863747D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043B7-3EA8-42E4-A6C2-9E4B5293E1D7}" type="datetimeFigureOut">
              <a:rPr lang="en-US"/>
              <a:pPr>
                <a:defRPr/>
              </a:pPr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11917-FF57-492E-81DD-AEFA6D37A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09424-9118-48B0-9E5F-440B1B4B6601}" type="datetimeFigureOut">
              <a:rPr lang="en-US"/>
              <a:pPr>
                <a:defRPr/>
              </a:pPr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5CC67-610A-4B17-BE41-02BD7580E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2FA4C-15BA-4594-8325-F36245A45A4E}" type="datetimeFigureOut">
              <a:rPr lang="en-US"/>
              <a:pPr>
                <a:defRPr/>
              </a:pPr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EE2C4-6D8D-4F7A-B65E-94D864F13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B5B43-045A-4A5B-A90D-1371527388C7}" type="datetimeFigureOut">
              <a:rPr lang="en-US"/>
              <a:pPr>
                <a:defRPr/>
              </a:pPr>
              <a:t>2/6/2014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8E105-E619-4EB5-BFDD-419A81A148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09889-0019-4A8C-B12D-7C1CD72CB69E}" type="datetimeFigureOut">
              <a:rPr lang="en-US"/>
              <a:pPr>
                <a:defRPr/>
              </a:pPr>
              <a:t>2/6/2014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ADB3D-5CBA-4E86-A20A-970052C8FA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B8037-B4E1-4690-81B1-D4F7C1C20772}" type="datetimeFigureOut">
              <a:rPr lang="en-US"/>
              <a:pPr>
                <a:defRPr/>
              </a:pPr>
              <a:t>2/6/2014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A7D5F-3336-4421-97BD-0263CBA1F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2CC41-9987-4BEA-8DFB-0AE46536F566}" type="datetimeFigureOut">
              <a:rPr lang="en-US"/>
              <a:pPr>
                <a:defRPr/>
              </a:pPr>
              <a:t>2/6/2014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BCB20-F105-44A2-B3F5-EF8C3A2A3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ECC27-CEE0-4D85-83C2-8DA5451878B2}" type="datetimeFigureOut">
              <a:rPr lang="en-US"/>
              <a:pPr>
                <a:defRPr/>
              </a:pPr>
              <a:t>2/6/2014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91335-D4FC-4A54-84F6-8DA4259530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4DC2C-4DF1-4ABD-8FE6-8441FE374A55}" type="datetimeFigureOut">
              <a:rPr lang="en-US"/>
              <a:pPr>
                <a:defRPr/>
              </a:pPr>
              <a:t>2/6/2014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5C60B-EA46-4F6B-B635-924C11AA18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2F4EE-5622-46FC-9D76-3167024E45E4}" type="datetimeFigureOut">
              <a:rPr lang="en-US"/>
              <a:pPr>
                <a:defRPr/>
              </a:pPr>
              <a:t>2/6/2014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F7363-AA89-4498-A1BA-AA1738B65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65AB4C-E9D7-4D28-A8EA-B1770DC0C400}" type="datetimeFigureOut">
              <a:rPr lang="en-US"/>
              <a:pPr>
                <a:defRPr/>
              </a:pPr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AF961A4-2175-4DA3-A6ED-C39E07EF53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9" r:id="rId2"/>
    <p:sldLayoutId id="2147483781" r:id="rId3"/>
    <p:sldLayoutId id="2147483778" r:id="rId4"/>
    <p:sldLayoutId id="2147483777" r:id="rId5"/>
    <p:sldLayoutId id="2147483776" r:id="rId6"/>
    <p:sldLayoutId id="2147483775" r:id="rId7"/>
    <p:sldLayoutId id="2147483774" r:id="rId8"/>
    <p:sldLayoutId id="2147483782" r:id="rId9"/>
    <p:sldLayoutId id="2147483773" r:id="rId10"/>
    <p:sldLayoutId id="2147483772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5300" dirty="0" smtClean="0"/>
              <a:t>Безопасность</a:t>
            </a:r>
            <a:endParaRPr lang="ru-RU" sz="53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3"/>
          </p:nvPr>
        </p:nvSpPr>
        <p:spPr>
          <a:xfrm>
            <a:off x="152400" y="1143000"/>
            <a:ext cx="8991600" cy="5181600"/>
          </a:xfrm>
        </p:spPr>
        <p:txBody>
          <a:bodyPr rtlCol="0">
            <a:normAutofit fontScale="70000" lnSpcReduction="20000"/>
          </a:bodyPr>
          <a:lstStyle/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ru-RU" sz="39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sz="3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Современную жизнь невозможно представить без компьютеров. Достоинства компьютерного обучения несомненны, а необходимость овладения компьютерной грамотой тем, кому предстоит жить в XXI веке, очевидна.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sz="3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Однако компьютеризация образования и </a:t>
            </a:r>
            <a:r>
              <a:rPr lang="ru-RU" sz="39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досуговой</a:t>
            </a:r>
            <a:r>
              <a:rPr lang="ru-RU" sz="3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деятельности имеет ряд негативных моментов, которые могут оказать неблагоприятное влияние на здоровье. Работа, занятия или игра на компьютере сопряжены с воздействием на пользователя, будь он ребенок или взрослый.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sz="3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</a:t>
            </a:r>
            <a:r>
              <a:rPr lang="ru-RU" sz="3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ажно соблюдать определенные требования.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Прямоугольник 1"/>
          <p:cNvSpPr>
            <a:spLocks noChangeArrowheads="1"/>
          </p:cNvSpPr>
          <p:nvPr/>
        </p:nvSpPr>
        <p:spPr bwMode="auto">
          <a:xfrm>
            <a:off x="125413" y="228600"/>
            <a:ext cx="8839200" cy="642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1">
                <a:latin typeface="Trebuchet MS" pitchFamily="34" charset="0"/>
              </a:rPr>
              <a:t>2. Требования безопасности перед началом работы</a:t>
            </a:r>
            <a:endParaRPr lang="ru-RU" sz="3200">
              <a:latin typeface="Trebuchet MS" pitchFamily="34" charset="0"/>
            </a:endParaRPr>
          </a:p>
          <a:p>
            <a:pPr algn="just"/>
            <a:r>
              <a:rPr lang="ru-RU" sz="3200">
                <a:latin typeface="Trebuchet MS" pitchFamily="34" charset="0"/>
              </a:rPr>
              <a:t>2.1. Тщательно проветрить кабинет и убедиться, что температура воздуха в кабинете находится в пределах 19 - 21° С, относительная влажность воздуха в пределах 62- 55%.</a:t>
            </a:r>
          </a:p>
          <a:p>
            <a:pPr algn="just"/>
            <a:r>
              <a:rPr lang="ru-RU" sz="3200">
                <a:latin typeface="Trebuchet MS" pitchFamily="34" charset="0"/>
              </a:rPr>
              <a:t>2.2. Убедиться в наличии защитного заземления оборудования, а также защитных экранов видеотерминалов.</a:t>
            </a:r>
          </a:p>
          <a:p>
            <a:pPr algn="just"/>
            <a:r>
              <a:rPr lang="ru-RU" sz="3200">
                <a:latin typeface="Trebuchet MS" pitchFamily="34" charset="0"/>
              </a:rPr>
              <a:t>2.3. Включить видеотерминалы и проверить стабильность и четкость изображения на экранах.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9063" y="-76200"/>
            <a:ext cx="8970962" cy="6918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i="1" dirty="0">
                <a:latin typeface="+mn-lt"/>
              </a:rPr>
              <a:t>3. Требования безопасности во время работы</a:t>
            </a:r>
            <a:endParaRPr lang="ru-RU" sz="26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50" dirty="0">
                <a:latin typeface="+mn-lt"/>
              </a:rPr>
              <a:t>3.1. Не включать видеотерминалы без разрешения педагога.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50" dirty="0">
                <a:latin typeface="+mn-lt"/>
              </a:rPr>
              <a:t>3.2. При работающем видеотерминале расстояние от глаз до экрана должно быть 0,6 - 0,7 м, уровень глаз должен приходиться на центр экрана или на 2/3 его высоты.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50" dirty="0">
                <a:latin typeface="+mn-lt"/>
              </a:rPr>
              <a:t>3.3. Изображение на экранах видеотерминалов должно быть стабильным, ясным и предельно четким, не иметь мерцаний символов и фона, на экранах не должно быть бликов и отражений светильников, окон и окружающих предметов.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50" dirty="0">
                <a:latin typeface="+mn-lt"/>
              </a:rPr>
              <a:t>3.4. Ноги и спина должны иметь опору, а центр монитора должен находиться на уровне глаз или немного выше.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50" dirty="0">
                <a:latin typeface="+mn-lt"/>
              </a:rPr>
              <a:t>Работа с компьютером приводит к повышенным нагрузкам на органы зрения. Развивается зрительное утомление, которое способствует возникновению близорукости, головной боли, раздражительности, нервного напряжения и стресса.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Прямоугольник 1"/>
          <p:cNvSpPr>
            <a:spLocks noChangeArrowheads="1"/>
          </p:cNvSpPr>
          <p:nvPr/>
        </p:nvSpPr>
        <p:spPr bwMode="auto">
          <a:xfrm>
            <a:off x="22225" y="31750"/>
            <a:ext cx="9121775" cy="634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100" b="1" i="1">
                <a:latin typeface="Trebuchet MS" pitchFamily="34" charset="0"/>
              </a:rPr>
              <a:t>4. Требования безопасности в аварийных ситуациях</a:t>
            </a:r>
            <a:endParaRPr lang="ru-RU" sz="3100">
              <a:latin typeface="Trebuchet MS" pitchFamily="34" charset="0"/>
            </a:endParaRPr>
          </a:p>
          <a:p>
            <a:pPr algn="just"/>
            <a:r>
              <a:rPr lang="ru-RU" sz="2900">
                <a:latin typeface="Trebuchet MS" pitchFamily="34" charset="0"/>
              </a:rPr>
              <a:t>4.1 В случае появления неисправности в работе видеотерминала следует выключить его и сообщить об этом педагогу.</a:t>
            </a:r>
          </a:p>
          <a:p>
            <a:pPr algn="just"/>
            <a:r>
              <a:rPr lang="ru-RU" sz="2900">
                <a:latin typeface="Trebuchet MS" pitchFamily="34" charset="0"/>
              </a:rPr>
              <a:t>4.2 При плохом самочувствии, появлении головной боли, головокружения и пр. прекратить работу и сообщить об этом педагогу.</a:t>
            </a:r>
          </a:p>
          <a:p>
            <a:pPr algn="just"/>
            <a:r>
              <a:rPr lang="ru-RU" sz="2900">
                <a:latin typeface="Trebuchet MS" pitchFamily="34" charset="0"/>
              </a:rPr>
              <a:t>4.3 При поражении электрическим током немедленно отключить видеотерминалы, оказать первую помощь пострадавшему, при необходимости отправить его в ближайшее лечебное учреждение и сообщить об этом администрацию учреждения.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Прямоугольник 1"/>
          <p:cNvSpPr>
            <a:spLocks noChangeArrowheads="1"/>
          </p:cNvSpPr>
          <p:nvPr/>
        </p:nvSpPr>
        <p:spPr bwMode="auto">
          <a:xfrm>
            <a:off x="0" y="609600"/>
            <a:ext cx="8991600" cy="574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 i="1">
                <a:latin typeface="Trebuchet MS" pitchFamily="34" charset="0"/>
              </a:rPr>
              <a:t>5. Требование безопасности по окончании работы</a:t>
            </a:r>
            <a:endParaRPr lang="ru-RU" sz="3500">
              <a:latin typeface="Trebuchet MS" pitchFamily="34" charset="0"/>
            </a:endParaRPr>
          </a:p>
          <a:p>
            <a:pPr algn="just"/>
            <a:r>
              <a:rPr lang="ru-RU" sz="3300">
                <a:latin typeface="Trebuchet MS" pitchFamily="34" charset="0"/>
              </a:rPr>
              <a:t>5.1 С разрешения педагога выключить видеотерминалы и привести в порядок рабочее место.</a:t>
            </a:r>
          </a:p>
          <a:p>
            <a:pPr algn="just"/>
            <a:r>
              <a:rPr lang="ru-RU" sz="3300">
                <a:latin typeface="Trebuchet MS" pitchFamily="34" charset="0"/>
              </a:rPr>
              <a:t>5.2 Тщательно проветрить и провести влажную уборку кабинета.</a:t>
            </a:r>
          </a:p>
          <a:p>
            <a:pPr algn="just"/>
            <a:endParaRPr lang="ru-RU" sz="3300">
              <a:latin typeface="Trebuchet MS" pitchFamily="34" charset="0"/>
            </a:endParaRPr>
          </a:p>
          <a:p>
            <a:pPr algn="just"/>
            <a:r>
              <a:rPr lang="ru-RU" sz="3300">
                <a:latin typeface="Trebuchet MS" pitchFamily="34" charset="0"/>
              </a:rPr>
              <a:t>В последнее время все большую популярность в детских садах приобретает создание компьютерно-игрового комплекса.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indent="0" algn="ctr" eaLnBrk="1" fontAlgn="auto" hangingPunct="1"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4100" dirty="0" smtClean="0">
                <a:ln w="6350">
                  <a:noFill/>
                </a:ln>
                <a:solidFill>
                  <a:srgbClr val="FF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В экстремальных ситуациях</a:t>
            </a:r>
            <a:endParaRPr lang="ru-RU" sz="4100" dirty="0">
              <a:ln w="6350">
                <a:noFill/>
              </a:ln>
              <a:solidFill>
                <a:srgbClr val="FF0000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723" name="Прямоугольник 2"/>
          <p:cNvSpPr>
            <a:spLocks noChangeArrowheads="1"/>
          </p:cNvSpPr>
          <p:nvPr/>
        </p:nvSpPr>
        <p:spPr bwMode="auto">
          <a:xfrm>
            <a:off x="539750" y="2136775"/>
            <a:ext cx="8353425" cy="353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В экстремальных ситуациях (возгорание техники, проводки, прослушивание разрядов, появление запаха гари, поражение человека электрическим током):</a:t>
            </a:r>
          </a:p>
          <a:p>
            <a:r>
              <a:rPr lang="ru-RU" sz="2800" b="1">
                <a:latin typeface="Times New Roman" pitchFamily="18" charset="0"/>
              </a:rPr>
              <a:t>! Без паники прекратить работу, сообщить преподавателю.</a:t>
            </a:r>
          </a:p>
          <a:p>
            <a:r>
              <a:rPr lang="ru-RU" sz="2800" b="1">
                <a:latin typeface="Times New Roman" pitchFamily="18" charset="0"/>
              </a:rPr>
              <a:t>! Отключить электропитание.</a:t>
            </a:r>
          </a:p>
          <a:p>
            <a:r>
              <a:rPr lang="ru-RU" sz="2800" b="1">
                <a:latin typeface="Times New Roman" pitchFamily="18" charset="0"/>
              </a:rPr>
              <a:t>! Четко выполнять инструкции преподавателя.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indent="0" algn="ctr" eaLnBrk="1" fontAlgn="auto" hangingPunct="1"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4100" dirty="0" smtClean="0">
                <a:ln w="6350">
                  <a:noFill/>
                </a:ln>
                <a:solidFill>
                  <a:srgbClr val="FF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Правила работы за компьютером</a:t>
            </a:r>
            <a:endParaRPr lang="ru-RU" sz="4100" dirty="0">
              <a:ln w="6350">
                <a:noFill/>
              </a:ln>
              <a:solidFill>
                <a:srgbClr val="FF0000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1747" name="Picture 5"/>
          <p:cNvPicPr>
            <a:picLocks noChangeAspect="1" noChangeArrowheads="1"/>
          </p:cNvPicPr>
          <p:nvPr/>
        </p:nvPicPr>
        <p:blipFill>
          <a:blip r:embed="rId2"/>
          <a:srcRect l="25635" t="30316" r="46323" b="30318"/>
          <a:stretch>
            <a:fillRect/>
          </a:stretch>
        </p:blipFill>
        <p:spPr bwMode="auto">
          <a:xfrm>
            <a:off x="52388" y="2349500"/>
            <a:ext cx="2719387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Прямоугольник 3"/>
          <p:cNvSpPr>
            <a:spLocks noChangeArrowheads="1"/>
          </p:cNvSpPr>
          <p:nvPr/>
        </p:nvSpPr>
        <p:spPr bwMode="auto">
          <a:xfrm>
            <a:off x="2771775" y="1412875"/>
            <a:ext cx="5976938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Times New Roman" pitchFamily="18" charset="0"/>
              </a:rPr>
              <a:t>1) Прямая спина. Сохранять хорошую осанку очень помогает правильно подобранный стул или кресло.</a:t>
            </a:r>
          </a:p>
          <a:p>
            <a:r>
              <a:rPr lang="ru-RU" sz="2000" b="1">
                <a:latin typeface="Times New Roman" pitchFamily="18" charset="0"/>
              </a:rPr>
              <a:t>2) Плечи расслаблены, локти согнуты под прямым углом. Когда вы кладете пальцы на клавиатуру, плечи не должны быть напряжены, а руки должны быть согнуты примерно под углом 90 градусов.</a:t>
            </a:r>
          </a:p>
          <a:p>
            <a:r>
              <a:rPr lang="ru-RU" sz="2000" b="1">
                <a:latin typeface="Times New Roman" pitchFamily="18" charset="0"/>
              </a:rPr>
              <a:t>3) Положение головы. Голова должна располагаться прямо с небольшим наклоном вперед.</a:t>
            </a:r>
          </a:p>
          <a:p>
            <a:r>
              <a:rPr lang="ru-RU" sz="2000" b="1">
                <a:latin typeface="Times New Roman" pitchFamily="18" charset="0"/>
              </a:rPr>
              <a:t>4) Соблюдайте дистанцию. Расстояние от глаз до экрана монитора должно быть не менее 70 см..</a:t>
            </a:r>
          </a:p>
        </p:txBody>
      </p:sp>
      <p:sp>
        <p:nvSpPr>
          <p:cNvPr id="31749" name="Прямоугольник 4"/>
          <p:cNvSpPr>
            <a:spLocks noChangeArrowheads="1"/>
          </p:cNvSpPr>
          <p:nvPr/>
        </p:nvSpPr>
        <p:spPr bwMode="auto">
          <a:xfrm>
            <a:off x="1301750" y="5624513"/>
            <a:ext cx="74469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Times New Roman" pitchFamily="18" charset="0"/>
              </a:rPr>
              <a:t>5) Ноги. Стул или кресло должны иметь мягкое сидение, колени согнуты под прямым углом, а стопы должны плоско стоять на полу.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indent="0" algn="ctr" eaLnBrk="1" fontAlgn="auto" hangingPunct="1"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kern="0" dirty="0" smtClean="0">
                <a:solidFill>
                  <a:srgbClr val="FF0000"/>
                </a:solidFill>
                <a:effectLst/>
                <a:latin typeface="Arial"/>
              </a:rPr>
              <a:t>Правила работы за компьютером</a:t>
            </a:r>
            <a:endParaRPr lang="ru-RU" sz="4100" dirty="0">
              <a:ln w="6350">
                <a:noFill/>
              </a:ln>
              <a:solidFill>
                <a:srgbClr val="FF0000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3795" name="Picture 4"/>
          <p:cNvPicPr>
            <a:picLocks noChangeAspect="1" noChangeArrowheads="1"/>
          </p:cNvPicPr>
          <p:nvPr/>
        </p:nvPicPr>
        <p:blipFill>
          <a:blip r:embed="rId2"/>
          <a:srcRect l="41878" t="37196" r="34489" b="38194"/>
          <a:stretch>
            <a:fillRect/>
          </a:stretch>
        </p:blipFill>
        <p:spPr bwMode="auto">
          <a:xfrm>
            <a:off x="179388" y="1700213"/>
            <a:ext cx="3744912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Прямоугольник 3"/>
          <p:cNvSpPr>
            <a:spLocks noChangeArrowheads="1"/>
          </p:cNvSpPr>
          <p:nvPr/>
        </p:nvSpPr>
        <p:spPr bwMode="auto">
          <a:xfrm>
            <a:off x="4140200" y="1677988"/>
            <a:ext cx="4535488" cy="313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</a:rPr>
              <a:t>1) Запястье должно быть прямым. Никогда не опирайтесь на запястье, лежащее на столе. Не изгибайте суставы запястья: оно должно лежать в естественном положении. </a:t>
            </a:r>
          </a:p>
          <a:p>
            <a:r>
              <a:rPr lang="ru-RU" b="1">
                <a:latin typeface="Times New Roman" pitchFamily="18" charset="0"/>
              </a:rPr>
              <a:t>2) Не сжимайте мышку с силой. Это вызывает ненужное напряжение мышц, нарушает кровообращение и затрудняет движения. </a:t>
            </a:r>
          </a:p>
          <a:p>
            <a:r>
              <a:rPr lang="ru-RU" b="1">
                <a:latin typeface="Times New Roman" pitchFamily="18" charset="0"/>
              </a:rPr>
              <a:t>3) Не работайте с полностью вытянутой рукой. </a:t>
            </a:r>
          </a:p>
        </p:txBody>
      </p:sp>
      <p:sp>
        <p:nvSpPr>
          <p:cNvPr id="33797" name="Прямоугольник 4"/>
          <p:cNvSpPr>
            <a:spLocks noChangeArrowheads="1"/>
          </p:cNvSpPr>
          <p:nvPr/>
        </p:nvSpPr>
        <p:spPr bwMode="auto">
          <a:xfrm>
            <a:off x="4102100" y="4540250"/>
            <a:ext cx="45720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</a:rPr>
              <a:t>4) Различные дополнительные приспособления, такие как коврики для мыший, подушки и подпорки для отдыха запястий рук, помогают только в том случае, если правильно используются. </a:t>
            </a:r>
          </a:p>
          <a:p>
            <a:r>
              <a:rPr lang="ru-RU" b="1">
                <a:latin typeface="Times New Roman" pitchFamily="18" charset="0"/>
              </a:rPr>
              <a:t>5) Некоторые предпочитают обычной мыши трэкбол. 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2578298"/>
          </a:xfrm>
        </p:spPr>
        <p:txBody>
          <a:bodyPr anchor="ctr"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342900" indent="-342900" algn="ctr" eaLnBrk="1" hangingPunct="1">
              <a:spcBef>
                <a:spcPct val="20000"/>
              </a:spcBef>
              <a:buClrTx/>
              <a:buSzTx/>
              <a:buFontTx/>
              <a:buNone/>
              <a:defRPr/>
            </a:pPr>
            <a:r>
              <a:rPr lang="ru-RU" sz="7200" kern="0" dirty="0" smtClean="0">
                <a:solidFill>
                  <a:srgbClr val="000000"/>
                </a:solidFill>
                <a:effectLst/>
                <a:latin typeface="Arial"/>
                <a:ea typeface="+mn-ea"/>
                <a:cs typeface="+mn-cs"/>
              </a:rPr>
              <a:t>Спасибо за внимание!</a:t>
            </a:r>
            <a:br>
              <a:rPr lang="ru-RU" sz="7200" kern="0" dirty="0" smtClean="0">
                <a:solidFill>
                  <a:srgbClr val="000000"/>
                </a:solidFill>
                <a:effectLst/>
                <a:latin typeface="Arial"/>
                <a:ea typeface="+mn-ea"/>
                <a:cs typeface="+mn-cs"/>
              </a:rPr>
            </a:br>
            <a:endParaRPr lang="ru-RU" sz="410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4819" name="Picture 4" descr="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2205038"/>
            <a:ext cx="3384550" cy="4059237"/>
          </a:xfrm>
          <a:prstGeom prst="rect">
            <a:avLst/>
          </a:prstGeom>
          <a:noFill/>
          <a:ln w="38100">
            <a:solidFill>
              <a:srgbClr val="BBE0E3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рямоугольник 3"/>
          <p:cNvSpPr>
            <a:spLocks noChangeArrowheads="1"/>
          </p:cNvSpPr>
          <p:nvPr/>
        </p:nvSpPr>
        <p:spPr bwMode="auto">
          <a:xfrm>
            <a:off x="304800" y="228600"/>
            <a:ext cx="8686800" cy="592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100" b="1" i="1">
                <a:latin typeface="Trebuchet MS" pitchFamily="34" charset="0"/>
              </a:rPr>
              <a:t>Требования к использованию технических средств в организации обучения дошкольников.</a:t>
            </a:r>
            <a:endParaRPr lang="ru-RU" sz="3100" b="1">
              <a:latin typeface="Trebuchet MS" pitchFamily="34" charset="0"/>
            </a:endParaRPr>
          </a:p>
          <a:p>
            <a:r>
              <a:rPr lang="ru-RU" sz="2900" i="1">
                <a:latin typeface="Trebuchet MS" pitchFamily="34" charset="0"/>
              </a:rPr>
              <a:t>Требования СанПиН 2.4.1.3049-13.</a:t>
            </a:r>
            <a:endParaRPr lang="ru-RU" sz="2900">
              <a:latin typeface="Trebuchet MS" pitchFamily="34" charset="0"/>
            </a:endParaRPr>
          </a:p>
          <a:p>
            <a:r>
              <a:rPr lang="ru-RU" sz="2900">
                <a:latin typeface="Trebuchet MS" pitchFamily="34" charset="0"/>
              </a:rPr>
              <a:t>6.11. Для показа диафильмов используют стандартные проекторы и экраны с коэффициентом отражения 0,8. Высота подвеса экрана над полом должна быть не менее 1 м и не более 1,3 м. Показ диафильмов непосредственно на стене не допускается. Соотношение расстояния проектора от экрана и расстояния зрителей первого ряда от экрана представлено в таблице 2.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3"/>
          <p:cNvSpPr>
            <a:spLocks noChangeArrowheads="1"/>
          </p:cNvSpPr>
          <p:nvPr/>
        </p:nvSpPr>
        <p:spPr bwMode="auto">
          <a:xfrm>
            <a:off x="304800" y="33338"/>
            <a:ext cx="8686800" cy="623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 b="1" i="1">
                <a:solidFill>
                  <a:srgbClr val="000000"/>
                </a:solidFill>
                <a:latin typeface="Trebuchet MS" pitchFamily="34" charset="0"/>
              </a:rPr>
              <a:t>Требования к использованию технических средств в организации обучения дошкольников.</a:t>
            </a:r>
            <a:endParaRPr lang="ru-RU" sz="2700" b="1">
              <a:solidFill>
                <a:srgbClr val="000000"/>
              </a:solidFill>
              <a:latin typeface="Trebuchet MS" pitchFamily="34" charset="0"/>
            </a:endParaRPr>
          </a:p>
          <a:p>
            <a:pPr algn="just"/>
            <a:r>
              <a:rPr lang="ru-RU" sz="2300">
                <a:latin typeface="Trebuchet MS" pitchFamily="34" charset="0"/>
              </a:rPr>
              <a:t>Непосредственно образовательную деятельность с использованием компьютеров для детей 5 - 7 лет следует проводить не более одного в течение дня и не чаще трех раз в неделю в дни наиболее высокой работоспособности: во вторник, в среду и в четверг. После работы с компьютером с детьми проводят гимнастику для глаз. Непрерывная продолжительность работы с компьютером в форме развивающих игр для детей 5 лет не должна превышать 10 минут и для детей 6-7 лет - 15 минут. Для детей, имеющих хроническую патологию, частоболеющих (более 4 раз в год), после перенесенных заболеваний в течение 2 недель продолжительность непосредственно образовательной деятельности с использованием компьютера должна быть сокращена для детей 5 лет до 7 минут, для детей 6 лет - до 10 мин.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рямоугольник 3"/>
          <p:cNvSpPr>
            <a:spLocks noChangeArrowheads="1"/>
          </p:cNvSpPr>
          <p:nvPr/>
        </p:nvSpPr>
        <p:spPr bwMode="auto">
          <a:xfrm>
            <a:off x="152400" y="-15875"/>
            <a:ext cx="8991600" cy="630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 b="1" i="1">
                <a:solidFill>
                  <a:srgbClr val="000000"/>
                </a:solidFill>
                <a:latin typeface="Trebuchet MS" pitchFamily="34" charset="0"/>
              </a:rPr>
              <a:t>Требования к использованию технических средств в организации обучения дошкольников.</a:t>
            </a:r>
            <a:endParaRPr lang="ru-RU" sz="2700" b="1">
              <a:solidFill>
                <a:srgbClr val="000000"/>
              </a:solidFill>
              <a:latin typeface="Trebuchet MS" pitchFamily="34" charset="0"/>
            </a:endParaRPr>
          </a:p>
          <a:p>
            <a:pPr algn="just"/>
            <a:r>
              <a:rPr lang="ru-RU" sz="2500">
                <a:solidFill>
                  <a:srgbClr val="000000"/>
                </a:solidFill>
                <a:latin typeface="Trebuchet MS" pitchFamily="34" charset="0"/>
              </a:rPr>
              <a:t>Для снижения утомляемости детей в процессе осуществления непосредственно образовательной деятельности с использованием компьютерной техники необходимо обеспечить гигиенически рациональную организацию рабочего места: соответствие мебели росту ребенка, достаточный уровень освещенности. Экран видеомонитора должен находиться на уровне глаз или чуть ниже, на расстоянии не ближе 50 см. Ребенок, носящий очки, должен заниматься за компьютером в них. Недопустимо использование одного компьютера для одновременного занятия двух или более детей. Непосредственно образовательную деятельность с использованием детьми с компьютеров проводят в присутствии педагога или воспитателя (методиста).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2"/>
          <p:cNvSpPr>
            <a:spLocks noChangeArrowheads="1"/>
          </p:cNvSpPr>
          <p:nvPr/>
        </p:nvSpPr>
        <p:spPr bwMode="auto">
          <a:xfrm>
            <a:off x="228600" y="228600"/>
            <a:ext cx="8915400" cy="667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Trebuchet MS" pitchFamily="34" charset="0"/>
              </a:rPr>
              <a:t>Рекомендации по использованию компьютерных программ и техника безопасности при работе с ними</a:t>
            </a:r>
            <a:endParaRPr lang="ru-RU" sz="3000">
              <a:latin typeface="Trebuchet MS" pitchFamily="34" charset="0"/>
            </a:endParaRPr>
          </a:p>
          <a:p>
            <a:r>
              <a:rPr lang="ru-RU" sz="2800">
                <a:latin typeface="Trebuchet MS" pitchFamily="34" charset="0"/>
              </a:rPr>
              <a:t>Занятия на компьютере должны быть комплексными. Они включают в себя 3 этапа.</a:t>
            </a:r>
          </a:p>
          <a:p>
            <a:r>
              <a:rPr lang="ru-RU" sz="2800" b="1" i="1">
                <a:latin typeface="Trebuchet MS" pitchFamily="34" charset="0"/>
              </a:rPr>
              <a:t> </a:t>
            </a:r>
            <a:endParaRPr lang="ru-RU" sz="2800">
              <a:latin typeface="Trebuchet MS" pitchFamily="34" charset="0"/>
            </a:endParaRPr>
          </a:p>
          <a:p>
            <a:r>
              <a:rPr lang="ru-RU" sz="2800" b="1" i="1">
                <a:latin typeface="Trebuchet MS" pitchFamily="34" charset="0"/>
              </a:rPr>
              <a:t>I этап - подготовительный.</a:t>
            </a:r>
            <a:endParaRPr lang="ru-RU" sz="2800">
              <a:latin typeface="Trebuchet MS" pitchFamily="34" charset="0"/>
            </a:endParaRPr>
          </a:p>
          <a:p>
            <a:r>
              <a:rPr lang="ru-RU" sz="2800">
                <a:latin typeface="Trebuchet MS" pitchFamily="34" charset="0"/>
              </a:rPr>
              <a:t>Идет погружение ребенка в сюжет занятия, период подготовки к компьютерной игре через развивающие игры, беседы, конкурсы, соревнования, которые помогут ему справиться с поставленной задачей. Включается гимнастика для глаз, пальчиковая гимнастика для подготовки зрительного, моторного аппарата к работе.</a:t>
            </a:r>
          </a:p>
          <a:p>
            <a:r>
              <a:rPr lang="ru-RU" sz="3000" b="1" i="1">
                <a:latin typeface="Trebuchet MS" pitchFamily="34" charset="0"/>
              </a:rPr>
              <a:t> </a:t>
            </a:r>
            <a:endParaRPr lang="ru-RU" sz="300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1"/>
          <p:cNvSpPr>
            <a:spLocks noChangeArrowheads="1"/>
          </p:cNvSpPr>
          <p:nvPr/>
        </p:nvSpPr>
        <p:spPr bwMode="auto">
          <a:xfrm>
            <a:off x="152400" y="304800"/>
            <a:ext cx="8991600" cy="652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 i="1">
                <a:latin typeface="Trebuchet MS" pitchFamily="34" charset="0"/>
              </a:rPr>
              <a:t>II этап - основной.</a:t>
            </a:r>
            <a:endParaRPr lang="ru-RU" sz="2200">
              <a:latin typeface="Trebuchet MS" pitchFamily="34" charset="0"/>
            </a:endParaRPr>
          </a:p>
          <a:p>
            <a:r>
              <a:rPr lang="ru-RU" sz="2200">
                <a:latin typeface="Trebuchet MS" pitchFamily="34" charset="0"/>
              </a:rPr>
              <a:t>Включает в себя овладение способом управления программой для достижения результата и самостоятельную игру ребенка за компьютером. Используется несколько способов "погружения" ребенка в компьютерную программу:</a:t>
            </a:r>
          </a:p>
          <a:p>
            <a:r>
              <a:rPr lang="ru-RU" sz="2200">
                <a:latin typeface="Trebuchet MS" pitchFamily="34" charset="0"/>
              </a:rPr>
              <a:t>1 способ. Последовательное объяснение ребенку назначения каждой клавиши с подключением наводящих и контрольных вопросов.</a:t>
            </a:r>
          </a:p>
          <a:p>
            <a:r>
              <a:rPr lang="ru-RU" sz="2200">
                <a:latin typeface="Trebuchet MS" pitchFamily="34" charset="0"/>
              </a:rPr>
              <a:t>2 способ. Ориентируясь на приобретенные ребенком навыки работы с компьютером, познакомить с новыми клавишами, их назначением.</a:t>
            </a:r>
          </a:p>
          <a:p>
            <a:r>
              <a:rPr lang="ru-RU" sz="2200">
                <a:latin typeface="Trebuchet MS" pitchFamily="34" charset="0"/>
              </a:rPr>
              <a:t>3 способ. Ребенку предлагается роль исследователя, экспериментатора, предоставляется возможность самостоятельно разобраться со способом управления программой.</a:t>
            </a:r>
          </a:p>
          <a:p>
            <a:r>
              <a:rPr lang="ru-RU" sz="2200">
                <a:latin typeface="Trebuchet MS" pitchFamily="34" charset="0"/>
              </a:rPr>
              <a:t>4 способ. Ребенку предлагается карточка-схема, где задается алгоритм управления программой. На первых этапах дети знакомятся с символами, проговаривают и отрабатывают способы управления с педагогом, в дальнейшем самостоятельно "читают" схемы.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1"/>
          <p:cNvSpPr>
            <a:spLocks noChangeArrowheads="1"/>
          </p:cNvSpPr>
          <p:nvPr/>
        </p:nvSpPr>
        <p:spPr bwMode="auto">
          <a:xfrm>
            <a:off x="152400" y="609600"/>
            <a:ext cx="89916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900" b="1" i="1">
                <a:latin typeface="Trebuchet MS" pitchFamily="34" charset="0"/>
              </a:rPr>
              <a:t>III этап - заключительный.</a:t>
            </a:r>
            <a:endParaRPr lang="ru-RU" sz="2900">
              <a:latin typeface="Trebuchet MS" pitchFamily="34" charset="0"/>
            </a:endParaRPr>
          </a:p>
          <a:p>
            <a:r>
              <a:rPr lang="ru-RU" sz="2700">
                <a:latin typeface="Trebuchet MS" pitchFamily="34" charset="0"/>
              </a:rPr>
              <a:t>Необходим для снятия зрительного напряжения (проводится гимнастика для глаз), для снятия мышечного и нервного напряжений (физ. минутки, точечный массаж, массаж впередистоящему, комплекс физических упражнений, расслабление под музыку).</a:t>
            </a:r>
          </a:p>
          <a:p>
            <a:r>
              <a:rPr lang="ru-RU" sz="2700">
                <a:latin typeface="Trebuchet MS" pitchFamily="34" charset="0"/>
              </a:rPr>
              <a:t>Занятия проводятся по подгруппам 4-8 человек 2 раза в неделю в первой половине дня.</a:t>
            </a:r>
          </a:p>
          <a:p>
            <a:r>
              <a:rPr lang="ru-RU" sz="2700">
                <a:latin typeface="Trebuchet MS" pitchFamily="34" charset="0"/>
              </a:rPr>
              <a:t>Продолжительность каждого этапа занятия:</a:t>
            </a:r>
          </a:p>
          <a:p>
            <a:r>
              <a:rPr lang="ru-RU" sz="2700">
                <a:latin typeface="Trebuchet MS" pitchFamily="34" charset="0"/>
              </a:rPr>
              <a:t>1 этап - 10-15 минут,</a:t>
            </a:r>
          </a:p>
          <a:p>
            <a:r>
              <a:rPr lang="ru-RU" sz="2700">
                <a:latin typeface="Trebuchet MS" pitchFamily="34" charset="0"/>
              </a:rPr>
              <a:t>2 этап - 10-15 минут,</a:t>
            </a:r>
          </a:p>
          <a:p>
            <a:r>
              <a:rPr lang="ru-RU" sz="2700">
                <a:latin typeface="Trebuchet MS" pitchFamily="34" charset="0"/>
              </a:rPr>
              <a:t>3 этап - 4-5 минут.</a:t>
            </a:r>
          </a:p>
          <a:p>
            <a:r>
              <a:rPr lang="ru-RU" sz="2700">
                <a:latin typeface="Trebuchet MS" pitchFamily="34" charset="0"/>
              </a:rPr>
              <a:t>После каждого занятия проветривание помещения.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1"/>
          <p:cNvSpPr>
            <a:spLocks noChangeArrowheads="1"/>
          </p:cNvSpPr>
          <p:nvPr/>
        </p:nvSpPr>
        <p:spPr bwMode="auto">
          <a:xfrm>
            <a:off x="277813" y="228600"/>
            <a:ext cx="8610600" cy="595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300" b="1" i="1">
                <a:latin typeface="Trebuchet MS" pitchFamily="34" charset="0"/>
              </a:rPr>
              <a:t>Рекомендуемое время для занятий</a:t>
            </a:r>
          </a:p>
          <a:p>
            <a:pPr algn="ctr"/>
            <a:r>
              <a:rPr lang="ru-RU" sz="3300" b="1" i="1">
                <a:latin typeface="Trebuchet MS" pitchFamily="34" charset="0"/>
              </a:rPr>
              <a:t>с использованием компьютера:</a:t>
            </a:r>
            <a:endParaRPr lang="ru-RU" sz="3300">
              <a:latin typeface="Trebuchet MS" pitchFamily="34" charset="0"/>
            </a:endParaRPr>
          </a:p>
          <a:p>
            <a:pPr algn="just"/>
            <a:r>
              <a:rPr lang="ru-RU" sz="2700">
                <a:latin typeface="Trebuchet MS" pitchFamily="34" charset="0"/>
              </a:rPr>
              <a:t>- первая половина дня – оптимальна</a:t>
            </a:r>
          </a:p>
          <a:p>
            <a:pPr algn="just"/>
            <a:r>
              <a:rPr lang="ru-RU" sz="2700">
                <a:latin typeface="Trebuchet MS" pitchFamily="34" charset="0"/>
              </a:rPr>
              <a:t>- вторая половина дня – допустима, однако занятие следует проводить в период второго подъёма суточной работоспособности, в интервале  от 15 ч.30 мин. до 16ч.30мин., после дневного сна и полдника.</a:t>
            </a:r>
          </a:p>
          <a:p>
            <a:pPr algn="ctr"/>
            <a:endParaRPr lang="ru-RU" sz="3300" b="1" i="1">
              <a:latin typeface="Trebuchet MS" pitchFamily="34" charset="0"/>
            </a:endParaRPr>
          </a:p>
          <a:p>
            <a:pPr algn="ctr"/>
            <a:r>
              <a:rPr lang="ru-RU" sz="3300" b="1" i="1">
                <a:latin typeface="Trebuchet MS" pitchFamily="34" charset="0"/>
              </a:rPr>
              <a:t>Рекомендуемая максимальная кратность работы</a:t>
            </a:r>
          </a:p>
          <a:p>
            <a:r>
              <a:rPr lang="ru-RU" sz="2700">
                <a:latin typeface="Trebuchet MS" pitchFamily="34" charset="0"/>
              </a:rPr>
              <a:t>Для детей 6 лет – 2 раза в неделю.</a:t>
            </a:r>
          </a:p>
          <a:p>
            <a:endParaRPr lang="ru-RU" sz="270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2"/>
          <p:cNvSpPr>
            <a:spLocks noChangeArrowheads="1"/>
          </p:cNvSpPr>
          <p:nvPr/>
        </p:nvSpPr>
        <p:spPr bwMode="auto">
          <a:xfrm>
            <a:off x="206375" y="15875"/>
            <a:ext cx="8921750" cy="623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100" b="1">
                <a:latin typeface="Trebuchet MS" pitchFamily="34" charset="0"/>
              </a:rPr>
              <a:t>1.4 Кабинет, где установлены компьютеры, должен быть укомплектован медаптечкой с набором необходимых медикаментов и перевязочных средств для оказания первой помощи при травмах или при плохом самочувствии.</a:t>
            </a:r>
          </a:p>
          <a:p>
            <a:pPr algn="just"/>
            <a:r>
              <a:rPr lang="ru-RU" sz="2100" b="1">
                <a:latin typeface="Trebuchet MS" pitchFamily="34" charset="0"/>
              </a:rPr>
              <a:t>1.5 При работе с компьютером соблюдать правила пожарной безопасности, знать места расположения первичных средств пожаротушения. Кабинет должен быть оснащен двумя углекислотными огнетушителями.</a:t>
            </a:r>
          </a:p>
          <a:p>
            <a:pPr algn="just"/>
            <a:r>
              <a:rPr lang="ru-RU" sz="2100" b="1">
                <a:latin typeface="Trebuchet MS" pitchFamily="34" charset="0"/>
              </a:rPr>
              <a:t>1.6 О каждом несчастном случае пострадавший или очевидец несчастного случая обязан немедленно сообщить педагогу. При неисправности оборудования прекратить работу и сообщить об этом педагогу.</a:t>
            </a:r>
          </a:p>
          <a:p>
            <a:pPr algn="just"/>
            <a:r>
              <a:rPr lang="ru-RU" sz="2100" b="1">
                <a:latin typeface="Trebuchet MS" pitchFamily="34" charset="0"/>
              </a:rPr>
              <a:t>1.7 В процессе работы с видеотерминалами воспитанники должны соблюдать порядок проведения работ, правила личной гигиены, содержать в чистоте рабочее место.</a:t>
            </a:r>
          </a:p>
          <a:p>
            <a:pPr algn="just"/>
            <a:r>
              <a:rPr lang="ru-RU" sz="2100" b="1">
                <a:latin typeface="Trebuchet MS" pitchFamily="34" charset="0"/>
              </a:rPr>
              <a:t>1.8 Воспитанники, допустившие невыполнение или нарушение инструкции по охране труда, привлекаются к ответственности и со всеми воспитанниками проводится внеплановый инструктаж по охране труда.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562</TotalTime>
  <Words>1192</Words>
  <Application>Microsoft Office PowerPoint</Application>
  <PresentationFormat>Экран (4:3)</PresentationFormat>
  <Paragraphs>76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Arial</vt:lpstr>
      <vt:lpstr>Trebuchet MS</vt:lpstr>
      <vt:lpstr>Georgia</vt:lpstr>
      <vt:lpstr>Calibri</vt:lpstr>
      <vt:lpstr>Times New Roman</vt:lpstr>
      <vt:lpstr>Воздушный поток</vt:lpstr>
      <vt:lpstr>Воздушный поток</vt:lpstr>
      <vt:lpstr>Воздушный поток</vt:lpstr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</dc:title>
  <dc:creator>Надежда</dc:creator>
  <cp:lastModifiedBy>Admin</cp:lastModifiedBy>
  <cp:revision>9</cp:revision>
  <dcterms:modified xsi:type="dcterms:W3CDTF">2014-02-06T10:29:09Z</dcterms:modified>
</cp:coreProperties>
</file>