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68" r:id="rId4"/>
    <p:sldId id="269" r:id="rId5"/>
    <p:sldId id="258" r:id="rId6"/>
    <p:sldId id="270" r:id="rId7"/>
    <p:sldId id="271" r:id="rId8"/>
    <p:sldId id="272" r:id="rId9"/>
    <p:sldId id="273" r:id="rId10"/>
    <p:sldId id="259" r:id="rId11"/>
    <p:sldId id="274" r:id="rId12"/>
    <p:sldId id="275" r:id="rId13"/>
    <p:sldId id="260" r:id="rId14"/>
    <p:sldId id="261" r:id="rId15"/>
    <p:sldId id="262" r:id="rId16"/>
    <p:sldId id="263" r:id="rId17"/>
    <p:sldId id="276" r:id="rId18"/>
    <p:sldId id="277" r:id="rId19"/>
    <p:sldId id="278" r:id="rId20"/>
    <p:sldId id="294" r:id="rId21"/>
    <p:sldId id="295" r:id="rId22"/>
    <p:sldId id="279" r:id="rId23"/>
    <p:sldId id="280" r:id="rId24"/>
    <p:sldId id="281" r:id="rId25"/>
    <p:sldId id="282" r:id="rId26"/>
    <p:sldId id="293" r:id="rId27"/>
    <p:sldId id="284" r:id="rId28"/>
    <p:sldId id="286" r:id="rId29"/>
    <p:sldId id="287" r:id="rId30"/>
    <p:sldId id="288" r:id="rId31"/>
    <p:sldId id="289" r:id="rId32"/>
    <p:sldId id="290" r:id="rId33"/>
    <p:sldId id="291" r:id="rId34"/>
    <p:sldId id="292" r:id="rId35"/>
    <p:sldId id="264" r:id="rId36"/>
    <p:sldId id="265" r:id="rId37"/>
    <p:sldId id="266" r:id="rId3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2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pPr>
              <a:defRPr/>
            </a:pPr>
            <a:fld id="{D22EF2AA-405C-48C3-A5F5-EBAB791C592B}" type="datetimeFigureOut">
              <a:rPr lang="ru-RU" smtClean="0"/>
              <a:pPr>
                <a:defRPr/>
              </a:pPr>
              <a:t>02.11.2020</a:t>
            </a:fld>
            <a:endParaRPr lang="ru-RU"/>
          </a:p>
        </p:txBody>
      </p:sp>
      <p:sp>
        <p:nvSpPr>
          <p:cNvPr id="16" name="Номер слайда 15"/>
          <p:cNvSpPr>
            <a:spLocks noGrp="1"/>
          </p:cNvSpPr>
          <p:nvPr>
            <p:ph type="sldNum" sz="quarter" idx="11"/>
          </p:nvPr>
        </p:nvSpPr>
        <p:spPr/>
        <p:txBody>
          <a:bodyPr/>
          <a:lstStyle/>
          <a:p>
            <a:pPr>
              <a:defRPr/>
            </a:pPr>
            <a:fld id="{16865649-F49F-4C99-9367-C0FD2DD34AC5}" type="slidenum">
              <a:rPr lang="ru-RU" smtClean="0"/>
              <a:pPr>
                <a:defRPr/>
              </a:pPr>
              <a:t>‹#›</a:t>
            </a:fld>
            <a:endParaRPr lang="ru-RU"/>
          </a:p>
        </p:txBody>
      </p:sp>
      <p:sp>
        <p:nvSpPr>
          <p:cNvPr id="17" name="Нижний колонтитул 16"/>
          <p:cNvSpPr>
            <a:spLocks noGrp="1"/>
          </p:cNvSpPr>
          <p:nvPr>
            <p:ph type="ftr" sz="quarter" idx="12"/>
          </p:nvPr>
        </p:nvSpPr>
        <p:spPr/>
        <p:txBody>
          <a:bodyPr/>
          <a:lstStyle/>
          <a:p>
            <a:pPr>
              <a:defRPr/>
            </a:pP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D591BB9D-D885-48F8-A99B-94F237DACF48}" type="datetimeFigureOut">
              <a:rPr lang="ru-RU" smtClean="0"/>
              <a:pPr>
                <a:defRPr/>
              </a:pPr>
              <a:t>02.11.2020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08B150B-A3AD-43C9-8D90-E99B81C9A923}"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B5B92BBF-469A-46CF-A18D-8629EE70A3C7}" type="datetimeFigureOut">
              <a:rPr lang="ru-RU" smtClean="0"/>
              <a:pPr>
                <a:defRPr/>
              </a:pPr>
              <a:t>02.11.2020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D99C4C96-90A5-4050-80A0-2CA6A1716391}"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pPr>
              <a:defRPr/>
            </a:pPr>
            <a:fld id="{93832936-4B7D-4D0D-B0CD-15931E80188A}" type="datetimeFigureOut">
              <a:rPr lang="ru-RU" smtClean="0"/>
              <a:pPr>
                <a:defRPr/>
              </a:pPr>
              <a:t>02.11.2020</a:t>
            </a:fld>
            <a:endParaRPr lang="ru-RU"/>
          </a:p>
        </p:txBody>
      </p:sp>
      <p:sp>
        <p:nvSpPr>
          <p:cNvPr id="15" name="Номер слайда 14"/>
          <p:cNvSpPr>
            <a:spLocks noGrp="1"/>
          </p:cNvSpPr>
          <p:nvPr>
            <p:ph type="sldNum" sz="quarter" idx="15"/>
          </p:nvPr>
        </p:nvSpPr>
        <p:spPr/>
        <p:txBody>
          <a:bodyPr/>
          <a:lstStyle>
            <a:lvl1pPr algn="ctr">
              <a:defRPr/>
            </a:lvl1pPr>
          </a:lstStyle>
          <a:p>
            <a:pPr>
              <a:defRPr/>
            </a:pPr>
            <a:fld id="{71AE8458-1EA6-4141-8E37-993E0C469C65}" type="slidenum">
              <a:rPr lang="ru-RU" smtClean="0"/>
              <a:pPr>
                <a:defRPr/>
              </a:pPr>
              <a:t>‹#›</a:t>
            </a:fld>
            <a:endParaRPr lang="ru-RU"/>
          </a:p>
        </p:txBody>
      </p:sp>
      <p:sp>
        <p:nvSpPr>
          <p:cNvPr id="16" name="Нижний колонтитул 15"/>
          <p:cNvSpPr>
            <a:spLocks noGrp="1"/>
          </p:cNvSpPr>
          <p:nvPr>
            <p:ph type="ftr" sz="quarter" idx="16"/>
          </p:nvPr>
        </p:nvSpPr>
        <p:spPr/>
        <p:txBody>
          <a:bodyPr/>
          <a:lstStyle/>
          <a:p>
            <a:pPr>
              <a:defRPr/>
            </a:pPr>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pPr>
              <a:defRPr/>
            </a:pPr>
            <a:fld id="{BA698AF3-A25A-4B15-944A-76383A6E9D97}" type="datetimeFigureOut">
              <a:rPr lang="ru-RU" smtClean="0"/>
              <a:pPr>
                <a:defRPr/>
              </a:pPr>
              <a:t>02.11.2020</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D6FF73B-13DE-4694-88B6-0D943166CCC5}" type="slidenum">
              <a:rPr lang="ru-RU" smtClean="0"/>
              <a:pPr>
                <a:defRPr/>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pPr>
              <a:defRPr/>
            </a:pPr>
            <a:fld id="{22F85648-7CDF-41EB-AB1D-F32321E2C386}" type="datetimeFigureOut">
              <a:rPr lang="ru-RU" smtClean="0"/>
              <a:pPr>
                <a:defRPr/>
              </a:pPr>
              <a:t>02.11.2020</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AE6A52A4-E3BE-4F3F-A0B7-C14F38A37521}" type="slidenum">
              <a:rPr lang="ru-RU" smtClean="0"/>
              <a:pPr>
                <a:defRPr/>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pPr>
              <a:defRPr/>
            </a:pPr>
            <a:fld id="{E1BEB0D1-790A-4E8F-AE92-7E616FC7C52B}" type="slidenum">
              <a:rPr lang="ru-RU" smtClean="0"/>
              <a:pPr>
                <a:defRPr/>
              </a:pPr>
              <a:t>‹#›</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7" name="Дата 6"/>
          <p:cNvSpPr>
            <a:spLocks noGrp="1"/>
          </p:cNvSpPr>
          <p:nvPr>
            <p:ph type="dt" sz="half" idx="10"/>
          </p:nvPr>
        </p:nvSpPr>
        <p:spPr/>
        <p:txBody>
          <a:bodyPr/>
          <a:lstStyle/>
          <a:p>
            <a:pPr>
              <a:defRPr/>
            </a:pPr>
            <a:fld id="{1B085EAD-5D52-496E-B521-BEF193560FDA}" type="datetimeFigureOut">
              <a:rPr lang="ru-RU" smtClean="0"/>
              <a:pPr>
                <a:defRPr/>
              </a:pPr>
              <a:t>02.11.2020</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pPr>
              <a:defRPr/>
            </a:pPr>
            <a:fld id="{1B460CD7-FE0E-4D6A-8819-43092CB8556C}" type="datetimeFigureOut">
              <a:rPr lang="ru-RU" smtClean="0"/>
              <a:pPr>
                <a:defRPr/>
              </a:pPr>
              <a:t>02.11.2020</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480CE90B-6EFC-4186-BF91-27B389D633C5}" type="slidenum">
              <a:rPr lang="ru-RU" smtClean="0"/>
              <a:pPr>
                <a:defRPr/>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2F36263D-E6E6-496B-8C6B-024BAD676CBD}" type="datetimeFigureOut">
              <a:rPr lang="ru-RU" smtClean="0"/>
              <a:pPr>
                <a:defRPr/>
              </a:pPr>
              <a:t>02.11.2020</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88ED9ED4-0E2B-442D-B8B6-98A087A7A34C}"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pPr>
              <a:defRPr/>
            </a:pPr>
            <a:fld id="{8690463B-27F7-400A-9B92-10735811161C}" type="datetimeFigureOut">
              <a:rPr lang="ru-RU" smtClean="0"/>
              <a:pPr>
                <a:defRPr/>
              </a:pPr>
              <a:t>02.11.2020</a:t>
            </a:fld>
            <a:endParaRPr lang="ru-RU"/>
          </a:p>
        </p:txBody>
      </p:sp>
      <p:sp>
        <p:nvSpPr>
          <p:cNvPr id="9" name="Номер слайда 8"/>
          <p:cNvSpPr>
            <a:spLocks noGrp="1"/>
          </p:cNvSpPr>
          <p:nvPr>
            <p:ph type="sldNum" sz="quarter" idx="15"/>
          </p:nvPr>
        </p:nvSpPr>
        <p:spPr/>
        <p:txBody>
          <a:bodyPr/>
          <a:lstStyle/>
          <a:p>
            <a:pPr>
              <a:defRPr/>
            </a:pPr>
            <a:fld id="{925E20E8-89EA-4D24-99D0-7B254F241382}" type="slidenum">
              <a:rPr lang="ru-RU" smtClean="0"/>
              <a:pPr>
                <a:defRPr/>
              </a:pPr>
              <a:t>‹#›</a:t>
            </a:fld>
            <a:endParaRPr lang="ru-RU"/>
          </a:p>
        </p:txBody>
      </p:sp>
      <p:sp>
        <p:nvSpPr>
          <p:cNvPr id="10" name="Нижний колонтитул 9"/>
          <p:cNvSpPr>
            <a:spLocks noGrp="1"/>
          </p:cNvSpPr>
          <p:nvPr>
            <p:ph type="ftr" sz="quarter" idx="16"/>
          </p:nvPr>
        </p:nvSpPr>
        <p:spPr/>
        <p:txBody>
          <a:body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pPr>
              <a:defRPr/>
            </a:pPr>
            <a:fld id="{9D8654B4-80E3-4FEC-B18A-F288DA95A811}" type="datetimeFigureOut">
              <a:rPr lang="ru-RU" smtClean="0"/>
              <a:pPr>
                <a:defRPr/>
              </a:pPr>
              <a:t>02.11.2020</a:t>
            </a:fld>
            <a:endParaRPr lang="ru-RU"/>
          </a:p>
        </p:txBody>
      </p:sp>
      <p:sp>
        <p:nvSpPr>
          <p:cNvPr id="9" name="Номер слайда 8"/>
          <p:cNvSpPr>
            <a:spLocks noGrp="1"/>
          </p:cNvSpPr>
          <p:nvPr>
            <p:ph type="sldNum" sz="quarter" idx="11"/>
          </p:nvPr>
        </p:nvSpPr>
        <p:spPr/>
        <p:txBody>
          <a:bodyPr/>
          <a:lstStyle/>
          <a:p>
            <a:pPr>
              <a:defRPr/>
            </a:pPr>
            <a:fld id="{6C2D4505-78DA-4600-B468-1CB0B6E06144}" type="slidenum">
              <a:rPr lang="ru-RU" smtClean="0"/>
              <a:pPr>
                <a:defRPr/>
              </a:pPr>
              <a:t>‹#›</a:t>
            </a:fld>
            <a:endParaRPr lang="ru-RU"/>
          </a:p>
        </p:txBody>
      </p:sp>
      <p:sp>
        <p:nvSpPr>
          <p:cNvPr id="10" name="Нижний колонтитул 9"/>
          <p:cNvSpPr>
            <a:spLocks noGrp="1"/>
          </p:cNvSpPr>
          <p:nvPr>
            <p:ph type="ftr" sz="quarter" idx="12"/>
          </p:nvPr>
        </p:nvSpPr>
        <p:spPr/>
        <p:txBody>
          <a:body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F4E63305-4671-486E-8059-488B5E69C597}" type="datetimeFigureOut">
              <a:rPr lang="ru-RU" smtClean="0"/>
              <a:pPr>
                <a:defRPr/>
              </a:pPr>
              <a:t>02.11.2020</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AAADD5E9-F5B7-4FCA-9A8A-DE16A76CB251}" type="slidenum">
              <a:rPr lang="ru-RU" smtClean="0"/>
              <a:pPr>
                <a:defRPr/>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99392"/>
            <a:ext cx="8496944" cy="6957392"/>
          </a:xfrm>
        </p:spPr>
        <p:txBody>
          <a:bodyPr>
            <a:normAutofit fontScale="90000"/>
          </a:bodyPr>
          <a:lstStyle/>
          <a:p>
            <a:pPr eaLnBrk="1" hangingPunct="1">
              <a:defRPr/>
            </a:pP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smtClean="0"/>
              <a:t>Наблюдение </a:t>
            </a:r>
            <a:r>
              <a:rPr lang="ru-RU" b="1" dirty="0" smtClean="0"/>
              <a:t>и документирование в работе воспитателя</a:t>
            </a:r>
            <a:r>
              <a:rPr lang="ru-RU" dirty="0" smtClean="0"/>
              <a:t/>
            </a:r>
            <a:br>
              <a:rPr lang="ru-RU" dirty="0" smtClean="0"/>
            </a:br>
            <a:r>
              <a:rPr lang="ru-RU" b="1" dirty="0" smtClean="0"/>
              <a:t>детского сада, его роль и методы в соответствии с требованиями</a:t>
            </a:r>
            <a:r>
              <a:rPr lang="ru-RU" dirty="0" smtClean="0"/>
              <a:t/>
            </a:r>
            <a:br>
              <a:rPr lang="ru-RU" dirty="0" smtClean="0"/>
            </a:br>
            <a:r>
              <a:rPr lang="ru-RU" b="1" dirty="0" smtClean="0"/>
              <a:t>стандарта</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Содержимое 2"/>
          <p:cNvSpPr>
            <a:spLocks noGrp="1"/>
          </p:cNvSpPr>
          <p:nvPr>
            <p:ph idx="1"/>
          </p:nvPr>
        </p:nvSpPr>
        <p:spPr/>
        <p:txBody>
          <a:bodyPr/>
          <a:lstStyle/>
          <a:p>
            <a:pPr eaLnBrk="1" hangingPunct="1"/>
            <a:r>
              <a:rPr lang="ru-RU" smtClean="0"/>
              <a:t>Отстраненное  и включенное  наблюдение.</a:t>
            </a:r>
          </a:p>
          <a:p>
            <a:pPr eaLnBrk="1" hangingPunct="1"/>
            <a:r>
              <a:rPr lang="ru-RU" smtClean="0"/>
              <a:t>Обеспечение надежности и достоверности информации в процессе наблюдения.</a:t>
            </a:r>
          </a:p>
        </p:txBody>
      </p:sp>
      <p:sp>
        <p:nvSpPr>
          <p:cNvPr id="12290" name="Заголовок 1"/>
          <p:cNvSpPr>
            <a:spLocks noGrp="1"/>
          </p:cNvSpPr>
          <p:nvPr>
            <p:ph type="title"/>
          </p:nvPr>
        </p:nvSpPr>
        <p:spPr/>
        <p:txBody>
          <a:bodyPr/>
          <a:lstStyle/>
          <a:p>
            <a:pPr eaLnBrk="1" hangingPunct="1"/>
            <a:r>
              <a:rPr lang="ru-RU" smtClean="0"/>
              <a:t>Виды наблюдения</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Содержимое 2"/>
          <p:cNvSpPr>
            <a:spLocks noGrp="1"/>
          </p:cNvSpPr>
          <p:nvPr>
            <p:ph idx="1"/>
          </p:nvPr>
        </p:nvSpPr>
        <p:spPr/>
        <p:txBody>
          <a:bodyPr/>
          <a:lstStyle/>
          <a:p>
            <a:pPr eaLnBrk="1" hangingPunct="1"/>
            <a:r>
              <a:rPr lang="ru-RU" smtClean="0"/>
              <a:t>сбор информации, которая обсуждается с педагогами и родителями и используется для планирования и осуществления деятельности с детьми (организация развивающих ситуаций), чтобы наилучшим образом удовлетворить потребности и интересы каждого ребёнка.</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Главная цель наблюдений </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1928813"/>
            <a:ext cx="8029575" cy="4500562"/>
          </a:xfrm>
        </p:spPr>
        <p:txBody>
          <a:bodyPr>
            <a:normAutofit fontScale="77500" lnSpcReduction="20000"/>
          </a:bodyPr>
          <a:lstStyle/>
          <a:p>
            <a:pPr eaLnBrk="1" hangingPunct="1">
              <a:defRPr/>
            </a:pPr>
            <a:r>
              <a:rPr lang="ru-RU" dirty="0"/>
              <a:t>Постоянное наблюдение за интересами детей и их деятельностью даёт ответ на четыре основных вопроса, определяющих индивидуализированный подход к обучению. </a:t>
            </a:r>
            <a:endParaRPr lang="ru-RU" dirty="0" smtClean="0"/>
          </a:p>
          <a:p>
            <a:pPr eaLnBrk="1" hangingPunct="1">
              <a:defRPr/>
            </a:pPr>
            <a:r>
              <a:rPr lang="ru-RU" dirty="0" smtClean="0"/>
              <a:t>• </a:t>
            </a:r>
            <a:r>
              <a:rPr lang="ru-RU" dirty="0"/>
              <a:t>Каков уровень готовности детей к содержанию и методам обучения? </a:t>
            </a:r>
            <a:endParaRPr lang="ru-RU" dirty="0" smtClean="0"/>
          </a:p>
          <a:p>
            <a:pPr eaLnBrk="1" hangingPunct="1">
              <a:defRPr/>
            </a:pPr>
            <a:r>
              <a:rPr lang="ru-RU" dirty="0" smtClean="0"/>
              <a:t>• </a:t>
            </a:r>
            <a:r>
              <a:rPr lang="ru-RU" dirty="0"/>
              <a:t>Каковы их интересы и что их особенно волнует сейчас</a:t>
            </a:r>
            <a:r>
              <a:rPr lang="ru-RU" dirty="0" smtClean="0"/>
              <a:t>?</a:t>
            </a:r>
          </a:p>
          <a:p>
            <a:pPr eaLnBrk="1" hangingPunct="1">
              <a:defRPr/>
            </a:pPr>
            <a:r>
              <a:rPr lang="ru-RU" dirty="0" smtClean="0"/>
              <a:t>• </a:t>
            </a:r>
            <a:r>
              <a:rPr lang="ru-RU" dirty="0"/>
              <a:t>С какими материалами они могут работать более эффективно</a:t>
            </a:r>
            <a:r>
              <a:rPr lang="ru-RU" dirty="0" smtClean="0"/>
              <a:t>?</a:t>
            </a:r>
          </a:p>
          <a:p>
            <a:pPr eaLnBrk="1" hangingPunct="1">
              <a:defRPr/>
            </a:pPr>
            <a:r>
              <a:rPr lang="ru-RU" dirty="0" smtClean="0"/>
              <a:t>• </a:t>
            </a:r>
            <a:r>
              <a:rPr lang="ru-RU" dirty="0"/>
              <a:t>Каков индивидуальный способ познавательной деятельности у каждого ребёнка? Наблюдение помогает воспитателю дать объективные ответы на эти вопросы, получить информацию о развитии каждого ребёнка, понять, как дети взаимодействуют в группе, как дети воспринимают друг друга, и насколько образовательная среда группы соответствует индивидуальным потребностям каждого ребёнка. </a:t>
            </a:r>
          </a:p>
        </p:txBody>
      </p:sp>
      <p:sp>
        <p:nvSpPr>
          <p:cNvPr id="14338" name="Заголовок 1"/>
          <p:cNvSpPr>
            <a:spLocks noGrp="1"/>
          </p:cNvSpPr>
          <p:nvPr>
            <p:ph type="title"/>
          </p:nvPr>
        </p:nvSpPr>
        <p:spPr/>
        <p:txBody>
          <a:bodyPr/>
          <a:lstStyle/>
          <a:p>
            <a:pPr eaLnBrk="1" hangingPunct="1"/>
            <a:r>
              <a:rPr lang="ru-RU" smtClean="0"/>
              <a:t>Педагогическое наблюдение</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eaLnBrk="1" hangingPunct="1">
              <a:defRPr/>
            </a:pPr>
            <a:r>
              <a:rPr lang="ru-RU" dirty="0" smtClean="0"/>
              <a:t>Регистрация эпизодов.</a:t>
            </a:r>
          </a:p>
          <a:p>
            <a:pPr eaLnBrk="1" hangingPunct="1">
              <a:defRPr/>
            </a:pPr>
            <a:r>
              <a:rPr lang="ru-RU" dirty="0" smtClean="0"/>
              <a:t>Повествовательные или дневниковые заметки. Дневниковые записи ребенка.</a:t>
            </a:r>
          </a:p>
          <a:p>
            <a:pPr eaLnBrk="1" hangingPunct="1">
              <a:defRPr/>
            </a:pPr>
            <a:r>
              <a:rPr lang="ru-RU" dirty="0" smtClean="0"/>
              <a:t>Карта наблюдения. Подсчет частот и временных промежутков. </a:t>
            </a:r>
            <a:r>
              <a:rPr lang="ru-RU" dirty="0" smtClean="0"/>
              <a:t>Портфолио.</a:t>
            </a:r>
            <a:endParaRPr lang="ru-RU" dirty="0" smtClean="0"/>
          </a:p>
          <a:p>
            <a:pPr eaLnBrk="1" hangingPunct="1">
              <a:defRPr/>
            </a:pPr>
            <a:r>
              <a:rPr lang="ru-RU" dirty="0" smtClean="0"/>
              <a:t>Методы сбора информации в портфолио. Интервью и беседы с детьми.</a:t>
            </a:r>
          </a:p>
          <a:p>
            <a:pPr eaLnBrk="1" hangingPunct="1">
              <a:defRPr/>
            </a:pPr>
            <a:r>
              <a:rPr lang="ru-RU" dirty="0" smtClean="0"/>
              <a:t>Открытые вопросы Интервью на литературные темы, проводимые Беседы с</a:t>
            </a:r>
          </a:p>
          <a:p>
            <a:pPr eaLnBrk="1" hangingPunct="1">
              <a:defRPr/>
            </a:pPr>
            <a:r>
              <a:rPr lang="ru-RU" dirty="0" smtClean="0"/>
              <a:t>родителями. Листы самоанализа. Фото, аудио и видеозаписи. Преимущества</a:t>
            </a:r>
          </a:p>
          <a:p>
            <a:pPr eaLnBrk="1" hangingPunct="1">
              <a:defRPr/>
            </a:pPr>
            <a:r>
              <a:rPr lang="ru-RU" dirty="0" smtClean="0"/>
              <a:t>и недостатки различных способов сбора информации</a:t>
            </a:r>
            <a:endParaRPr lang="ru-RU" dirty="0"/>
          </a:p>
        </p:txBody>
      </p:sp>
      <p:sp>
        <p:nvSpPr>
          <p:cNvPr id="2" name="Заголовок 1"/>
          <p:cNvSpPr>
            <a:spLocks noGrp="1"/>
          </p:cNvSpPr>
          <p:nvPr>
            <p:ph type="title"/>
          </p:nvPr>
        </p:nvSpPr>
        <p:spPr/>
        <p:txBody>
          <a:bodyPr>
            <a:normAutofit fontScale="90000"/>
          </a:bodyPr>
          <a:lstStyle/>
          <a:p>
            <a:pPr eaLnBrk="1" hangingPunct="1">
              <a:defRPr/>
            </a:pPr>
            <a:r>
              <a:rPr lang="ru-RU" i="1" dirty="0" smtClean="0"/>
              <a:t>Формы записи педагогических наблюдений. </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eaLnBrk="1" hangingPunct="1">
              <a:defRPr/>
            </a:pPr>
            <a:r>
              <a:rPr lang="ru-RU" dirty="0" smtClean="0"/>
              <a:t>Распространенные ошибки при проведении анализа наблюдаемого: высказывание гипотез в форме утверждений; </a:t>
            </a:r>
          </a:p>
          <a:p>
            <a:pPr eaLnBrk="1" hangingPunct="1">
              <a:defRPr/>
            </a:pPr>
            <a:r>
              <a:rPr lang="ru-RU" dirty="0" smtClean="0"/>
              <a:t>формулирование гипотез исходя из стереотипов, собственных представлений о морали, социальных предпочтений, личного опыта; </a:t>
            </a:r>
          </a:p>
          <a:p>
            <a:pPr eaLnBrk="1" hangingPunct="1">
              <a:defRPr/>
            </a:pPr>
            <a:r>
              <a:rPr lang="ru-RU" dirty="0" smtClean="0"/>
              <a:t>упрощение переживаний ребенка, подгонка понимания ребенка под какую-либо гипотезу; </a:t>
            </a:r>
          </a:p>
          <a:p>
            <a:pPr eaLnBrk="1" hangingPunct="1">
              <a:defRPr/>
            </a:pPr>
            <a:r>
              <a:rPr lang="ru-RU" dirty="0" smtClean="0"/>
              <a:t>безапелляционность и однозначность в высказываниях; </a:t>
            </a:r>
          </a:p>
          <a:p>
            <a:pPr eaLnBrk="1" hangingPunct="1">
              <a:defRPr/>
            </a:pPr>
            <a:r>
              <a:rPr lang="ru-RU" dirty="0" smtClean="0"/>
              <a:t>противоречивость информации и ее причины.</a:t>
            </a:r>
          </a:p>
          <a:p>
            <a:pPr eaLnBrk="1" hangingPunct="1">
              <a:defRPr/>
            </a:pPr>
            <a:endParaRPr lang="ru-RU" dirty="0"/>
          </a:p>
        </p:txBody>
      </p:sp>
      <p:sp>
        <p:nvSpPr>
          <p:cNvPr id="2" name="Заголовок 1"/>
          <p:cNvSpPr>
            <a:spLocks noGrp="1"/>
          </p:cNvSpPr>
          <p:nvPr>
            <p:ph type="title"/>
          </p:nvPr>
        </p:nvSpPr>
        <p:spPr/>
        <p:txBody>
          <a:bodyPr>
            <a:normAutofit fontScale="90000"/>
          </a:bodyPr>
          <a:lstStyle/>
          <a:p>
            <a:pPr eaLnBrk="1" hangingPunct="1">
              <a:defRPr/>
            </a:pPr>
            <a:r>
              <a:rPr lang="ru-RU" i="1" dirty="0" smtClean="0"/>
              <a:t>Анализ и интерпретация фактов наблюдения</a:t>
            </a:r>
            <a:r>
              <a:rPr lang="ru-RU" dirty="0" smtClean="0"/>
              <a:t>. </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Содержимое 2"/>
          <p:cNvSpPr>
            <a:spLocks noGrp="1"/>
          </p:cNvSpPr>
          <p:nvPr>
            <p:ph idx="1"/>
          </p:nvPr>
        </p:nvSpPr>
        <p:spPr/>
        <p:txBody>
          <a:bodyPr/>
          <a:lstStyle/>
          <a:p>
            <a:pPr eaLnBrk="1" hangingPunct="1"/>
            <a:r>
              <a:rPr lang="ru-RU" smtClean="0"/>
              <a:t>Методы уменьшения беспокойства родителей. </a:t>
            </a:r>
          </a:p>
          <a:p>
            <a:pPr eaLnBrk="1" hangingPunct="1"/>
            <a:r>
              <a:rPr lang="ru-RU" smtClean="0"/>
              <a:t>Привлечение к самоанализу самих детей.</a:t>
            </a:r>
          </a:p>
          <a:p>
            <a:pPr eaLnBrk="1" hangingPunct="1"/>
            <a:endParaRPr lang="ru-RU" smtClean="0"/>
          </a:p>
          <a:p>
            <a:pPr eaLnBrk="1" hangingPunct="1"/>
            <a:endParaRPr lang="ru-RU" smtClean="0"/>
          </a:p>
        </p:txBody>
      </p:sp>
      <p:sp>
        <p:nvSpPr>
          <p:cNvPr id="2" name="Заголовок 1"/>
          <p:cNvSpPr>
            <a:spLocks noGrp="1"/>
          </p:cNvSpPr>
          <p:nvPr>
            <p:ph type="title"/>
          </p:nvPr>
        </p:nvSpPr>
        <p:spPr/>
        <p:txBody>
          <a:bodyPr>
            <a:normAutofit fontScale="90000"/>
          </a:bodyPr>
          <a:lstStyle/>
          <a:p>
            <a:pPr eaLnBrk="1" hangingPunct="1">
              <a:defRPr/>
            </a:pPr>
            <a:r>
              <a:rPr lang="ru-RU" i="1" dirty="0" smtClean="0"/>
              <a:t>Вовлечение родителей в процесс наблюдения. </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Содержимое 2"/>
          <p:cNvSpPr>
            <a:spLocks noGrp="1"/>
          </p:cNvSpPr>
          <p:nvPr>
            <p:ph idx="1"/>
          </p:nvPr>
        </p:nvSpPr>
        <p:spPr>
          <a:xfrm>
            <a:off x="457200" y="2204864"/>
            <a:ext cx="8229600" cy="3891136"/>
          </a:xfrm>
        </p:spPr>
        <p:txBody>
          <a:bodyPr/>
          <a:lstStyle/>
          <a:p>
            <a:pPr eaLnBrk="1" hangingPunct="1"/>
            <a:r>
              <a:rPr lang="ru-RU" dirty="0" smtClean="0"/>
              <a:t>Планирование работы с опорой на сильные стороны.</a:t>
            </a:r>
          </a:p>
          <a:p>
            <a:pPr eaLnBrk="1" hangingPunct="1"/>
            <a:r>
              <a:rPr lang="ru-RU" dirty="0" smtClean="0"/>
              <a:t> Планирование работы для развития проблемных сторон</a:t>
            </a:r>
          </a:p>
        </p:txBody>
      </p:sp>
      <p:sp>
        <p:nvSpPr>
          <p:cNvPr id="2" name="Заголовок 1"/>
          <p:cNvSpPr>
            <a:spLocks noGrp="1"/>
          </p:cNvSpPr>
          <p:nvPr>
            <p:ph type="title"/>
          </p:nvPr>
        </p:nvSpPr>
        <p:spPr>
          <a:xfrm>
            <a:off x="457200" y="152400"/>
            <a:ext cx="8229600" cy="2124472"/>
          </a:xfrm>
        </p:spPr>
        <p:txBody>
          <a:bodyPr>
            <a:normAutofit/>
          </a:bodyPr>
          <a:lstStyle/>
          <a:p>
            <a:pPr eaLnBrk="1" hangingPunct="1">
              <a:defRPr/>
            </a:pPr>
            <a:r>
              <a:rPr lang="ru-RU" i="1" dirty="0" smtClean="0"/>
              <a:t>Планирование работы на основе наблюдения. </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2081213"/>
            <a:ext cx="8101013" cy="4348162"/>
          </a:xfrm>
        </p:spPr>
        <p:txBody>
          <a:bodyPr>
            <a:normAutofit fontScale="92500" lnSpcReduction="20000"/>
          </a:bodyPr>
          <a:lstStyle/>
          <a:p>
            <a:pPr eaLnBrk="1" hangingPunct="1">
              <a:defRPr/>
            </a:pPr>
            <a:r>
              <a:rPr lang="ru-RU" dirty="0"/>
              <a:t>При разработке планов деятельности группы педагоги используют результаты наблюдений за детьми и вносят необходимые коррективы. Они планируют разнообразные виды деятельности детей, учитывают их потребности, способности, возможности, интересы и стили обучения, а также вносят изменения в развивающую среду группы. Результаты наблюдений регулярно обсуждаются в команде педагогов и с родителями каждого ребёнка и используются для принятия совместных решений. Образовательные задачи программы и индивидуализация педагогического процесса предполагают достаточно детальное знание </a:t>
            </a:r>
            <a:r>
              <a:rPr lang="ru-RU" dirty="0" smtClean="0"/>
              <a:t>воспитателем </a:t>
            </a:r>
            <a:r>
              <a:rPr lang="ru-RU" dirty="0"/>
              <a:t>каждого ребёнка.</a:t>
            </a:r>
          </a:p>
        </p:txBody>
      </p:sp>
      <p:sp>
        <p:nvSpPr>
          <p:cNvPr id="19458" name="Заголовок 1"/>
          <p:cNvSpPr>
            <a:spLocks noGrp="1"/>
          </p:cNvSpPr>
          <p:nvPr>
            <p:ph type="title"/>
          </p:nvPr>
        </p:nvSpPr>
        <p:spPr/>
        <p:txBody>
          <a:bodyPr/>
          <a:lstStyle/>
          <a:p>
            <a:pPr eaLnBrk="1" hangingPunct="1"/>
            <a:r>
              <a:rPr lang="ru-RU" smtClean="0"/>
              <a:t>Планирование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2081213"/>
            <a:ext cx="8029575" cy="4348162"/>
          </a:xfrm>
        </p:spPr>
        <p:txBody>
          <a:bodyPr>
            <a:normAutofit fontScale="92500" lnSpcReduction="10000"/>
          </a:bodyPr>
          <a:lstStyle/>
          <a:p>
            <a:pPr eaLnBrk="1" hangingPunct="1">
              <a:defRPr/>
            </a:pPr>
            <a:r>
              <a:rPr lang="ru-RU" dirty="0"/>
              <a:t>Воспитателям важно иметь представление </a:t>
            </a:r>
            <a:endParaRPr lang="ru-RU" dirty="0" smtClean="0"/>
          </a:p>
          <a:p>
            <a:pPr eaLnBrk="1" hangingPunct="1">
              <a:defRPr/>
            </a:pPr>
            <a:r>
              <a:rPr lang="ru-RU" dirty="0" smtClean="0"/>
              <a:t>о </a:t>
            </a:r>
            <a:r>
              <a:rPr lang="ru-RU" dirty="0"/>
              <a:t>характерологических особенностях ребёнка – чтобы быть адекватным при установлении контакта с ним, </a:t>
            </a:r>
            <a:endParaRPr lang="ru-RU" dirty="0" smtClean="0"/>
          </a:p>
          <a:p>
            <a:pPr eaLnBrk="1" hangingPunct="1">
              <a:defRPr/>
            </a:pPr>
            <a:r>
              <a:rPr lang="ru-RU" dirty="0" smtClean="0"/>
              <a:t>об </a:t>
            </a:r>
            <a:r>
              <a:rPr lang="ru-RU" dirty="0"/>
              <a:t>индивидуальных интересах и способностях – чтобы организовать среду, мотивирующую активную творческую деятельность ребёнка, </a:t>
            </a:r>
            <a:endParaRPr lang="ru-RU" dirty="0" smtClean="0"/>
          </a:p>
          <a:p>
            <a:pPr eaLnBrk="1" hangingPunct="1">
              <a:defRPr/>
            </a:pPr>
            <a:r>
              <a:rPr lang="ru-RU" dirty="0" smtClean="0"/>
              <a:t>о </a:t>
            </a:r>
            <a:r>
              <a:rPr lang="ru-RU" dirty="0"/>
              <a:t>знаниях и умениях ребёнка – чтобы выполнить программу развития ребенка. </a:t>
            </a:r>
            <a:endParaRPr lang="ru-RU" dirty="0" smtClean="0"/>
          </a:p>
          <a:p>
            <a:pPr eaLnBrk="1" hangingPunct="1">
              <a:defRPr/>
            </a:pPr>
            <a:r>
              <a:rPr lang="ru-RU" dirty="0" smtClean="0"/>
              <a:t>Школы </a:t>
            </a:r>
            <a:r>
              <a:rPr lang="ru-RU" dirty="0"/>
              <a:t>и многие другие образовательные учреждения всё ещё ориентированы на методы прямого педагогического тестирования и на психологические тесты.</a:t>
            </a:r>
          </a:p>
        </p:txBody>
      </p:sp>
      <p:sp>
        <p:nvSpPr>
          <p:cNvPr id="20482" name="Заголовок 1"/>
          <p:cNvSpPr>
            <a:spLocks noGrp="1"/>
          </p:cNvSpPr>
          <p:nvPr>
            <p:ph type="title"/>
          </p:nvPr>
        </p:nvSpPr>
        <p:spPr/>
        <p:txBody>
          <a:bodyPr/>
          <a:lstStyle/>
          <a:p>
            <a:pPr eaLnBrk="1" hangingPunct="1"/>
            <a:r>
              <a:rPr lang="ru-RU" smtClean="0"/>
              <a:t>Задачи наблюдения</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357188" y="642938"/>
            <a:ext cx="8786812" cy="6215062"/>
          </a:xfrm>
        </p:spPr>
        <p:txBody>
          <a:bodyPr>
            <a:normAutofit fontScale="62500" lnSpcReduction="20000"/>
          </a:bodyPr>
          <a:lstStyle/>
          <a:p>
            <a:pPr eaLnBrk="1" hangingPunct="1">
              <a:defRPr/>
            </a:pPr>
            <a:r>
              <a:rPr lang="ru-RU" dirty="0"/>
              <a:t>У стандартизированных тестов отмечены следующие недостатки: </a:t>
            </a:r>
            <a:endParaRPr lang="ru-RU" dirty="0" smtClean="0"/>
          </a:p>
          <a:p>
            <a:pPr eaLnBrk="1" hangingPunct="1">
              <a:defRPr/>
            </a:pPr>
            <a:r>
              <a:rPr lang="ru-RU" dirty="0" smtClean="0"/>
              <a:t>• </a:t>
            </a:r>
            <a:r>
              <a:rPr lang="ru-RU" dirty="0"/>
              <a:t>тестирование даёт бедную картину развития ребёнка, охватывая только некоторые области; </a:t>
            </a:r>
            <a:endParaRPr lang="ru-RU" dirty="0" smtClean="0"/>
          </a:p>
          <a:p>
            <a:pPr eaLnBrk="1" hangingPunct="1">
              <a:defRPr/>
            </a:pPr>
            <a:r>
              <a:rPr lang="ru-RU" dirty="0" smtClean="0"/>
              <a:t>• </a:t>
            </a:r>
            <a:r>
              <a:rPr lang="ru-RU" dirty="0"/>
              <a:t>тесты показывают только те результаты, которые ребёнок демонстрирует в данный момент времени (например, результат тестирования может зависеть от состояния здоровья ребёнка или степени комфорта, который ребёнок испытывает во время тестирования); </a:t>
            </a:r>
            <a:endParaRPr lang="ru-RU" dirty="0" smtClean="0"/>
          </a:p>
          <a:p>
            <a:pPr eaLnBrk="1" hangingPunct="1">
              <a:defRPr/>
            </a:pPr>
            <a:r>
              <a:rPr lang="ru-RU" dirty="0" smtClean="0"/>
              <a:t>• </a:t>
            </a:r>
            <a:r>
              <a:rPr lang="ru-RU" dirty="0"/>
              <a:t>тестирование предполагает привлечение специалиста – психолога, как посредника между воспитателем и ребёнком;  </a:t>
            </a:r>
          </a:p>
          <a:p>
            <a:pPr eaLnBrk="1" hangingPunct="1">
              <a:defRPr/>
            </a:pPr>
            <a:r>
              <a:rPr lang="ru-RU" dirty="0"/>
              <a:t>• тесты основаны на конкретных заданиях (часто это или письменные или устные задания), часто предполагающих правильные или неправильные ответы; </a:t>
            </a:r>
            <a:endParaRPr lang="ru-RU" dirty="0" smtClean="0"/>
          </a:p>
          <a:p>
            <a:pPr eaLnBrk="1" hangingPunct="1">
              <a:defRPr/>
            </a:pPr>
            <a:r>
              <a:rPr lang="ru-RU" dirty="0" smtClean="0"/>
              <a:t>• </a:t>
            </a:r>
            <a:r>
              <a:rPr lang="ru-RU" dirty="0"/>
              <a:t>снижается статус воспитателя, происходит отчуждение воспитателя и ребёнка. </a:t>
            </a:r>
            <a:endParaRPr lang="ru-RU" dirty="0" smtClean="0"/>
          </a:p>
          <a:p>
            <a:pPr eaLnBrk="1" hangingPunct="1">
              <a:defRPr/>
            </a:pPr>
            <a:r>
              <a:rPr lang="ru-RU" dirty="0" smtClean="0"/>
              <a:t>• </a:t>
            </a:r>
            <a:r>
              <a:rPr lang="ru-RU" dirty="0"/>
              <a:t>тестирование проводится периодически, а не постоянно и систематически; </a:t>
            </a:r>
            <a:endParaRPr lang="ru-RU" dirty="0" smtClean="0"/>
          </a:p>
          <a:p>
            <a:pPr eaLnBrk="1" hangingPunct="1">
              <a:defRPr/>
            </a:pPr>
            <a:r>
              <a:rPr lang="ru-RU" dirty="0" smtClean="0"/>
              <a:t>• </a:t>
            </a:r>
            <a:r>
              <a:rPr lang="ru-RU" dirty="0"/>
              <a:t>тестирование ведёт к подмене образовательных целей; </a:t>
            </a:r>
            <a:endParaRPr lang="ru-RU" dirty="0" smtClean="0"/>
          </a:p>
          <a:p>
            <a:pPr eaLnBrk="1" hangingPunct="1">
              <a:defRPr/>
            </a:pPr>
            <a:r>
              <a:rPr lang="ru-RU" dirty="0" smtClean="0"/>
              <a:t>• </a:t>
            </a:r>
            <a:r>
              <a:rPr lang="ru-RU" dirty="0"/>
              <a:t>тестирование не выявляет в достаточной степени уровень </a:t>
            </a:r>
            <a:r>
              <a:rPr lang="ru-RU" dirty="0" err="1"/>
              <a:t>социальноэмоционального</a:t>
            </a:r>
            <a:r>
              <a:rPr lang="ru-RU" dirty="0"/>
              <a:t> развития ребёнка, тесты не дают информации о способности ребёнка взаимодействовать с другими; </a:t>
            </a:r>
            <a:endParaRPr lang="ru-RU" dirty="0" smtClean="0"/>
          </a:p>
          <a:p>
            <a:pPr eaLnBrk="1" hangingPunct="1">
              <a:defRPr/>
            </a:pPr>
            <a:r>
              <a:rPr lang="ru-RU" dirty="0" smtClean="0"/>
              <a:t>• </a:t>
            </a:r>
            <a:r>
              <a:rPr lang="ru-RU" dirty="0"/>
              <a:t>тестирование больше ориентировано на то, что дети уже знают или умеют. Тесты ничего не говорят нам о том, что ребёнок учится делать, как он учится (стиль обучения) и осваивает новую задачу с помощью воспитателя, взрослого или сверстников; </a:t>
            </a:r>
            <a:endParaRPr lang="ru-RU" dirty="0" smtClean="0"/>
          </a:p>
          <a:p>
            <a:pPr eaLnBrk="1" hangingPunct="1">
              <a:defRPr/>
            </a:pPr>
            <a:r>
              <a:rPr lang="ru-RU" dirty="0" smtClean="0"/>
              <a:t>• </a:t>
            </a:r>
            <a:r>
              <a:rPr lang="ru-RU" dirty="0"/>
              <a:t>тестирование порождает тенденцию к наклеиванию «ярлыков», оценочных суждений, сравнению детей друг с другом, что отрицательно влияет на эмоциональное благополучие детей и их познавательную мотивацию.</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Содержимое 2"/>
          <p:cNvSpPr>
            <a:spLocks noGrp="1"/>
          </p:cNvSpPr>
          <p:nvPr>
            <p:ph idx="4294967295"/>
          </p:nvPr>
        </p:nvSpPr>
        <p:spPr>
          <a:xfrm>
            <a:off x="1371600" y="2000250"/>
            <a:ext cx="7772400" cy="4114800"/>
          </a:xfrm>
        </p:spPr>
        <p:txBody>
          <a:bodyPr/>
          <a:lstStyle/>
          <a:p>
            <a:pPr eaLnBrk="1" hangingPunct="1"/>
            <a:r>
              <a:rPr lang="ru-RU" i="1" smtClean="0"/>
              <a:t>Наблюдение как процесс сбора точной и объективной информации о поведении и обучении ребенка для принимаемых педагогических решений.</a:t>
            </a:r>
            <a:endParaRPr lang="ru-RU" smtClean="0"/>
          </a:p>
          <a:p>
            <a:pPr eaLnBrk="1" hangingPunct="1"/>
            <a:endParaRPr lang="ru-RU"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38" y="2000250"/>
            <a:ext cx="8172450" cy="4348163"/>
          </a:xfrm>
        </p:spPr>
        <p:txBody>
          <a:bodyPr>
            <a:normAutofit fontScale="92500" lnSpcReduction="10000"/>
          </a:bodyPr>
          <a:lstStyle/>
          <a:p>
            <a:pPr eaLnBrk="1" hangingPunct="1">
              <a:defRPr/>
            </a:pPr>
            <a:r>
              <a:rPr lang="ru-RU" dirty="0" smtClean="0"/>
              <a:t>Карта </a:t>
            </a:r>
            <a:r>
              <a:rPr lang="ru-RU" dirty="0"/>
              <a:t>является наиболее формализованным методом наблюдения. В карте определены и описаны все параметры, подлежащие отслеживанию. Как правило, параметры карты наблюдения представляют собой список знаний, умений личностных качеств, которыми овладевают дети по мере их развития. Благодаря своей внутренней строгой структуре карта наблюдений позволяет педагогу видеть и чётко фиксировать развитие каждого ребёнка по широкому спектру разнообразных и значимых для педагога направлений, </a:t>
            </a:r>
            <a:r>
              <a:rPr lang="ru-RU" dirty="0" smtClean="0"/>
              <a:t> держать </a:t>
            </a:r>
            <a:r>
              <a:rPr lang="ru-RU" dirty="0"/>
              <a:t>под контролем как отдельные параметры, так и целостную картину прогресса.</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Карта наблюдений</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63" y="2081213"/>
            <a:ext cx="7958137" cy="4419600"/>
          </a:xfrm>
        </p:spPr>
        <p:txBody>
          <a:bodyPr>
            <a:normAutofit fontScale="85000" lnSpcReduction="20000"/>
          </a:bodyPr>
          <a:lstStyle/>
          <a:p>
            <a:pPr eaLnBrk="1" hangingPunct="1">
              <a:defRPr/>
            </a:pPr>
            <a:r>
              <a:rPr lang="ru-RU" dirty="0" smtClean="0"/>
              <a:t>Различные </a:t>
            </a:r>
            <a:r>
              <a:rPr lang="ru-RU" dirty="0"/>
              <a:t>авторы характеризуют портфолио ребёнка как: </a:t>
            </a:r>
            <a:endParaRPr lang="ru-RU" dirty="0" smtClean="0"/>
          </a:p>
          <a:p>
            <a:pPr eaLnBrk="1" hangingPunct="1">
              <a:defRPr/>
            </a:pPr>
            <a:r>
              <a:rPr lang="ru-RU" dirty="0" smtClean="0"/>
              <a:t>• </a:t>
            </a:r>
            <a:r>
              <a:rPr lang="ru-RU" dirty="0"/>
              <a:t>коллекцию работ ребёнка, всесторонне демонстрирующую не только результаты его деятельности, но и усилия, приложенные к их достижению, а также очевидный прогресс в компетентностях ребёнка по сравнению с его предыдущими результатами. </a:t>
            </a:r>
            <a:endParaRPr lang="ru-RU" dirty="0" smtClean="0"/>
          </a:p>
          <a:p>
            <a:pPr eaLnBrk="1" hangingPunct="1">
              <a:defRPr/>
            </a:pPr>
            <a:r>
              <a:rPr lang="ru-RU" dirty="0" smtClean="0"/>
              <a:t>• </a:t>
            </a:r>
            <a:r>
              <a:rPr lang="ru-RU" dirty="0"/>
              <a:t>выставку достижений ребёнка за тот или иной период (полугодие, год): </a:t>
            </a:r>
            <a:endParaRPr lang="ru-RU" dirty="0" smtClean="0"/>
          </a:p>
          <a:p>
            <a:pPr eaLnBrk="1" hangingPunct="1">
              <a:defRPr/>
            </a:pPr>
            <a:r>
              <a:rPr lang="ru-RU" dirty="0" smtClean="0"/>
              <a:t>• </a:t>
            </a:r>
            <a:r>
              <a:rPr lang="ru-RU" dirty="0"/>
              <a:t>форму целенаправленной, систематической и непрерывной оценки и самооценки результатов ребёнка</a:t>
            </a:r>
            <a:r>
              <a:rPr lang="ru-RU" dirty="0" smtClean="0"/>
              <a:t>;</a:t>
            </a:r>
          </a:p>
          <a:p>
            <a:pPr eaLnBrk="1" hangingPunct="1">
              <a:defRPr/>
            </a:pPr>
            <a:r>
              <a:rPr lang="ru-RU" dirty="0" smtClean="0"/>
              <a:t> </a:t>
            </a:r>
            <a:r>
              <a:rPr lang="ru-RU" dirty="0"/>
              <a:t>• демонстрацию продуктов деятельности ребёнка, предполагающую его непосредственное участие в выборе лучших и наиболее интересных, по мнению ребёнка, работ, для всеобщего обозрения, а также их самоанализ и самооценку.</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Портфолио. </a:t>
            </a: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Содержимое 2"/>
          <p:cNvSpPr>
            <a:spLocks noGrp="1"/>
          </p:cNvSpPr>
          <p:nvPr>
            <p:ph idx="1"/>
          </p:nvPr>
        </p:nvSpPr>
        <p:spPr>
          <a:xfrm>
            <a:off x="457200" y="3284984"/>
            <a:ext cx="8229600" cy="2811016"/>
          </a:xfrm>
        </p:spPr>
        <p:txBody>
          <a:bodyPr/>
          <a:lstStyle/>
          <a:p>
            <a:pPr eaLnBrk="1" hangingPunct="1"/>
            <a:r>
              <a:rPr lang="ru-RU" dirty="0" smtClean="0"/>
              <a:t>опирается преимущественно на данные наблюдений и сбор фактических свидетельств уровня развития детей и их индивидуальных особенностей. Педагогическая оценка развития и актуального состояния ребёнка даёт педагогу простор и для выбора, и для творчества.</a:t>
            </a:r>
          </a:p>
        </p:txBody>
      </p:sp>
      <p:sp>
        <p:nvSpPr>
          <p:cNvPr id="2" name="Заголовок 1"/>
          <p:cNvSpPr>
            <a:spLocks noGrp="1"/>
          </p:cNvSpPr>
          <p:nvPr>
            <p:ph type="title"/>
          </p:nvPr>
        </p:nvSpPr>
        <p:spPr>
          <a:xfrm>
            <a:off x="467544" y="1124744"/>
            <a:ext cx="8229600" cy="2047056"/>
          </a:xfrm>
        </p:spPr>
        <p:txBody>
          <a:bodyPr>
            <a:normAutofit/>
          </a:bodyPr>
          <a:lstStyle/>
          <a:p>
            <a:pPr eaLnBrk="1" hangingPunct="1">
              <a:defRPr/>
            </a:pPr>
            <a:r>
              <a:rPr lang="ru-RU" dirty="0" smtClean="0">
                <a:solidFill>
                  <a:schemeClr val="tx1"/>
                </a:solidFill>
                <a:latin typeface="+mn-lt"/>
                <a:ea typeface="+mn-ea"/>
                <a:cs typeface="+mn-cs"/>
              </a:rPr>
              <a:t>система педагогической оценки развития и актуального состояния ребёнка </a:t>
            </a: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50" y="1714500"/>
            <a:ext cx="8501063" cy="4857750"/>
          </a:xfrm>
        </p:spPr>
        <p:txBody>
          <a:bodyPr>
            <a:normAutofit fontScale="92500" lnSpcReduction="20000"/>
          </a:bodyPr>
          <a:lstStyle/>
          <a:p>
            <a:pPr eaLnBrk="1" hangingPunct="1">
              <a:defRPr/>
            </a:pPr>
            <a:r>
              <a:rPr lang="ru-RU" dirty="0" smtClean="0"/>
              <a:t>информация</a:t>
            </a:r>
            <a:r>
              <a:rPr lang="ru-RU" dirty="0"/>
              <a:t>, которая позволяет выработать индивидуальные цели воспитания и обучения детей. Цель развития - своя для каждого ребёнка, поскольку разные дети обладают разным исходным уровнем развития, разными способностями, склонностями и интересами. В дальнейшем, опираясь на эти цели, педагог может, например, преобразовывать развивающую среду таким образом, чтобы вызвать у ребенка интерес к освоению определенного содержания и тем самым создать новые возможности для развития детей</a:t>
            </a:r>
            <a:r>
              <a:rPr lang="ru-RU" dirty="0" smtClean="0"/>
              <a:t>.</a:t>
            </a:r>
            <a:r>
              <a:rPr lang="ru-RU" dirty="0"/>
              <a:t> </a:t>
            </a:r>
            <a:endParaRPr lang="ru-RU" dirty="0" smtClean="0"/>
          </a:p>
          <a:p>
            <a:pPr eaLnBrk="1" hangingPunct="1">
              <a:defRPr/>
            </a:pPr>
            <a:r>
              <a:rPr lang="ru-RU" dirty="0" smtClean="0"/>
              <a:t>Результаты </a:t>
            </a:r>
            <a:r>
              <a:rPr lang="ru-RU" dirty="0"/>
              <a:t>наблюдений используются воспитателем, прежде всего, для того, чтобы изменить свою собственную деятельность (а не деятельность детей), сделать её более адекватной изменяющимся интересам и потребностям детей. </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Результат наблюдения </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88" y="1928813"/>
            <a:ext cx="8358187" cy="4643437"/>
          </a:xfrm>
        </p:spPr>
        <p:txBody>
          <a:bodyPr>
            <a:normAutofit fontScale="77500" lnSpcReduction="20000"/>
          </a:bodyPr>
          <a:lstStyle/>
          <a:p>
            <a:pPr eaLnBrk="1" hangingPunct="1">
              <a:defRPr/>
            </a:pPr>
            <a:r>
              <a:rPr lang="ru-RU" dirty="0" smtClean="0"/>
              <a:t>Наблюдение </a:t>
            </a:r>
            <a:r>
              <a:rPr lang="ru-RU" dirty="0"/>
              <a:t>представляет собой основной, самый важный метод сбора информации о детях в группе детского сада. Наблюдение - основа целенаправленного планирования и индивидуализации программы в соответствии с потребностями и интересами отдельных детей и группы Процесс наблюдения и оценки представлен на следующей схеме: от наблюдения и сбора информации о ребёнке к действиям педагогов и родителей по осуществлению индивидуальных планов и программ развития детей.  </a:t>
            </a:r>
          </a:p>
          <a:p>
            <a:pPr eaLnBrk="1" hangingPunct="1">
              <a:defRPr/>
            </a:pPr>
            <a:r>
              <a:rPr lang="ru-RU" dirty="0"/>
              <a:t>Наблюдение проводится систематически, регулярно и ненавязчиво. </a:t>
            </a:r>
          </a:p>
          <a:p>
            <a:pPr eaLnBrk="1" hangingPunct="1">
              <a:defRPr/>
            </a:pPr>
            <a:r>
              <a:rPr lang="ru-RU" dirty="0"/>
              <a:t>Ребёнок находится в знакомой обстановке и ведёт себя естественно и спокойно, не догадываясь о том, что за ним наблюдают. Педагоги наблюдают за тем, как ведёт себя ребёнок в разных ситуациях: в игре со сверстниками, на прогулке, на занятиях, в свободное время; их интересует реакция ребёнка на конфликт и похвалу, на заданный вопрос и на предложение обсудить </a:t>
            </a:r>
            <a:r>
              <a:rPr lang="ru-RU" dirty="0" smtClean="0"/>
              <a:t>что-то</a:t>
            </a:r>
            <a:r>
              <a:rPr lang="ru-RU" dirty="0"/>
              <a:t>.</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a:t>
            </a: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1643063"/>
            <a:ext cx="7772400" cy="4552950"/>
          </a:xfrm>
        </p:spPr>
        <p:txBody>
          <a:bodyPr>
            <a:normAutofit fontScale="92500" lnSpcReduction="20000"/>
          </a:bodyPr>
          <a:lstStyle/>
          <a:p>
            <a:pPr eaLnBrk="1" hangingPunct="1">
              <a:defRPr/>
            </a:pPr>
            <a:r>
              <a:rPr lang="ru-RU" b="1" i="1" dirty="0" smtClean="0"/>
              <a:t>Любое наблюдение должно иметь конкретную цель.</a:t>
            </a:r>
          </a:p>
          <a:p>
            <a:pPr eaLnBrk="1" hangingPunct="1">
              <a:defRPr/>
            </a:pPr>
            <a:r>
              <a:rPr lang="ru-RU" dirty="0" smtClean="0"/>
              <a:t>ведётся </a:t>
            </a:r>
            <a:r>
              <a:rPr lang="ru-RU" dirty="0"/>
              <a:t>за всеми видами деятельности и проявлениями поведения ребёнка любого возраста</a:t>
            </a:r>
            <a:r>
              <a:rPr lang="ru-RU" dirty="0" smtClean="0"/>
              <a:t>.</a:t>
            </a:r>
          </a:p>
          <a:p>
            <a:pPr eaLnBrk="1" hangingPunct="1">
              <a:defRPr/>
            </a:pPr>
            <a:r>
              <a:rPr lang="ru-RU" dirty="0" smtClean="0"/>
              <a:t>проводятся </a:t>
            </a:r>
            <a:r>
              <a:rPr lang="ru-RU" dirty="0"/>
              <a:t>за всеми детьми в разное время суток в течение всего года. </a:t>
            </a:r>
            <a:endParaRPr lang="ru-RU" dirty="0" smtClean="0"/>
          </a:p>
          <a:p>
            <a:pPr eaLnBrk="1" hangingPunct="1">
              <a:defRPr/>
            </a:pPr>
            <a:r>
              <a:rPr lang="ru-RU" dirty="0" smtClean="0"/>
              <a:t>В </a:t>
            </a:r>
            <a:r>
              <a:rPr lang="ru-RU" dirty="0"/>
              <a:t>фокусе наблюдения находятся все центры активности группы, </a:t>
            </a:r>
            <a:r>
              <a:rPr lang="ru-RU" dirty="0" smtClean="0"/>
              <a:t>открытая </a:t>
            </a:r>
            <a:r>
              <a:rPr lang="ru-RU" dirty="0"/>
              <a:t>площадка и другие помещения. </a:t>
            </a:r>
            <a:endParaRPr lang="ru-RU" dirty="0" smtClean="0"/>
          </a:p>
          <a:p>
            <a:pPr eaLnBrk="1" hangingPunct="1">
              <a:defRPr/>
            </a:pPr>
            <a:r>
              <a:rPr lang="ru-RU" dirty="0" smtClean="0"/>
              <a:t>Очень </a:t>
            </a:r>
            <a:r>
              <a:rPr lang="ru-RU" dirty="0"/>
              <a:t>полезно также проводить наблюдения, когда воспитатели осуществляют домашние визиты в семьи детей, предварительно получив согласие родителей. </a:t>
            </a:r>
          </a:p>
        </p:txBody>
      </p:sp>
      <p:sp>
        <p:nvSpPr>
          <p:cNvPr id="27650" name="Заголовок 1"/>
          <p:cNvSpPr>
            <a:spLocks noGrp="1"/>
          </p:cNvSpPr>
          <p:nvPr>
            <p:ph type="title"/>
          </p:nvPr>
        </p:nvSpPr>
        <p:spPr>
          <a:xfrm>
            <a:off x="685800" y="542925"/>
            <a:ext cx="7772400" cy="671513"/>
          </a:xfrm>
        </p:spPr>
        <p:txBody>
          <a:bodyPr>
            <a:normAutofit fontScale="90000"/>
          </a:bodyPr>
          <a:lstStyle/>
          <a:p>
            <a:pPr eaLnBrk="1" hangingPunct="1"/>
            <a:r>
              <a:rPr lang="ru-RU" smtClean="0"/>
              <a:t>Наблюдение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Содержимое 2"/>
          <p:cNvSpPr>
            <a:spLocks noGrp="1"/>
          </p:cNvSpPr>
          <p:nvPr>
            <p:ph idx="1"/>
          </p:nvPr>
        </p:nvSpPr>
        <p:spPr/>
        <p:txBody>
          <a:bodyPr/>
          <a:lstStyle/>
          <a:p>
            <a:pPr eaLnBrk="1" hangingPunct="1"/>
            <a:r>
              <a:rPr lang="ru-RU" smtClean="0"/>
              <a:t>целью наблюдения становится индивидуальное планирование, постановка целей и задач развития каждого ребёнка, работа по осуществлению индивидуальной программы и наблюдение за прогрессом ребёнка. </a:t>
            </a:r>
          </a:p>
        </p:txBody>
      </p:sp>
      <p:sp>
        <p:nvSpPr>
          <p:cNvPr id="28674" name="Заголовок 1"/>
          <p:cNvSpPr>
            <a:spLocks noGrp="1"/>
          </p:cNvSpPr>
          <p:nvPr>
            <p:ph type="title"/>
          </p:nvPr>
        </p:nvSpPr>
        <p:spPr/>
        <p:txBody>
          <a:bodyPr/>
          <a:lstStyle/>
          <a:p>
            <a:pPr eaLnBrk="1" hangingPunct="1"/>
            <a:r>
              <a:rPr lang="ru-RU" smtClean="0"/>
              <a:t>Цель наблюдения</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63" y="1285875"/>
            <a:ext cx="8101012" cy="5214938"/>
          </a:xfrm>
        </p:spPr>
        <p:txBody>
          <a:bodyPr>
            <a:normAutofit fontScale="62500" lnSpcReduction="20000"/>
          </a:bodyPr>
          <a:lstStyle/>
          <a:p>
            <a:pPr eaLnBrk="1" hangingPunct="1">
              <a:defRPr/>
            </a:pPr>
            <a:r>
              <a:rPr lang="ru-RU" dirty="0" smtClean="0"/>
              <a:t>• </a:t>
            </a:r>
            <a:r>
              <a:rPr lang="ru-RU" dirty="0"/>
              <a:t>Определите для себя, что именно вы будете наблюдать</a:t>
            </a:r>
            <a:r>
              <a:rPr lang="ru-RU" dirty="0" smtClean="0"/>
              <a:t>;</a:t>
            </a:r>
          </a:p>
          <a:p>
            <a:pPr eaLnBrk="1" hangingPunct="1">
              <a:defRPr/>
            </a:pPr>
            <a:r>
              <a:rPr lang="ru-RU" dirty="0" smtClean="0"/>
              <a:t> </a:t>
            </a:r>
            <a:r>
              <a:rPr lang="ru-RU" dirty="0"/>
              <a:t>• Составляйте реалистичную схему наблюдений; </a:t>
            </a:r>
            <a:endParaRPr lang="ru-RU" dirty="0" smtClean="0"/>
          </a:p>
          <a:p>
            <a:pPr eaLnBrk="1" hangingPunct="1">
              <a:defRPr/>
            </a:pPr>
            <a:r>
              <a:rPr lang="ru-RU" dirty="0" smtClean="0"/>
              <a:t>• </a:t>
            </a:r>
            <a:r>
              <a:rPr lang="ru-RU" dirty="0"/>
              <a:t>Наблюдайте за детьми при различных обстоятельствах в различное время в течение дня; </a:t>
            </a:r>
            <a:endParaRPr lang="ru-RU" dirty="0" smtClean="0"/>
          </a:p>
          <a:p>
            <a:pPr eaLnBrk="1" hangingPunct="1">
              <a:defRPr/>
            </a:pPr>
            <a:r>
              <a:rPr lang="ru-RU" dirty="0" smtClean="0"/>
              <a:t>• </a:t>
            </a:r>
            <a:r>
              <a:rPr lang="ru-RU" dirty="0"/>
              <a:t>Старайтесь, чтобы дети не заметили, что за ними наблюдают; </a:t>
            </a:r>
            <a:endParaRPr lang="ru-RU" dirty="0" smtClean="0"/>
          </a:p>
          <a:p>
            <a:pPr eaLnBrk="1" hangingPunct="1">
              <a:defRPr/>
            </a:pPr>
            <a:r>
              <a:rPr lang="ru-RU" dirty="0" smtClean="0"/>
              <a:t>• </a:t>
            </a:r>
            <a:r>
              <a:rPr lang="ru-RU" dirty="0"/>
              <a:t>В конкретный момент наблюдайте только за одним ребёнком; </a:t>
            </a:r>
            <a:endParaRPr lang="ru-RU" dirty="0" smtClean="0"/>
          </a:p>
          <a:p>
            <a:pPr eaLnBrk="1" hangingPunct="1">
              <a:defRPr/>
            </a:pPr>
            <a:r>
              <a:rPr lang="ru-RU" dirty="0" smtClean="0"/>
              <a:t>• </a:t>
            </a:r>
            <a:r>
              <a:rPr lang="ru-RU" dirty="0"/>
              <a:t>Наблюдайте именно то, что делает ребёнок; </a:t>
            </a:r>
            <a:endParaRPr lang="ru-RU" dirty="0" smtClean="0"/>
          </a:p>
          <a:p>
            <a:pPr eaLnBrk="1" hangingPunct="1">
              <a:defRPr/>
            </a:pPr>
            <a:r>
              <a:rPr lang="ru-RU" dirty="0" smtClean="0"/>
              <a:t>• </a:t>
            </a:r>
            <a:r>
              <a:rPr lang="ru-RU" dirty="0"/>
              <a:t>Документируйте факты, а не свои обобщения; </a:t>
            </a:r>
          </a:p>
          <a:p>
            <a:pPr eaLnBrk="1" hangingPunct="1">
              <a:defRPr/>
            </a:pPr>
            <a:r>
              <a:rPr lang="ru-RU" dirty="0"/>
              <a:t>• Старайтесь, чтобы ваши мнения и убеждения не влияли на оценку ребёнка; </a:t>
            </a:r>
            <a:endParaRPr lang="ru-RU" dirty="0" smtClean="0"/>
          </a:p>
          <a:p>
            <a:pPr eaLnBrk="1" hangingPunct="1">
              <a:defRPr/>
            </a:pPr>
            <a:r>
              <a:rPr lang="ru-RU" dirty="0" smtClean="0"/>
              <a:t>• </a:t>
            </a:r>
            <a:r>
              <a:rPr lang="ru-RU" dirty="0"/>
              <a:t>Сразу же записывайте результаты наблюдений; </a:t>
            </a:r>
            <a:endParaRPr lang="ru-RU" dirty="0" smtClean="0"/>
          </a:p>
          <a:p>
            <a:pPr eaLnBrk="1" hangingPunct="1">
              <a:defRPr/>
            </a:pPr>
            <a:r>
              <a:rPr lang="ru-RU" dirty="0" smtClean="0"/>
              <a:t>• </a:t>
            </a:r>
            <a:r>
              <a:rPr lang="ru-RU" dirty="0"/>
              <a:t>Записывайте контекст наблюдения, отмечайте дату, время и обстоятельства; </a:t>
            </a:r>
            <a:endParaRPr lang="ru-RU" dirty="0" smtClean="0"/>
          </a:p>
          <a:p>
            <a:pPr eaLnBrk="1" hangingPunct="1">
              <a:defRPr/>
            </a:pPr>
            <a:r>
              <a:rPr lang="ru-RU" dirty="0" smtClean="0"/>
              <a:t>• </a:t>
            </a:r>
            <a:r>
              <a:rPr lang="ru-RU" dirty="0"/>
              <a:t>Записи должны быть точными и конкретными; </a:t>
            </a:r>
            <a:endParaRPr lang="ru-RU" dirty="0" smtClean="0"/>
          </a:p>
          <a:p>
            <a:pPr eaLnBrk="1" hangingPunct="1">
              <a:defRPr/>
            </a:pPr>
            <a:r>
              <a:rPr lang="ru-RU" dirty="0" smtClean="0"/>
              <a:t>• </a:t>
            </a:r>
            <a:r>
              <a:rPr lang="ru-RU" dirty="0"/>
              <a:t>Записи должны быть объективными; </a:t>
            </a:r>
            <a:endParaRPr lang="ru-RU" dirty="0" smtClean="0"/>
          </a:p>
          <a:p>
            <a:pPr eaLnBrk="1" hangingPunct="1">
              <a:defRPr/>
            </a:pPr>
            <a:r>
              <a:rPr lang="ru-RU" dirty="0" smtClean="0"/>
              <a:t>• </a:t>
            </a:r>
            <a:r>
              <a:rPr lang="ru-RU" dirty="0"/>
              <a:t>Выбирайте объективную систему записи наблюдений; </a:t>
            </a:r>
            <a:endParaRPr lang="ru-RU" dirty="0" smtClean="0"/>
          </a:p>
          <a:p>
            <a:pPr eaLnBrk="1" hangingPunct="1">
              <a:defRPr/>
            </a:pPr>
            <a:r>
              <a:rPr lang="ru-RU" dirty="0" smtClean="0"/>
              <a:t>• </a:t>
            </a:r>
            <a:r>
              <a:rPr lang="ru-RU" dirty="0"/>
              <a:t>Процесс записи должен быть простым; </a:t>
            </a:r>
            <a:endParaRPr lang="ru-RU" dirty="0" smtClean="0"/>
          </a:p>
          <a:p>
            <a:pPr eaLnBrk="1" hangingPunct="1">
              <a:defRPr/>
            </a:pPr>
            <a:r>
              <a:rPr lang="ru-RU" dirty="0" smtClean="0"/>
              <a:t>• </a:t>
            </a:r>
            <a:r>
              <a:rPr lang="ru-RU" dirty="0"/>
              <a:t>Соблюдайте конфиденциальность; </a:t>
            </a:r>
            <a:endParaRPr lang="ru-RU" dirty="0" smtClean="0"/>
          </a:p>
          <a:p>
            <a:pPr eaLnBrk="1" hangingPunct="1">
              <a:defRPr/>
            </a:pPr>
            <a:r>
              <a:rPr lang="ru-RU" dirty="0" smtClean="0"/>
              <a:t>• </a:t>
            </a:r>
            <a:r>
              <a:rPr lang="ru-RU" dirty="0"/>
              <a:t>Избегайте поспешных обобщений, выдвигайте много разных гипотез; </a:t>
            </a:r>
            <a:endParaRPr lang="ru-RU" dirty="0" smtClean="0"/>
          </a:p>
          <a:p>
            <a:pPr eaLnBrk="1" hangingPunct="1">
              <a:defRPr/>
            </a:pPr>
            <a:r>
              <a:rPr lang="ru-RU" dirty="0" smtClean="0"/>
              <a:t>• </a:t>
            </a:r>
            <a:r>
              <a:rPr lang="ru-RU" dirty="0"/>
              <a:t>Обсуждайте факты с коллегами, родителями и специалистами.</a:t>
            </a:r>
          </a:p>
        </p:txBody>
      </p:sp>
      <p:sp>
        <p:nvSpPr>
          <p:cNvPr id="2" name="Заголовок 1"/>
          <p:cNvSpPr>
            <a:spLocks noGrp="1"/>
          </p:cNvSpPr>
          <p:nvPr>
            <p:ph type="title"/>
          </p:nvPr>
        </p:nvSpPr>
        <p:spPr>
          <a:xfrm>
            <a:off x="571500" y="285750"/>
            <a:ext cx="7772400" cy="885825"/>
          </a:xfrm>
        </p:spPr>
        <p:txBody>
          <a:bodyPr/>
          <a:lstStyle/>
          <a:p>
            <a:pPr eaLnBrk="1" hangingPunct="1">
              <a:defRPr/>
            </a:pPr>
            <a:r>
              <a:rPr lang="ru-RU" dirty="0" smtClean="0">
                <a:solidFill>
                  <a:schemeClr val="tx1"/>
                </a:solidFill>
                <a:latin typeface="+mn-lt"/>
                <a:ea typeface="+mn-ea"/>
                <a:cs typeface="+mn-cs"/>
              </a:rPr>
              <a:t>Советы воспитателю</a:t>
            </a:r>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2081213"/>
            <a:ext cx="7772400" cy="4205287"/>
          </a:xfrm>
        </p:spPr>
        <p:txBody>
          <a:bodyPr>
            <a:normAutofit fontScale="85000" lnSpcReduction="20000"/>
          </a:bodyPr>
          <a:lstStyle/>
          <a:p>
            <a:pPr eaLnBrk="1" hangingPunct="1">
              <a:defRPr/>
            </a:pPr>
            <a:r>
              <a:rPr lang="ru-RU" dirty="0" smtClean="0"/>
              <a:t>требует </a:t>
            </a:r>
            <a:r>
              <a:rPr lang="ru-RU" dirty="0"/>
              <a:t>соблюдения определённых правил, базируется на определённых принципах и имеет свою технологию и ограничения. </a:t>
            </a:r>
            <a:endParaRPr lang="ru-RU" dirty="0" smtClean="0"/>
          </a:p>
          <a:p>
            <a:pPr eaLnBrk="1" hangingPunct="1">
              <a:defRPr/>
            </a:pPr>
            <a:r>
              <a:rPr lang="ru-RU" dirty="0" smtClean="0"/>
              <a:t>Реальная </a:t>
            </a:r>
            <a:r>
              <a:rPr lang="ru-RU" dirty="0"/>
              <a:t>оценка должна: </a:t>
            </a:r>
            <a:endParaRPr lang="ru-RU" dirty="0" smtClean="0"/>
          </a:p>
          <a:p>
            <a:pPr eaLnBrk="1" hangingPunct="1">
              <a:defRPr/>
            </a:pPr>
            <a:r>
              <a:rPr lang="ru-RU" dirty="0" smtClean="0"/>
              <a:t>• </a:t>
            </a:r>
            <a:r>
              <a:rPr lang="ru-RU" dirty="0"/>
              <a:t>ориентировать воспитателя в его работе с ребёнком; </a:t>
            </a:r>
            <a:endParaRPr lang="ru-RU" dirty="0" smtClean="0"/>
          </a:p>
          <a:p>
            <a:pPr eaLnBrk="1" hangingPunct="1">
              <a:defRPr/>
            </a:pPr>
            <a:r>
              <a:rPr lang="ru-RU" dirty="0" smtClean="0"/>
              <a:t>• </a:t>
            </a:r>
            <a:r>
              <a:rPr lang="ru-RU" dirty="0"/>
              <a:t>вовлекать родителей в процесс образования ребёнка и ориентировать в нём; </a:t>
            </a:r>
            <a:endParaRPr lang="ru-RU" dirty="0" smtClean="0"/>
          </a:p>
          <a:p>
            <a:pPr eaLnBrk="1" hangingPunct="1">
              <a:defRPr/>
            </a:pPr>
            <a:r>
              <a:rPr lang="ru-RU" dirty="0" smtClean="0"/>
              <a:t>• </a:t>
            </a:r>
            <a:r>
              <a:rPr lang="ru-RU" dirty="0"/>
              <a:t>мотивировать и направлять действия ребёнка, ориентировать его на социальные ценности, формировать у ребёнка позитивный образ «Я», способствовать становлению его самооценки; </a:t>
            </a:r>
            <a:endParaRPr lang="ru-RU" dirty="0" smtClean="0"/>
          </a:p>
          <a:p>
            <a:pPr eaLnBrk="1" hangingPunct="1">
              <a:defRPr/>
            </a:pPr>
            <a:r>
              <a:rPr lang="ru-RU" dirty="0" smtClean="0"/>
              <a:t>• </a:t>
            </a:r>
            <a:r>
              <a:rPr lang="ru-RU" dirty="0"/>
              <a:t>подчёркивать исследовательский характер педагогического процесса.  </a:t>
            </a:r>
          </a:p>
          <a:p>
            <a:pPr eaLnBrk="1" hangingPunct="1">
              <a:defRPr/>
            </a:pPr>
            <a:endParaRPr lang="ru-RU" dirty="0"/>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5800" y="2071688"/>
            <a:ext cx="7772400" cy="4500562"/>
          </a:xfrm>
        </p:spPr>
        <p:txBody>
          <a:bodyPr>
            <a:normAutofit fontScale="92500"/>
          </a:bodyPr>
          <a:lstStyle/>
          <a:p>
            <a:pPr eaLnBrk="1" hangingPunct="1">
              <a:defRPr/>
            </a:pPr>
            <a:r>
              <a:rPr lang="ru-RU" dirty="0" smtClean="0"/>
              <a:t>должна </a:t>
            </a:r>
            <a:r>
              <a:rPr lang="ru-RU" dirty="0"/>
              <a:t>быть: </a:t>
            </a:r>
            <a:endParaRPr lang="ru-RU" dirty="0" smtClean="0"/>
          </a:p>
          <a:p>
            <a:pPr eaLnBrk="1" hangingPunct="1">
              <a:defRPr/>
            </a:pPr>
            <a:r>
              <a:rPr lang="ru-RU" dirty="0" smtClean="0"/>
              <a:t>• </a:t>
            </a:r>
            <a:r>
              <a:rPr lang="ru-RU" dirty="0"/>
              <a:t>многомерна; </a:t>
            </a:r>
            <a:endParaRPr lang="ru-RU" dirty="0" smtClean="0"/>
          </a:p>
          <a:p>
            <a:pPr eaLnBrk="1" hangingPunct="1">
              <a:defRPr/>
            </a:pPr>
            <a:r>
              <a:rPr lang="ru-RU" dirty="0" smtClean="0"/>
              <a:t>• </a:t>
            </a:r>
            <a:r>
              <a:rPr lang="ru-RU" dirty="0"/>
              <a:t>целостна</a:t>
            </a:r>
            <a:r>
              <a:rPr lang="ru-RU" dirty="0" smtClean="0"/>
              <a:t>;</a:t>
            </a:r>
          </a:p>
          <a:p>
            <a:pPr eaLnBrk="1" hangingPunct="1">
              <a:defRPr/>
            </a:pPr>
            <a:r>
              <a:rPr lang="ru-RU" dirty="0" smtClean="0"/>
              <a:t> </a:t>
            </a:r>
            <a:r>
              <a:rPr lang="ru-RU" dirty="0"/>
              <a:t>• непрерывна и кумулятивна; </a:t>
            </a:r>
            <a:endParaRPr lang="ru-RU" dirty="0" smtClean="0"/>
          </a:p>
          <a:p>
            <a:pPr eaLnBrk="1" hangingPunct="1">
              <a:defRPr/>
            </a:pPr>
            <a:r>
              <a:rPr lang="ru-RU" dirty="0" smtClean="0"/>
              <a:t>• </a:t>
            </a:r>
            <a:r>
              <a:rPr lang="ru-RU" dirty="0"/>
              <a:t>критериально ориентирована; </a:t>
            </a:r>
            <a:endParaRPr lang="ru-RU" dirty="0" smtClean="0"/>
          </a:p>
          <a:p>
            <a:pPr eaLnBrk="1" hangingPunct="1">
              <a:defRPr/>
            </a:pPr>
            <a:r>
              <a:rPr lang="ru-RU" dirty="0" smtClean="0"/>
              <a:t>• </a:t>
            </a:r>
            <a:r>
              <a:rPr lang="ru-RU" dirty="0"/>
              <a:t>нацелена на выявление сильных сторон ребёнка; </a:t>
            </a:r>
            <a:endParaRPr lang="ru-RU" dirty="0" smtClean="0"/>
          </a:p>
          <a:p>
            <a:pPr eaLnBrk="1" hangingPunct="1">
              <a:defRPr/>
            </a:pPr>
            <a:r>
              <a:rPr lang="ru-RU" dirty="0" smtClean="0"/>
              <a:t>• </a:t>
            </a:r>
            <a:r>
              <a:rPr lang="ru-RU" dirty="0"/>
              <a:t>основана на действиях ребёнка в разнообразных ситуациях открытого типа; </a:t>
            </a:r>
            <a:endParaRPr lang="ru-RU" dirty="0" smtClean="0"/>
          </a:p>
          <a:p>
            <a:pPr eaLnBrk="1" hangingPunct="1">
              <a:defRPr/>
            </a:pPr>
            <a:r>
              <a:rPr lang="ru-RU" dirty="0" smtClean="0"/>
              <a:t>• </a:t>
            </a:r>
            <a:r>
              <a:rPr lang="ru-RU" dirty="0"/>
              <a:t>абсолютно понятна для воспитателей, родителей и детей.  </a:t>
            </a:r>
          </a:p>
          <a:p>
            <a:pPr eaLnBrk="1" hangingPunct="1">
              <a:defRPr/>
            </a:pPr>
            <a:endParaRPr lang="ru-RU" dirty="0"/>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500" y="3140968"/>
            <a:ext cx="7772400" cy="2974082"/>
          </a:xfrm>
        </p:spPr>
        <p:txBody>
          <a:bodyPr>
            <a:normAutofit fontScale="70000" lnSpcReduction="20000"/>
          </a:bodyPr>
          <a:lstStyle/>
          <a:p>
            <a:pPr eaLnBrk="1" hangingPunct="1">
              <a:defRPr/>
            </a:pPr>
            <a:r>
              <a:rPr lang="ru-RU" sz="4100" b="1" dirty="0" smtClean="0"/>
              <a:t>целевые ориентиры </a:t>
            </a:r>
          </a:p>
          <a:p>
            <a:pPr eaLnBrk="1" hangingPunct="1">
              <a:defRPr/>
            </a:pPr>
            <a:r>
              <a:rPr lang="ru-RU" dirty="0" smtClean="0"/>
              <a:t>не подлежат непосредственной оценке, в том числе в виде педагогической диагностики (мониторинга), </a:t>
            </a:r>
          </a:p>
          <a:p>
            <a:pPr eaLnBrk="1" hangingPunct="1">
              <a:defRPr/>
            </a:pPr>
            <a:r>
              <a:rPr lang="ru-RU" dirty="0" smtClean="0"/>
              <a:t>не </a:t>
            </a:r>
            <a:r>
              <a:rPr lang="ru-RU" dirty="0" smtClean="0"/>
              <a:t>являются основанием для их формального сравнения с реальными достижениями детей. </a:t>
            </a:r>
          </a:p>
          <a:p>
            <a:pPr eaLnBrk="1" hangingPunct="1">
              <a:defRPr/>
            </a:pPr>
            <a:r>
              <a:rPr lang="ru-RU" dirty="0" smtClean="0"/>
              <a:t>не являются основой объективной оценки соответствия установленным требованиям образовательной деятельности и подготовки детей. </a:t>
            </a:r>
          </a:p>
          <a:p>
            <a:pPr eaLnBrk="1" hangingPunct="1">
              <a:defRPr/>
            </a:pPr>
            <a:r>
              <a:rPr lang="ru-RU" dirty="0" smtClean="0"/>
              <a:t>Освоение Программы не сопровождается проведением промежуточных аттестаций и итоговой аттестации воспитанников.</a:t>
            </a:r>
            <a:endParaRPr lang="ru-RU" dirty="0"/>
          </a:p>
        </p:txBody>
      </p:sp>
      <p:sp>
        <p:nvSpPr>
          <p:cNvPr id="5122" name="Заголовок 1"/>
          <p:cNvSpPr>
            <a:spLocks noGrp="1"/>
          </p:cNvSpPr>
          <p:nvPr>
            <p:ph type="title"/>
          </p:nvPr>
        </p:nvSpPr>
        <p:spPr>
          <a:xfrm>
            <a:off x="457200" y="152400"/>
            <a:ext cx="8229600" cy="2628528"/>
          </a:xfrm>
        </p:spPr>
        <p:txBody>
          <a:bodyPr/>
          <a:lstStyle/>
          <a:p>
            <a:pPr eaLnBrk="1" hangingPunct="1"/>
            <a:r>
              <a:rPr lang="ru-RU" dirty="0" smtClean="0"/>
              <a:t>В </a:t>
            </a:r>
            <a:r>
              <a:rPr lang="ru-RU" dirty="0" smtClean="0"/>
              <a:t>соответствии с ФГОС ДО,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eaLnBrk="1" hangingPunct="1">
              <a:defRPr/>
            </a:pPr>
            <a:r>
              <a:rPr lang="ru-RU" dirty="0" smtClean="0"/>
              <a:t>помогают </a:t>
            </a:r>
          </a:p>
          <a:p>
            <a:pPr eaLnBrk="1" hangingPunct="1">
              <a:defRPr/>
            </a:pPr>
            <a:r>
              <a:rPr lang="ru-RU" dirty="0" smtClean="0"/>
              <a:t>• </a:t>
            </a:r>
            <a:r>
              <a:rPr lang="ru-RU" dirty="0"/>
              <a:t>узнать ребёнка </a:t>
            </a:r>
            <a:endParaRPr lang="ru-RU" dirty="0" smtClean="0"/>
          </a:p>
          <a:p>
            <a:pPr eaLnBrk="1" hangingPunct="1">
              <a:defRPr/>
            </a:pPr>
            <a:r>
              <a:rPr lang="ru-RU" dirty="0" smtClean="0"/>
              <a:t>• </a:t>
            </a:r>
            <a:r>
              <a:rPr lang="ru-RU" dirty="0"/>
              <a:t>идентифицировать сильные стороны ребёнка </a:t>
            </a:r>
          </a:p>
          <a:p>
            <a:pPr eaLnBrk="1" hangingPunct="1">
              <a:defRPr/>
            </a:pPr>
            <a:r>
              <a:rPr lang="ru-RU" dirty="0"/>
              <a:t>• наблюдать взаимоотношения ребёнка с </a:t>
            </a:r>
            <a:r>
              <a:rPr lang="ru-RU" dirty="0" smtClean="0"/>
              <a:t>остальными</a:t>
            </a:r>
          </a:p>
          <a:p>
            <a:pPr eaLnBrk="1" hangingPunct="1">
              <a:defRPr/>
            </a:pPr>
            <a:r>
              <a:rPr lang="ru-RU" dirty="0" smtClean="0"/>
              <a:t> </a:t>
            </a:r>
            <a:r>
              <a:rPr lang="ru-RU" dirty="0"/>
              <a:t>• наблюдать личностные предпочтения и выбор </a:t>
            </a:r>
            <a:endParaRPr lang="ru-RU" dirty="0" smtClean="0"/>
          </a:p>
          <a:p>
            <a:pPr eaLnBrk="1" hangingPunct="1">
              <a:defRPr/>
            </a:pPr>
            <a:r>
              <a:rPr lang="ru-RU" dirty="0" smtClean="0"/>
              <a:t>• </a:t>
            </a:r>
            <a:r>
              <a:rPr lang="ru-RU" dirty="0"/>
              <a:t>наблюдать и фиксировать стиль обучения, также как и стиль, формирующийся при обучении </a:t>
            </a:r>
            <a:endParaRPr lang="ru-RU" dirty="0" smtClean="0"/>
          </a:p>
          <a:p>
            <a:pPr eaLnBrk="1" hangingPunct="1">
              <a:defRPr/>
            </a:pPr>
            <a:r>
              <a:rPr lang="ru-RU" dirty="0" smtClean="0"/>
              <a:t>• </a:t>
            </a:r>
            <a:r>
              <a:rPr lang="ru-RU" dirty="0"/>
              <a:t>обеспечить обратную связь и поддерживать </a:t>
            </a:r>
            <a:r>
              <a:rPr lang="ru-RU" dirty="0" smtClean="0"/>
              <a:t>ребенка</a:t>
            </a:r>
          </a:p>
          <a:p>
            <a:pPr eaLnBrk="1" hangingPunct="1">
              <a:defRPr/>
            </a:pPr>
            <a:r>
              <a:rPr lang="ru-RU" dirty="0" smtClean="0"/>
              <a:t> </a:t>
            </a:r>
            <a:r>
              <a:rPr lang="ru-RU" dirty="0"/>
              <a:t>• определять потребность в раннем вмешательстве при работе с ребёнком, испытывающим постоянные затруднения </a:t>
            </a:r>
            <a:endParaRPr lang="ru-RU" dirty="0" smtClean="0"/>
          </a:p>
          <a:p>
            <a:pPr eaLnBrk="1" hangingPunct="1">
              <a:defRPr/>
            </a:pPr>
            <a:r>
              <a:rPr lang="ru-RU" dirty="0" smtClean="0"/>
              <a:t>• </a:t>
            </a:r>
            <a:r>
              <a:rPr lang="ru-RU" dirty="0"/>
              <a:t>обеспечить профессиональную, объективную и честную оценку прогресса ребёнка в обучении</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и оценка </a:t>
            </a: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916832"/>
            <a:ext cx="8229600" cy="4179168"/>
          </a:xfrm>
        </p:spPr>
        <p:txBody>
          <a:bodyPr>
            <a:normAutofit fontScale="85000" lnSpcReduction="20000"/>
          </a:bodyPr>
          <a:lstStyle/>
          <a:p>
            <a:pPr eaLnBrk="1" hangingPunct="1">
              <a:defRPr/>
            </a:pPr>
            <a:r>
              <a:rPr lang="ru-RU" dirty="0" smtClean="0"/>
              <a:t>предполагает </a:t>
            </a:r>
            <a:r>
              <a:rPr lang="ru-RU" dirty="0"/>
              <a:t>обмен информацией между воспитателями, родителями и детьми, обсуждение фактов со специалистами, уточнение информации при разговоре с ребёнком (метод свободного интервью). Ребёнок также учится самостоятельно оценивать себя (самооценка и рефлексия). Сведения о развитии ребёнка, полученные в результате проведения систематических наблюдений, являются неотъемлемой основой для построения конструктивного взаимодействия между педагогами детского сада и семьями детей, что способствует активному вовлечению семьи и привлечению родителей к процессу принятия решений, касающихся всех аспектов, касающихся развития их ребёнка. Результаты наблюдений регулярно обсуждаются с родителями каждого ребёнка и используются для принятия совместных решений.</a:t>
            </a:r>
          </a:p>
        </p:txBody>
      </p:sp>
      <p:sp>
        <p:nvSpPr>
          <p:cNvPr id="2" name="Заголовок 1"/>
          <p:cNvSpPr>
            <a:spLocks noGrp="1"/>
          </p:cNvSpPr>
          <p:nvPr>
            <p:ph type="title"/>
          </p:nvPr>
        </p:nvSpPr>
        <p:spPr>
          <a:xfrm>
            <a:off x="457200" y="152400"/>
            <a:ext cx="8229600" cy="1764432"/>
          </a:xfrm>
        </p:spPr>
        <p:txBody>
          <a:bodyPr>
            <a:normAutofit/>
          </a:bodyPr>
          <a:lstStyle/>
          <a:p>
            <a:pPr eaLnBrk="1" hangingPunct="1">
              <a:defRPr/>
            </a:pPr>
            <a:r>
              <a:rPr lang="ru-RU" dirty="0" smtClean="0">
                <a:solidFill>
                  <a:schemeClr val="tx1"/>
                </a:solidFill>
                <a:latin typeface="+mn-lt"/>
                <a:ea typeface="+mn-ea"/>
                <a:cs typeface="+mn-cs"/>
              </a:rPr>
              <a:t>Анализ результатов наблюдения за ребёнком </a:t>
            </a: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eaLnBrk="1" hangingPunct="1">
              <a:defRPr/>
            </a:pPr>
            <a:r>
              <a:rPr lang="ru-RU" dirty="0" smtClean="0"/>
              <a:t> Вся </a:t>
            </a:r>
            <a:r>
              <a:rPr lang="ru-RU" dirty="0"/>
              <a:t>информация, используемая программой для качественной работы  с детьми, должна быть объективной, основанной на фактах и практически  необходимой для работы воспитателей. </a:t>
            </a:r>
            <a:endParaRPr lang="ru-RU" dirty="0" smtClean="0"/>
          </a:p>
          <a:p>
            <a:pPr eaLnBrk="1" hangingPunct="1">
              <a:defRPr/>
            </a:pPr>
            <a:r>
              <a:rPr lang="ru-RU" dirty="0" smtClean="0"/>
              <a:t>источники </a:t>
            </a:r>
            <a:r>
              <a:rPr lang="ru-RU" dirty="0"/>
              <a:t>– профессиональные наблюдения педагогов и специалистов, а также, безусловно, знания и опыт родителей. </a:t>
            </a:r>
            <a:endParaRPr lang="ru-RU" dirty="0" smtClean="0"/>
          </a:p>
          <a:p>
            <a:pPr eaLnBrk="1" hangingPunct="1">
              <a:defRPr/>
            </a:pPr>
            <a:r>
              <a:rPr lang="ru-RU" dirty="0" smtClean="0"/>
              <a:t>Многие </a:t>
            </a:r>
            <a:r>
              <a:rPr lang="ru-RU" dirty="0"/>
              <a:t>родители очень щепетильно относятся к необходимости предоставления информации о развитии и поведении ребенка в семье из опасения, что она будет истолкована во вред ребенку.</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eaLnBrk="1" hangingPunct="1">
              <a:defRPr/>
            </a:pPr>
            <a:r>
              <a:rPr lang="ru-RU" dirty="0" smtClean="0"/>
              <a:t>неразглашение </a:t>
            </a:r>
            <a:r>
              <a:rPr lang="ru-RU" dirty="0"/>
              <a:t>доверительной информации, полученной от семьи, передача ее лишь профессионалам для использования на благо семьи. </a:t>
            </a:r>
            <a:endParaRPr lang="ru-RU" dirty="0" smtClean="0"/>
          </a:p>
          <a:p>
            <a:pPr eaLnBrk="1" hangingPunct="1">
              <a:defRPr/>
            </a:pPr>
            <a:r>
              <a:rPr lang="ru-RU" dirty="0" smtClean="0"/>
              <a:t>Все</a:t>
            </a:r>
            <a:r>
              <a:rPr lang="ru-RU" dirty="0"/>
              <a:t>, кто занят в программе, должны быть предупреждены, что любая информация, любые беседы и записи не подлежат оглашению. Педагоги несут ответственность по защите семейной информации, полученной в устной или письменной форме. Для использования этой информации требуется письменное согласие семьи. Необходимо проводить инструктаж по технике конфиденциальности.  </a:t>
            </a:r>
          </a:p>
          <a:p>
            <a:pPr eaLnBrk="1" hangingPunct="1">
              <a:defRPr/>
            </a:pPr>
            <a:endParaRPr lang="ru-RU" dirty="0"/>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88" y="1357313"/>
            <a:ext cx="8429625" cy="5143500"/>
          </a:xfrm>
        </p:spPr>
        <p:txBody>
          <a:bodyPr>
            <a:normAutofit fontScale="62500" lnSpcReduction="20000"/>
          </a:bodyPr>
          <a:lstStyle/>
          <a:p>
            <a:pPr eaLnBrk="1" hangingPunct="1">
              <a:defRPr/>
            </a:pPr>
            <a:r>
              <a:rPr lang="ru-RU" dirty="0" smtClean="0"/>
              <a:t>1</a:t>
            </a:r>
            <a:r>
              <a:rPr lang="ru-RU" dirty="0"/>
              <a:t>. Родители должны быть главным источником информации о самих себе и о ребенке, причем педагогам следует ограничиваться сбором только той информации, которая необходима для программы воспитания данного ребенка. </a:t>
            </a:r>
            <a:endParaRPr lang="ru-RU" dirty="0" smtClean="0"/>
          </a:p>
          <a:p>
            <a:pPr eaLnBrk="1" hangingPunct="1">
              <a:defRPr/>
            </a:pPr>
            <a:r>
              <a:rPr lang="ru-RU" dirty="0" smtClean="0"/>
              <a:t>2</a:t>
            </a:r>
            <a:r>
              <a:rPr lang="ru-RU" dirty="0"/>
              <a:t>. Родителям запрещается знакомиться с материалами, касающимися других детей. </a:t>
            </a:r>
            <a:endParaRPr lang="ru-RU" dirty="0" smtClean="0"/>
          </a:p>
          <a:p>
            <a:pPr eaLnBrk="1" hangingPunct="1">
              <a:defRPr/>
            </a:pPr>
            <a:r>
              <a:rPr lang="ru-RU" dirty="0" smtClean="0"/>
              <a:t>3. </a:t>
            </a:r>
            <a:r>
              <a:rPr lang="ru-RU" dirty="0"/>
              <a:t>Данные о детях и семьях открыты только для персонала детского сада и, в случае необходимости, для консультантов (в той мере, в какой этого требуют обстоятельства). </a:t>
            </a:r>
            <a:endParaRPr lang="ru-RU" dirty="0" smtClean="0"/>
          </a:p>
          <a:p>
            <a:pPr eaLnBrk="1" hangingPunct="1">
              <a:defRPr/>
            </a:pPr>
            <a:r>
              <a:rPr lang="ru-RU" dirty="0" smtClean="0"/>
              <a:t>4</a:t>
            </a:r>
            <a:r>
              <a:rPr lang="ru-RU" dirty="0"/>
              <a:t>. Следует предупредить членов семей о том, какая информация будет сообщаться всему педагогическому коллективу и почему это будет делаться. </a:t>
            </a:r>
            <a:endParaRPr lang="ru-RU" dirty="0" smtClean="0"/>
          </a:p>
          <a:p>
            <a:pPr eaLnBrk="1" hangingPunct="1">
              <a:defRPr/>
            </a:pPr>
            <a:r>
              <a:rPr lang="ru-RU" dirty="0" smtClean="0"/>
              <a:t>5</a:t>
            </a:r>
            <a:r>
              <a:rPr lang="ru-RU" dirty="0"/>
              <a:t>. Не сообщайте информацию лицам, не занятым в программе, без письменного разрешения семьи, за исключением случаев, когда речь идет о дурном обращении с детьми или отсутствии заботы о них. </a:t>
            </a:r>
            <a:endParaRPr lang="ru-RU" dirty="0" smtClean="0"/>
          </a:p>
          <a:p>
            <a:pPr eaLnBrk="1" hangingPunct="1">
              <a:defRPr/>
            </a:pPr>
            <a:r>
              <a:rPr lang="ru-RU" dirty="0" smtClean="0"/>
              <a:t>6</a:t>
            </a:r>
            <a:r>
              <a:rPr lang="ru-RU" dirty="0"/>
              <a:t>. Консультации с другими организациями и лицами возможны только с согласия семей и в указанных ими пределах. </a:t>
            </a:r>
          </a:p>
          <a:p>
            <a:pPr eaLnBrk="1" hangingPunct="1">
              <a:defRPr/>
            </a:pPr>
            <a:r>
              <a:rPr lang="ru-RU" dirty="0"/>
              <a:t>7. Раз в году при участии родителей и педагогов следует уточнять, какая информация будет собираться и как и кому сообщаться. </a:t>
            </a:r>
            <a:endParaRPr lang="ru-RU" dirty="0" smtClean="0"/>
          </a:p>
          <a:p>
            <a:pPr eaLnBrk="1" hangingPunct="1">
              <a:defRPr/>
            </a:pPr>
            <a:r>
              <a:rPr lang="ru-RU" dirty="0" smtClean="0"/>
              <a:t>8</a:t>
            </a:r>
            <a:r>
              <a:rPr lang="ru-RU" dirty="0"/>
              <a:t>. Рассказывая о планах проведения политики конфиденциальности, укажите, как будет использоваться информация, полученная с помощью </a:t>
            </a:r>
            <a:r>
              <a:rPr lang="ru-RU" dirty="0" err="1"/>
              <a:t>опросников</a:t>
            </a:r>
            <a:r>
              <a:rPr lang="ru-RU" dirty="0"/>
              <a:t>. </a:t>
            </a:r>
            <a:endParaRPr lang="ru-RU" dirty="0" smtClean="0"/>
          </a:p>
          <a:p>
            <a:pPr eaLnBrk="1" hangingPunct="1">
              <a:defRPr/>
            </a:pPr>
            <a:r>
              <a:rPr lang="ru-RU" dirty="0" smtClean="0"/>
              <a:t>9</a:t>
            </a:r>
            <a:r>
              <a:rPr lang="ru-RU" dirty="0"/>
              <a:t>. Записывайте и храните только ту информацию, которая существенна для реализации программы и не вызывает возражений </a:t>
            </a:r>
            <a:r>
              <a:rPr lang="ru-RU" dirty="0" smtClean="0"/>
              <a:t>родителей</a:t>
            </a:r>
            <a:endParaRPr lang="ru-RU" dirty="0"/>
          </a:p>
          <a:p>
            <a:pPr eaLnBrk="1" hangingPunct="1">
              <a:defRPr/>
            </a:pPr>
            <a:endParaRPr lang="ru-RU" dirty="0"/>
          </a:p>
        </p:txBody>
      </p:sp>
      <p:sp>
        <p:nvSpPr>
          <p:cNvPr id="2" name="Заголовок 1"/>
          <p:cNvSpPr>
            <a:spLocks noGrp="1"/>
          </p:cNvSpPr>
          <p:nvPr>
            <p:ph type="title"/>
          </p:nvPr>
        </p:nvSpPr>
        <p:spPr>
          <a:xfrm>
            <a:off x="685800" y="542925"/>
            <a:ext cx="7772400" cy="600075"/>
          </a:xfrm>
        </p:spPr>
        <p:txBody>
          <a:bodyPr>
            <a:normAutofit fontScale="90000"/>
          </a:bodyPr>
          <a:lstStyle/>
          <a:p>
            <a:pPr eaLnBrk="1" hangingPunct="1">
              <a:defRPr/>
            </a:pPr>
            <a:r>
              <a:rPr lang="ru-RU" b="1" dirty="0" smtClean="0">
                <a:solidFill>
                  <a:schemeClr val="tx1"/>
                </a:solidFill>
                <a:latin typeface="+mn-lt"/>
                <a:ea typeface="+mn-ea"/>
                <a:cs typeface="+mn-cs"/>
              </a:rPr>
              <a:t>Правила </a:t>
            </a:r>
            <a:endParaRPr lang="ru-RU"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eaLnBrk="1" hangingPunct="1">
              <a:defRPr/>
            </a:pPr>
            <a:r>
              <a:rPr lang="ru-RU" dirty="0" smtClean="0"/>
              <a:t>Педагогическая диагностика предполагает оценку индивидуального развития детей. Оценка  производится педагогическим работником в рамках педагогической диагностики (оценки индивидуального развития дошкольников, связанной с оценкой эффективности педагогических действий и лежащей в основе их дальнейшего планирования). </a:t>
            </a:r>
          </a:p>
          <a:p>
            <a:pPr eaLnBrk="1" hangingPunct="1">
              <a:defRPr/>
            </a:pPr>
            <a:r>
              <a:rPr lang="ru-RU" dirty="0" smtClean="0"/>
              <a:t>Педагогическая диагностика проводится в ходе наблюдений за активностью детей в спонтанной и специально организованной деятельности.</a:t>
            </a:r>
            <a:endParaRPr lang="ru-RU" dirty="0"/>
          </a:p>
        </p:txBody>
      </p:sp>
      <p:sp>
        <p:nvSpPr>
          <p:cNvPr id="37890" name="Заголовок 1"/>
          <p:cNvSpPr>
            <a:spLocks noGrp="1"/>
          </p:cNvSpPr>
          <p:nvPr>
            <p:ph type="title"/>
          </p:nvPr>
        </p:nvSpPr>
        <p:spPr/>
        <p:txBody>
          <a:bodyPr/>
          <a:lstStyle/>
          <a:p>
            <a:pPr eaLnBrk="1" hangingPunct="1"/>
            <a:r>
              <a:rPr lang="ru-RU" smtClean="0"/>
              <a:t>От рождения до школы</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pPr eaLnBrk="1" hangingPunct="1">
              <a:defRPr/>
            </a:pPr>
            <a:r>
              <a:rPr lang="ru-RU" dirty="0" smtClean="0"/>
              <a:t>— карты наблюдений детского развития, позволяющие фиксировать индивидуальную динамику и перспективы развития каждого ребенка в ходе: </a:t>
            </a:r>
          </a:p>
          <a:p>
            <a:pPr eaLnBrk="1" hangingPunct="1">
              <a:defRPr/>
            </a:pPr>
            <a:r>
              <a:rPr lang="ru-RU" dirty="0" smtClean="0"/>
              <a:t>• коммуникации со сверстниками и взрослыми (как меняются способы установления и поддержания контакта, принятия совместных решений, разрешения конфликтов, лидерства и пр.); </a:t>
            </a:r>
          </a:p>
          <a:p>
            <a:pPr eaLnBrk="1" hangingPunct="1">
              <a:defRPr/>
            </a:pPr>
            <a:r>
              <a:rPr lang="ru-RU" dirty="0" smtClean="0"/>
              <a:t>• игровой деятельности; </a:t>
            </a:r>
          </a:p>
          <a:p>
            <a:pPr eaLnBrk="1" hangingPunct="1">
              <a:defRPr/>
            </a:pPr>
            <a:r>
              <a:rPr lang="ru-RU" dirty="0" smtClean="0"/>
              <a:t>• познавательной деятельности (как идет развитие детских способностей, познавательной активности); </a:t>
            </a:r>
          </a:p>
          <a:p>
            <a:pPr eaLnBrk="1" hangingPunct="1">
              <a:defRPr/>
            </a:pPr>
            <a:r>
              <a:rPr lang="ru-RU" dirty="0" smtClean="0"/>
              <a:t>• проектной деятельности (как идет развитие детской инициативности, ответственности и автономии, как развивается умение планировать и организовывать свою деятельность); </a:t>
            </a:r>
          </a:p>
          <a:p>
            <a:pPr eaLnBrk="1" hangingPunct="1">
              <a:defRPr/>
            </a:pPr>
            <a:r>
              <a:rPr lang="ru-RU" dirty="0" smtClean="0"/>
              <a:t>• художественной деятельности; </a:t>
            </a:r>
          </a:p>
          <a:p>
            <a:pPr eaLnBrk="1" hangingPunct="1">
              <a:defRPr/>
            </a:pPr>
            <a:r>
              <a:rPr lang="ru-RU" dirty="0" smtClean="0"/>
              <a:t>• физического развития.</a:t>
            </a:r>
            <a:endParaRPr lang="ru-RU" dirty="0"/>
          </a:p>
        </p:txBody>
      </p:sp>
      <p:sp>
        <p:nvSpPr>
          <p:cNvPr id="2" name="Заголовок 1"/>
          <p:cNvSpPr>
            <a:spLocks noGrp="1"/>
          </p:cNvSpPr>
          <p:nvPr>
            <p:ph type="title"/>
          </p:nvPr>
        </p:nvSpPr>
        <p:spPr/>
        <p:txBody>
          <a:bodyPr>
            <a:normAutofit fontScale="90000"/>
          </a:bodyPr>
          <a:lstStyle/>
          <a:p>
            <a:pPr eaLnBrk="1" hangingPunct="1">
              <a:defRPr/>
            </a:pPr>
            <a:r>
              <a:rPr lang="ru-RU" dirty="0" smtClean="0"/>
              <a:t>Инструментарий для педагогической диагностики </a:t>
            </a: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eaLnBrk="1" hangingPunct="1">
              <a:defRPr/>
            </a:pPr>
            <a:r>
              <a:rPr lang="ru-RU" dirty="0" smtClean="0"/>
              <a:t>могут использоваться исключительно для решения следующих образовательных задач: </a:t>
            </a:r>
          </a:p>
          <a:p>
            <a:pPr eaLnBrk="1" hangingPunct="1">
              <a:defRPr/>
            </a:pPr>
            <a:r>
              <a:rPr lang="ru-RU" dirty="0" smtClean="0"/>
              <a:t>1) 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 </a:t>
            </a:r>
          </a:p>
          <a:p>
            <a:pPr eaLnBrk="1" hangingPunct="1">
              <a:defRPr/>
            </a:pPr>
            <a:r>
              <a:rPr lang="ru-RU" dirty="0" smtClean="0"/>
              <a:t>2) оптимизации работы с группой детей. </a:t>
            </a:r>
          </a:p>
          <a:p>
            <a:pPr eaLnBrk="1" hangingPunct="1">
              <a:defRPr/>
            </a:pPr>
            <a:r>
              <a:rPr lang="ru-RU" dirty="0" smtClean="0"/>
              <a:t>В ходе образовательной деятельности педагоги должны создавать диагностические ситуации, чтобы оценить индивидуальную динамику детей и скорректировать свои действия. </a:t>
            </a:r>
          </a:p>
          <a:p>
            <a:pPr eaLnBrk="1" hangingPunct="1">
              <a:defRPr/>
            </a:pPr>
            <a:r>
              <a:rPr lang="ru-RU" dirty="0" smtClean="0"/>
              <a:t>Карты наблюдений детского развития с рекомендациями по выстраиванию индивидуальной траектории развития каждого ребенка по всем возрастным группам готовятся к печати в издательстве «МОЗАИКА-СИНТЕЗ».</a:t>
            </a:r>
          </a:p>
          <a:p>
            <a:pPr eaLnBrk="1" hangingPunct="1">
              <a:defRPr/>
            </a:pPr>
            <a:endParaRPr lang="ru-RU" dirty="0"/>
          </a:p>
        </p:txBody>
      </p:sp>
      <p:sp>
        <p:nvSpPr>
          <p:cNvPr id="2" name="Заголовок 1"/>
          <p:cNvSpPr>
            <a:spLocks noGrp="1"/>
          </p:cNvSpPr>
          <p:nvPr>
            <p:ph type="title"/>
          </p:nvPr>
        </p:nvSpPr>
        <p:spPr/>
        <p:txBody>
          <a:bodyPr>
            <a:normAutofit fontScale="90000"/>
          </a:bodyPr>
          <a:lstStyle/>
          <a:p>
            <a:pPr eaLnBrk="1" hangingPunct="1">
              <a:defRPr/>
            </a:pPr>
            <a:r>
              <a:rPr lang="ru-RU" dirty="0" smtClean="0"/>
              <a:t>Результаты педагогической диагностики </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eaLnBrk="1" hangingPunct="1">
              <a:defRPr/>
            </a:pPr>
            <a:r>
              <a:rPr lang="ru-RU" dirty="0" smtClean="0"/>
              <a:t>Не могут </a:t>
            </a:r>
            <a:r>
              <a:rPr lang="ru-RU" dirty="0"/>
              <a:t>служить </a:t>
            </a:r>
            <a:r>
              <a:rPr lang="ru-RU" dirty="0" smtClean="0"/>
              <a:t>основанием </a:t>
            </a:r>
            <a:r>
              <a:rPr lang="ru-RU" dirty="0"/>
              <a:t>при решении управленческих </a:t>
            </a:r>
            <a:r>
              <a:rPr lang="ru-RU" dirty="0" smtClean="0"/>
              <a:t>задач:</a:t>
            </a:r>
          </a:p>
          <a:p>
            <a:pPr eaLnBrk="1" hangingPunct="1">
              <a:defRPr/>
            </a:pPr>
            <a:r>
              <a:rPr lang="ru-RU" dirty="0" smtClean="0"/>
              <a:t>• </a:t>
            </a:r>
            <a:r>
              <a:rPr lang="ru-RU" dirty="0"/>
              <a:t>аттестацию педагогических кадров; </a:t>
            </a:r>
            <a:endParaRPr lang="ru-RU" dirty="0" smtClean="0"/>
          </a:p>
          <a:p>
            <a:pPr eaLnBrk="1" hangingPunct="1">
              <a:defRPr/>
            </a:pPr>
            <a:r>
              <a:rPr lang="ru-RU" dirty="0" smtClean="0"/>
              <a:t>• </a:t>
            </a:r>
            <a:r>
              <a:rPr lang="ru-RU" dirty="0"/>
              <a:t>оценку качества образования; </a:t>
            </a:r>
            <a:endParaRPr lang="ru-RU" dirty="0" smtClean="0"/>
          </a:p>
          <a:p>
            <a:pPr eaLnBrk="1" hangingPunct="1">
              <a:defRPr/>
            </a:pPr>
            <a:r>
              <a:rPr lang="ru-RU" dirty="0" smtClean="0"/>
              <a:t>• </a:t>
            </a:r>
            <a:r>
              <a:rPr lang="ru-RU" dirty="0"/>
              <a:t>оценку как итогового, так и промежуточного уровня развития детей, в том числе в рамках мониторинга (в том числе в форме тестирования, с использованием методов, основанных на наблюдении, или иных методов измерения результативности детей</a:t>
            </a:r>
            <a:r>
              <a:rPr lang="ru-RU" dirty="0" smtClean="0"/>
              <a:t>);</a:t>
            </a:r>
          </a:p>
          <a:p>
            <a:pPr eaLnBrk="1" hangingPunct="1">
              <a:defRPr/>
            </a:pPr>
            <a:r>
              <a:rPr lang="ru-RU" dirty="0" smtClean="0"/>
              <a:t> </a:t>
            </a:r>
            <a:r>
              <a:rPr lang="ru-RU" dirty="0"/>
              <a:t>• оценку выполнения муниципального (государственного) задания посредством их включения в показатели качества выполнения задания</a:t>
            </a:r>
            <a:r>
              <a:rPr lang="ru-RU" dirty="0" smtClean="0"/>
              <a:t>;</a:t>
            </a:r>
            <a:endParaRPr lang="ru-RU" dirty="0"/>
          </a:p>
          <a:p>
            <a:pPr eaLnBrk="1" hangingPunct="1">
              <a:defRPr/>
            </a:pPr>
            <a:r>
              <a:rPr lang="ru-RU" dirty="0"/>
              <a:t>• распределение стимулирующего фонда оплаты труда работников Организации. </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целевые ориентиры</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Содержимое 2"/>
          <p:cNvSpPr>
            <a:spLocks noGrp="1"/>
          </p:cNvSpPr>
          <p:nvPr>
            <p:ph idx="1"/>
          </p:nvPr>
        </p:nvSpPr>
        <p:spPr>
          <a:xfrm>
            <a:off x="457200" y="3356992"/>
            <a:ext cx="8291264" cy="3960440"/>
          </a:xfrm>
        </p:spPr>
        <p:txBody>
          <a:bodyPr/>
          <a:lstStyle/>
          <a:p>
            <a:pPr eaLnBrk="1" hangingPunct="1"/>
            <a:r>
              <a:rPr lang="ru-RU" dirty="0" smtClean="0"/>
              <a:t>Ценностная основа наблюдений за детьми – априорное уважение, признание уникальности и целостности личности ребенка, принятие его индивидуальных особенностей, признание за ним права на самостоятельные действия. </a:t>
            </a:r>
          </a:p>
        </p:txBody>
      </p:sp>
      <p:sp>
        <p:nvSpPr>
          <p:cNvPr id="2" name="Заголовок 1"/>
          <p:cNvSpPr>
            <a:spLocks noGrp="1"/>
          </p:cNvSpPr>
          <p:nvPr>
            <p:ph type="title"/>
          </p:nvPr>
        </p:nvSpPr>
        <p:spPr>
          <a:xfrm>
            <a:off x="457200" y="-819472"/>
            <a:ext cx="8229600" cy="3528392"/>
          </a:xfrm>
        </p:spPr>
        <p:txBody>
          <a:bodyPr>
            <a:normAutofit/>
          </a:bodyPr>
          <a:lstStyle/>
          <a:p>
            <a:pPr eaLnBrk="1" hangingPunct="1">
              <a:defRPr/>
            </a:pPr>
            <a:r>
              <a:rPr lang="ru-RU" dirty="0" smtClean="0"/>
              <a:t>Функции педагогического наблюдения и документирования. </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Содержимое 2"/>
          <p:cNvSpPr>
            <a:spLocks noGrp="1"/>
          </p:cNvSpPr>
          <p:nvPr>
            <p:ph idx="1"/>
          </p:nvPr>
        </p:nvSpPr>
        <p:spPr/>
        <p:txBody>
          <a:bodyPr/>
          <a:lstStyle/>
          <a:p>
            <a:pPr eaLnBrk="1" hangingPunct="1"/>
            <a:r>
              <a:rPr lang="ru-RU" smtClean="0"/>
              <a:t>Связанные с изменением понимания оценки качества дошкольного образования. </a:t>
            </a:r>
          </a:p>
          <a:p>
            <a:pPr eaLnBrk="1" hangingPunct="1"/>
            <a:r>
              <a:rPr lang="ru-RU" smtClean="0"/>
              <a:t>В первую очередь, речь идет о постепенном смещении акцента с объективного (тестового) подхода в сторону аутентичной оценки. </a:t>
            </a:r>
          </a:p>
        </p:txBody>
      </p:sp>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современные тенденции</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348880"/>
            <a:ext cx="8229600" cy="3747120"/>
          </a:xfrm>
        </p:spPr>
        <p:txBody>
          <a:bodyPr>
            <a:normAutofit lnSpcReduction="10000"/>
          </a:bodyPr>
          <a:lstStyle/>
          <a:p>
            <a:pPr eaLnBrk="1" hangingPunct="1">
              <a:defRPr/>
            </a:pPr>
            <a:r>
              <a:rPr lang="ru-RU" dirty="0" smtClean="0"/>
              <a:t>Во-первых</a:t>
            </a:r>
            <a:r>
              <a:rPr lang="ru-RU" dirty="0"/>
              <a:t>, </a:t>
            </a:r>
            <a:r>
              <a:rPr lang="ru-RU" dirty="0" smtClean="0"/>
              <a:t>анализ реального </a:t>
            </a:r>
            <a:r>
              <a:rPr lang="ru-RU" dirty="0"/>
              <a:t>поведения ребенка, а не на </a:t>
            </a:r>
            <a:r>
              <a:rPr lang="ru-RU" dirty="0" smtClean="0"/>
              <a:t>результата выполнения </a:t>
            </a:r>
            <a:r>
              <a:rPr lang="ru-RU" dirty="0"/>
              <a:t>специальных заданий. Информация фиксируется посредством прямого наблюдения за поведением ребенка. Результаты наблюдения педагог получает в естественной среде (в игровых ситуациях, в ходе режимных моментов, на занятиях), а не в надуманных ситуациях, которые используются в обычных тестах, имеющих слабое отношение к реальной жизни дошкольников. </a:t>
            </a:r>
          </a:p>
        </p:txBody>
      </p:sp>
      <p:sp>
        <p:nvSpPr>
          <p:cNvPr id="2" name="Заголовок 1"/>
          <p:cNvSpPr>
            <a:spLocks noGrp="1"/>
          </p:cNvSpPr>
          <p:nvPr>
            <p:ph type="title"/>
          </p:nvPr>
        </p:nvSpPr>
        <p:spPr>
          <a:xfrm>
            <a:off x="467544" y="-315416"/>
            <a:ext cx="8219256" cy="2592288"/>
          </a:xfrm>
        </p:spPr>
        <p:txBody>
          <a:bodyPr>
            <a:normAutofit/>
          </a:bodyPr>
          <a:lstStyle/>
          <a:p>
            <a:pPr eaLnBrk="1" hangingPunct="1">
              <a:defRPr/>
            </a:pPr>
            <a:r>
              <a:rPr lang="ru-RU" sz="6000" dirty="0" smtClean="0">
                <a:solidFill>
                  <a:schemeClr val="tx1"/>
                </a:solidFill>
              </a:rPr>
              <a:t>Принципы аутентичной оценки</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Содержимое 2"/>
          <p:cNvSpPr>
            <a:spLocks noGrp="1"/>
          </p:cNvSpPr>
          <p:nvPr>
            <p:ph idx="1"/>
          </p:nvPr>
        </p:nvSpPr>
        <p:spPr>
          <a:xfrm>
            <a:off x="457200" y="2708920"/>
            <a:ext cx="8229600" cy="3744416"/>
          </a:xfrm>
        </p:spPr>
        <p:txBody>
          <a:bodyPr/>
          <a:lstStyle/>
          <a:p>
            <a:pPr eaLnBrk="1" hangingPunct="1"/>
            <a:r>
              <a:rPr lang="ru-RU" dirty="0" smtClean="0"/>
              <a:t>Во-вторых, если тесты проводят специально обученные профессионалы (психологи, медицинские работники и др.), то аутентичные оценки могут давать взрослые, которые проводят с ребенком много времени, хорошо знают его поведение. В этом случае опыт педагога сложно переоценить. </a:t>
            </a:r>
          </a:p>
          <a:p>
            <a:pPr eaLnBrk="1" hangingPunct="1"/>
            <a:endParaRPr lang="ru-RU" dirty="0" smtClean="0"/>
          </a:p>
        </p:txBody>
      </p:sp>
      <p:sp>
        <p:nvSpPr>
          <p:cNvPr id="2" name="Заголовок 1"/>
          <p:cNvSpPr>
            <a:spLocks noGrp="1"/>
          </p:cNvSpPr>
          <p:nvPr>
            <p:ph type="title"/>
          </p:nvPr>
        </p:nvSpPr>
        <p:spPr>
          <a:xfrm>
            <a:off x="457200" y="-243408"/>
            <a:ext cx="8229600" cy="2880320"/>
          </a:xfrm>
        </p:spPr>
        <p:txBody>
          <a:bodyPr>
            <a:normAutofit/>
          </a:bodyPr>
          <a:lstStyle/>
          <a:p>
            <a:pPr eaLnBrk="1" hangingPunct="1">
              <a:defRPr/>
            </a:pPr>
            <a:r>
              <a:rPr lang="ru-RU" sz="6000" dirty="0" smtClean="0">
                <a:solidFill>
                  <a:schemeClr val="tx1"/>
                </a:solidFill>
              </a:rPr>
              <a:t>Принципы аутентичной оценки</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564904"/>
            <a:ext cx="8229600" cy="3531096"/>
          </a:xfrm>
        </p:spPr>
        <p:txBody>
          <a:bodyPr>
            <a:normAutofit/>
          </a:bodyPr>
          <a:lstStyle/>
          <a:p>
            <a:pPr eaLnBrk="1" hangingPunct="1">
              <a:defRPr/>
            </a:pPr>
            <a:r>
              <a:rPr lang="ru-RU" dirty="0" smtClean="0"/>
              <a:t>В-третьих</a:t>
            </a:r>
            <a:r>
              <a:rPr lang="ru-RU" dirty="0"/>
              <a:t>, </a:t>
            </a:r>
            <a:r>
              <a:rPr lang="ru-RU" dirty="0" smtClean="0"/>
              <a:t>если </a:t>
            </a:r>
            <a:r>
              <a:rPr lang="ru-RU" dirty="0"/>
              <a:t>в случае тестовой оценки родители далеко не всегда понимают смысл полученных данных, а потому нередко выражают негативное отношение к тестированию детей, то в случае аутентичной оценки ответы им понятны. Родители могут стать партнерами педагога при поиске ответа на тот или иной вопрос</a:t>
            </a:r>
            <a:r>
              <a:rPr lang="ru-RU" dirty="0" smtClean="0"/>
              <a:t>.</a:t>
            </a:r>
            <a:r>
              <a:rPr lang="ru-RU" dirty="0"/>
              <a:t> </a:t>
            </a:r>
          </a:p>
          <a:p>
            <a:pPr eaLnBrk="1" hangingPunct="1">
              <a:defRPr/>
            </a:pPr>
            <a:endParaRPr lang="ru-RU" dirty="0"/>
          </a:p>
        </p:txBody>
      </p:sp>
      <p:sp>
        <p:nvSpPr>
          <p:cNvPr id="2" name="Заголовок 1"/>
          <p:cNvSpPr>
            <a:spLocks noGrp="1"/>
          </p:cNvSpPr>
          <p:nvPr>
            <p:ph type="title"/>
          </p:nvPr>
        </p:nvSpPr>
        <p:spPr>
          <a:xfrm>
            <a:off x="457200" y="152400"/>
            <a:ext cx="8229600" cy="2556520"/>
          </a:xfrm>
        </p:spPr>
        <p:txBody>
          <a:bodyPr>
            <a:normAutofit/>
          </a:bodyPr>
          <a:lstStyle/>
          <a:p>
            <a:pPr eaLnBrk="1" hangingPunct="1">
              <a:defRPr/>
            </a:pPr>
            <a:r>
              <a:rPr lang="ru-RU" sz="6000" dirty="0" smtClean="0">
                <a:solidFill>
                  <a:schemeClr val="tx1"/>
                </a:solidFill>
              </a:rPr>
              <a:t>Принципы аутентичной оценки</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2735</Words>
  <Application>Microsoft Office PowerPoint</Application>
  <PresentationFormat>Экран (4:3)</PresentationFormat>
  <Paragraphs>181</Paragraphs>
  <Slides>37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Бумажная</vt:lpstr>
      <vt:lpstr>                            Наблюдение и документирование в работе воспитателя детского сада, его роль и методы в соответствии с требованиями стандарта </vt:lpstr>
      <vt:lpstr>Презентация PowerPoint</vt:lpstr>
      <vt:lpstr>В соответствии с ФГОС ДО, </vt:lpstr>
      <vt:lpstr>целевые ориентиры</vt:lpstr>
      <vt:lpstr>Функции педагогического наблюдения и документирования. </vt:lpstr>
      <vt:lpstr>современные тенденции</vt:lpstr>
      <vt:lpstr>Принципы аутентичной оценки</vt:lpstr>
      <vt:lpstr>Принципы аутентичной оценки</vt:lpstr>
      <vt:lpstr>Принципы аутентичной оценки</vt:lpstr>
      <vt:lpstr>Виды наблюдения</vt:lpstr>
      <vt:lpstr>Главная цель наблюдений </vt:lpstr>
      <vt:lpstr>Педагогическое наблюдение</vt:lpstr>
      <vt:lpstr>Формы записи педагогических наблюдений. </vt:lpstr>
      <vt:lpstr>Анализ и интерпретация фактов наблюдения. </vt:lpstr>
      <vt:lpstr>Вовлечение родителей в процесс наблюдения. </vt:lpstr>
      <vt:lpstr>Планирование работы на основе наблюдения. </vt:lpstr>
      <vt:lpstr>Планирование </vt:lpstr>
      <vt:lpstr>Задачи наблюдения</vt:lpstr>
      <vt:lpstr>Презентация PowerPoint</vt:lpstr>
      <vt:lpstr>Карта наблюдений</vt:lpstr>
      <vt:lpstr>Портфолио. </vt:lpstr>
      <vt:lpstr>система педагогической оценки развития и актуального состояния ребёнка </vt:lpstr>
      <vt:lpstr>Результат наблюдения </vt:lpstr>
      <vt:lpstr>Наблюдение. </vt:lpstr>
      <vt:lpstr>Наблюдение </vt:lpstr>
      <vt:lpstr>Цель наблюдения</vt:lpstr>
      <vt:lpstr>Советы воспитателю</vt:lpstr>
      <vt:lpstr>Оценка </vt:lpstr>
      <vt:lpstr>оценка </vt:lpstr>
      <vt:lpstr>Наблюдение и оценка </vt:lpstr>
      <vt:lpstr>Анализ результатов наблюдения за ребёнком </vt:lpstr>
      <vt:lpstr>Конфиденциальность </vt:lpstr>
      <vt:lpstr>Конфиденциальность </vt:lpstr>
      <vt:lpstr>Правила </vt:lpstr>
      <vt:lpstr>От рождения до школы</vt:lpstr>
      <vt:lpstr>Инструментарий для педагогической диагностики </vt:lpstr>
      <vt:lpstr>Результаты педагогической диагностики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Наблюдение и документирование в работе воспитателя детского сада, его роль и методы в соответствии с требованиями стандарта</dc:title>
  <dc:creator>123</dc:creator>
  <cp:lastModifiedBy>1</cp:lastModifiedBy>
  <cp:revision>17</cp:revision>
  <dcterms:created xsi:type="dcterms:W3CDTF">2015-02-24T07:28:17Z</dcterms:created>
  <dcterms:modified xsi:type="dcterms:W3CDTF">2020-11-02T07:04:36Z</dcterms:modified>
</cp:coreProperties>
</file>