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2" r:id="rId3"/>
    <p:sldId id="289" r:id="rId4"/>
    <p:sldId id="323" r:id="rId5"/>
    <p:sldId id="319" r:id="rId6"/>
    <p:sldId id="315" r:id="rId7"/>
    <p:sldId id="316" r:id="rId8"/>
    <p:sldId id="317" r:id="rId9"/>
    <p:sldId id="320" r:id="rId10"/>
    <p:sldId id="318" r:id="rId11"/>
    <p:sldId id="321" r:id="rId12"/>
    <p:sldId id="311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272" r:id="rId23"/>
    <p:sldId id="310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382"/>
    <a:srgbClr val="FFD050"/>
    <a:srgbClr val="C84182"/>
    <a:srgbClr val="8CC0A0"/>
    <a:srgbClr val="87C5AC"/>
    <a:srgbClr val="5CA096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7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3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7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1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5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6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6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0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7F5F-E67D-D342-8057-12910988CA16}" type="datetimeFigureOut">
              <a:rPr lang="ru-RU" smtClean="0"/>
              <a:pPr/>
              <a:t>06.11.14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6A99-6C50-0143-87B9-FFAE61B1A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6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29274"/>
            <a:ext cx="7772400" cy="18950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000" b="1" dirty="0" smtClean="0">
                <a:solidFill>
                  <a:schemeClr val="tx2"/>
                </a:solidFill>
                <a:latin typeface="+mn-lt"/>
              </a:rPr>
              <a:t>Перспективы развития образования до 2030 года</a:t>
            </a:r>
            <a:endParaRPr lang="ru-RU" sz="5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960" y="5256078"/>
            <a:ext cx="8423209" cy="1144721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tx1"/>
                </a:solidFill>
              </a:rPr>
              <a:t>А.И. Адамский, научный руководитель 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АНО «Институт проблем образовательной политики «Эврика»</a:t>
            </a:r>
            <a:endParaRPr lang="en-US" sz="1600" i="1" dirty="0" smtClean="0">
              <a:solidFill>
                <a:schemeClr val="tx1"/>
              </a:solidFill>
            </a:endParaRPr>
          </a:p>
          <a:p>
            <a:endParaRPr lang="en-US" sz="1600" i="1" dirty="0" smtClean="0">
              <a:solidFill>
                <a:schemeClr val="tx1"/>
              </a:solidFill>
            </a:endParaRPr>
          </a:p>
          <a:p>
            <a:r>
              <a:rPr lang="en-US" sz="1600" i="1" dirty="0" smtClean="0">
                <a:solidFill>
                  <a:schemeClr val="tx1"/>
                </a:solidFill>
              </a:rPr>
              <a:t>6-7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ноября </a:t>
            </a:r>
            <a:r>
              <a:rPr lang="ru-RU" sz="1600" i="1" dirty="0" smtClean="0">
                <a:solidFill>
                  <a:schemeClr val="tx1"/>
                </a:solidFill>
              </a:rPr>
              <a:t>2014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685800" y="3263955"/>
            <a:ext cx="7530548" cy="952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Как работают и почему не работают институты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образовании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63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!max\Ya_DOC\Dropbox\!!!ADAMSK\888\wise-DP-blocs-08.jpg"/>
          <p:cNvPicPr>
            <a:picLocks noChangeAspect="1" noChangeArrowheads="1"/>
          </p:cNvPicPr>
          <p:nvPr/>
        </p:nvPicPr>
        <p:blipFill>
          <a:blip r:embed="rId2"/>
          <a:srcRect b="11790"/>
          <a:stretch>
            <a:fillRect/>
          </a:stretch>
        </p:blipFill>
        <p:spPr bwMode="auto">
          <a:xfrm>
            <a:off x="1732967" y="551997"/>
            <a:ext cx="5678066" cy="59358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11927" y="714994"/>
            <a:ext cx="5308269" cy="461665"/>
          </a:xfrm>
          <a:prstGeom prst="rect">
            <a:avLst/>
          </a:prstGeom>
          <a:solidFill>
            <a:srgbClr val="5CA0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РОЛЬ БОЛЬШИХ ДАННЫХ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304" y="1437041"/>
            <a:ext cx="5201392" cy="88705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/>
              <a:t>88% специалистов соглашаются с тем, что системы больших данных будут играть в образовании значимую роль.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3575" y="5095875"/>
            <a:ext cx="2057399" cy="942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Не будет ни полезным, ни опасным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038725"/>
            <a:ext cx="2057399" cy="1000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Может привести к негативным последствиям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6126" y="3150543"/>
            <a:ext cx="2781300" cy="640408"/>
          </a:xfrm>
          <a:prstGeom prst="rect">
            <a:avLst/>
          </a:prstGeom>
          <a:solidFill>
            <a:srgbClr val="87C5AC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полезный инструмент для построения образовательного сообщества.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!max\Ya_DOC\Dropbox\!!!ADAMSK\888\wise-DP-blocs-09.jpg"/>
          <p:cNvPicPr>
            <a:picLocks noChangeAspect="1" noChangeArrowheads="1"/>
          </p:cNvPicPr>
          <p:nvPr/>
        </p:nvPicPr>
        <p:blipFill>
          <a:blip r:embed="rId2"/>
          <a:srcRect b="11764"/>
          <a:stretch>
            <a:fillRect/>
          </a:stretch>
        </p:blipFill>
        <p:spPr bwMode="auto">
          <a:xfrm>
            <a:off x="1755768" y="615497"/>
            <a:ext cx="5587920" cy="5843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11927" y="781669"/>
            <a:ext cx="530826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КТО ПЛАТИТ?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304" y="1541816"/>
            <a:ext cx="5201392" cy="88705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/>
              <a:t>70% респондентов полагают, что государство перестанет быть основным источником финансирования образования.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8350" y="5153025"/>
            <a:ext cx="1790699" cy="600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ru-RU" dirty="0" smtClean="0"/>
              <a:t>Частные компании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1675" y="2486025"/>
            <a:ext cx="1171575" cy="590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ru-RU" dirty="0" smtClean="0"/>
              <a:t>Родители, </a:t>
            </a:r>
            <a:br>
              <a:rPr lang="ru-RU" dirty="0" smtClean="0"/>
            </a:br>
            <a:r>
              <a:rPr lang="ru-RU" dirty="0" smtClean="0"/>
              <a:t>семья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4180" y="2952750"/>
            <a:ext cx="1791469" cy="4762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ru-RU" dirty="0" smtClean="0"/>
              <a:t>Государство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8295"/>
            <a:ext cx="9144000" cy="1351112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ШКОЛА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«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Школа как глобальная сеть коммуникаций, 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в которой узлами являются классы»</a:t>
            </a:r>
            <a:endParaRPr lang="ru-RU" sz="28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775179"/>
            <a:ext cx="8348870" cy="369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2600" dirty="0" smtClean="0"/>
              <a:t>При развитии интерактивных технологий обучения что школа станет более </a:t>
            </a:r>
            <a:r>
              <a:rPr lang="ru-RU" sz="2600" b="1" dirty="0" smtClean="0"/>
              <a:t>открытой для коллективного взаимодействия и сотрудничества. 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26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600" dirty="0" smtClean="0"/>
              <a:t>Активность взаимодействия и сотрудничества будет повышаться за счет использования </a:t>
            </a:r>
            <a:r>
              <a:rPr lang="ru-RU" sz="2600" dirty="0" err="1" smtClean="0"/>
              <a:t>онлайн-ресурсов</a:t>
            </a:r>
            <a:r>
              <a:rPr lang="ru-RU" sz="2600" dirty="0" smtClean="0"/>
              <a:t> и инновационных технологий, которые поддерживают сетевое общение между сверстниками подобно общению в традиционных социальных сетях.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331" y="5703120"/>
            <a:ext cx="834887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Использованы материалы опроса, посвященному перспективам развития образования до 2030 года, в котором приняли участие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645 экспертов-представителей международного сообщества </a:t>
            </a:r>
            <a:r>
              <a:rPr lang="ru-RU" b="1" dirty="0" err="1" smtClean="0">
                <a:solidFill>
                  <a:schemeClr val="bg1"/>
                </a:solidFill>
              </a:rPr>
              <a:t>WISE</a:t>
            </a:r>
            <a:r>
              <a:rPr lang="ru-RU" b="1" dirty="0" smtClean="0">
                <a:solidFill>
                  <a:schemeClr val="bg1"/>
                </a:solidFill>
              </a:rPr>
              <a:t> (2014 г.)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5287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ИСТОЧНИКИ ЗНАНИЙ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Кто будет давать знания?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629407"/>
            <a:ext cx="8348870" cy="399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3600" b="1" dirty="0" smtClean="0"/>
              <a:t>43% </a:t>
            </a:r>
            <a:r>
              <a:rPr lang="ru-RU" sz="2400" dirty="0" smtClean="0"/>
              <a:t>— </a:t>
            </a:r>
            <a:r>
              <a:rPr lang="ru-RU" sz="2400" dirty="0" err="1" smtClean="0"/>
              <a:t>контент</a:t>
            </a:r>
            <a:r>
              <a:rPr lang="ru-RU" sz="2400" dirty="0" smtClean="0"/>
              <a:t>, предоставленный в облачных ресурсах образовательных, культурных, частных компаний станет наиболее важным источником знаний</a:t>
            </a:r>
          </a:p>
          <a:p>
            <a:pPr hangingPunct="0">
              <a:spcAft>
                <a:spcPts val="100"/>
              </a:spcAft>
              <a:buSzPct val="120000"/>
            </a:pPr>
            <a:endParaRPr lang="en-US" sz="24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dirty="0" smtClean="0"/>
              <a:t>29% — в качестве основного источника знаний сохраниться традиционное образование</a:t>
            </a:r>
          </a:p>
          <a:p>
            <a:pPr hangingPunct="0">
              <a:spcAft>
                <a:spcPts val="100"/>
              </a:spcAft>
              <a:buSzPct val="120000"/>
            </a:pPr>
            <a:endParaRPr lang="en-US" sz="24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dirty="0" smtClean="0"/>
              <a:t>13% — отдали предпочтение внешним факторам, связанным с социальной и личной средой, и 3% — культурные организации.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331" y="5703120"/>
            <a:ext cx="834887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Использованы материалы опроса, посвященному перспективам развития образования до 2030 года, в котором приняли участие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645 экспертов-представителей международного сообщества </a:t>
            </a:r>
            <a:r>
              <a:rPr lang="ru-RU" b="1" dirty="0" err="1" smtClean="0">
                <a:solidFill>
                  <a:schemeClr val="bg1"/>
                </a:solidFill>
              </a:rPr>
              <a:t>WISE</a:t>
            </a:r>
            <a:r>
              <a:rPr lang="ru-RU" b="1" dirty="0" smtClean="0">
                <a:solidFill>
                  <a:schemeClr val="bg1"/>
                </a:solidFill>
              </a:rPr>
              <a:t> (2014 г.)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94562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ОБРАЗОВАТЕЛЬНЫЕ ПРОГРАММЫ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Индивидуализация учебных планов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708919"/>
            <a:ext cx="8348870" cy="37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4000" b="1" dirty="0" smtClean="0"/>
              <a:t>83%</a:t>
            </a:r>
            <a:r>
              <a:rPr lang="ru-RU" sz="4000" dirty="0" smtClean="0"/>
              <a:t> </a:t>
            </a:r>
            <a:r>
              <a:rPr lang="en-US" sz="2800" dirty="0" smtClean="0"/>
              <a:t>— </a:t>
            </a:r>
            <a:r>
              <a:rPr lang="ru-RU" sz="2800" dirty="0" smtClean="0"/>
              <a:t>учебные планы станут более </a:t>
            </a:r>
            <a:r>
              <a:rPr lang="ru-RU" sz="2800" b="1" dirty="0" smtClean="0"/>
              <a:t>индивидуализированными</a:t>
            </a:r>
            <a:r>
              <a:rPr lang="ru-RU" sz="2800" dirty="0" smtClean="0"/>
              <a:t> и будут удовлетворять потребности каждого конкретного учащегося, и что при этом процесс обучения приобретет более </a:t>
            </a:r>
            <a:r>
              <a:rPr lang="ru-RU" sz="2800" b="1" dirty="0" smtClean="0"/>
              <a:t>коллективный</a:t>
            </a:r>
            <a:r>
              <a:rPr lang="ru-RU" sz="2800" dirty="0" smtClean="0"/>
              <a:t> характер. </a:t>
            </a:r>
          </a:p>
          <a:p>
            <a:pPr hangingPunct="0">
              <a:spcAft>
                <a:spcPts val="100"/>
              </a:spcAft>
              <a:buSzPct val="120000"/>
            </a:pPr>
            <a:endParaRPr lang="en-US" sz="28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800" dirty="0" smtClean="0"/>
              <a:t>17</a:t>
            </a:r>
            <a:r>
              <a:rPr lang="en-US" sz="2800" dirty="0" smtClean="0"/>
              <a:t>% —</a:t>
            </a:r>
            <a:r>
              <a:rPr lang="ru-RU" sz="2800" dirty="0" smtClean="0"/>
              <a:t> сохранятся стандартизированные учебные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5287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РОЛЬ УЧИТЕЛЯ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97565" y="1207248"/>
            <a:ext cx="8348870" cy="460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3200" dirty="0" smtClean="0"/>
              <a:t>Роль учителя будет сводиться к организации индивидуальной схемы обучения для учащегося и трансформируется в роль </a:t>
            </a:r>
            <a:r>
              <a:rPr lang="ru-RU" sz="3200" b="1" dirty="0" smtClean="0"/>
              <a:t>«организатора обучения» </a:t>
            </a:r>
            <a:r>
              <a:rPr lang="ru-RU" sz="3600" dirty="0" smtClean="0"/>
              <a:t>(73%)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32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3200" dirty="0" smtClean="0"/>
              <a:t>19% — учитель продолжит передавать знания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32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3200" dirty="0" smtClean="0"/>
              <a:t>8% — будет оценивать работу учащегося в </a:t>
            </a:r>
            <a:r>
              <a:rPr lang="ru-RU" sz="3200" dirty="0" err="1" smtClean="0"/>
              <a:t>онлайн-формате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5287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КОМПЕТЕНЦИИ, НАВЫКИ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«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Академические знания утратят свою ценность»</a:t>
            </a:r>
            <a:endParaRPr lang="ru-RU" sz="28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0" y="1639644"/>
            <a:ext cx="8653669" cy="455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buSzPct val="120000"/>
            </a:pPr>
            <a:r>
              <a:rPr lang="ru-RU" sz="3200" b="1" dirty="0" smtClean="0"/>
              <a:t>75% </a:t>
            </a:r>
            <a:r>
              <a:rPr lang="ru-RU" sz="2600" dirty="0" smtClean="0"/>
              <a:t>— считают, что самыми важными достоинствами учащихся в 2030 году будут их личные качества, например, </a:t>
            </a:r>
            <a:r>
              <a:rPr lang="ru-RU" sz="2600" i="1" dirty="0" smtClean="0"/>
              <a:t>коммуникативные навыки, умение принимать взвешенные решения или эффективно распоряжаться временем, владение 2+ иностранными языками, </a:t>
            </a:r>
            <a:br>
              <a:rPr lang="ru-RU" sz="2600" i="1" dirty="0" smtClean="0"/>
            </a:br>
            <a:r>
              <a:rPr lang="ru-RU" sz="2600" i="1" dirty="0" err="1" smtClean="0"/>
              <a:t>кросс-культурные</a:t>
            </a:r>
            <a:r>
              <a:rPr lang="ru-RU" sz="2600" i="1" dirty="0" smtClean="0"/>
              <a:t> компетенции</a:t>
            </a:r>
          </a:p>
          <a:p>
            <a:pPr hangingPunct="0">
              <a:buSzPct val="120000"/>
            </a:pPr>
            <a:endParaRPr lang="ru-RU" sz="2600" dirty="0" smtClean="0"/>
          </a:p>
          <a:p>
            <a:pPr hangingPunct="0">
              <a:buSzPct val="120000"/>
            </a:pPr>
            <a:r>
              <a:rPr lang="ru-RU" sz="2600" dirty="0" smtClean="0"/>
              <a:t>59% — фундаментальное значение будут иметь ноу-хау</a:t>
            </a:r>
            <a:br>
              <a:rPr lang="ru-RU" sz="2600" dirty="0" smtClean="0"/>
            </a:br>
            <a:r>
              <a:rPr lang="ru-RU" sz="2600" dirty="0" smtClean="0"/>
              <a:t>и практические навыки</a:t>
            </a:r>
          </a:p>
          <a:p>
            <a:pPr hangingPunct="0">
              <a:buSzPct val="120000"/>
            </a:pPr>
            <a:endParaRPr lang="ru-RU" sz="2600" dirty="0" smtClean="0"/>
          </a:p>
          <a:p>
            <a:pPr hangingPunct="0">
              <a:buSzPct val="120000"/>
            </a:pPr>
            <a:r>
              <a:rPr lang="ru-RU" sz="2600" dirty="0" smtClean="0"/>
              <a:t>42% — будут иметь академические знания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47570"/>
            <a:ext cx="8839201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СИСТЕМЫ ОЦЕНКИ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Конкуренция дипломов ОУ с оценкой академических навыков и сертификатов, выданных компаниями</a:t>
            </a:r>
            <a:endParaRPr lang="ru-RU" sz="24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902889"/>
            <a:ext cx="8348870" cy="27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r>
              <a:rPr lang="ru-RU" sz="2800" dirty="0" smtClean="0"/>
              <a:t>Дипломы образовательных учреждений</a:t>
            </a:r>
          </a:p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endParaRPr lang="ru-RU" sz="2800" dirty="0" smtClean="0"/>
          </a:p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r>
              <a:rPr lang="ru-RU" sz="2800" dirty="0" smtClean="0"/>
              <a:t>Сертификаты компаний, массовых открытых образовательных систем</a:t>
            </a:r>
          </a:p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endParaRPr lang="ru-RU" sz="2800" dirty="0" smtClean="0"/>
          </a:p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r>
              <a:rPr lang="ru-RU" sz="2800" dirty="0" smtClean="0"/>
              <a:t>Отзывы сверстников, коллег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5287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ФИНАНСИРОВАНИЕ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Кто будет платить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708919"/>
            <a:ext cx="8348870" cy="359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3600" b="1" dirty="0" smtClean="0"/>
              <a:t>70% </a:t>
            </a:r>
            <a:r>
              <a:rPr lang="ru-RU" sz="3600" dirty="0" smtClean="0"/>
              <a:t>—</a:t>
            </a:r>
            <a:r>
              <a:rPr lang="ru-RU" sz="3600" b="1" dirty="0" smtClean="0"/>
              <a:t> </a:t>
            </a:r>
            <a:r>
              <a:rPr lang="ru-RU" sz="3200" dirty="0" smtClean="0"/>
              <a:t>государство перестанет быть основным источником финансирования образования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32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3200" dirty="0" smtClean="0"/>
              <a:t>Образование будет финансироваться преимущественно из семейного бюджета (43%) или компаниями-спонсорами (27%).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6128"/>
            <a:ext cx="9144000" cy="795130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ИННОВАЦИИ в ОБРАЗОВАНИИ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355273" y="1992309"/>
            <a:ext cx="5805056" cy="287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Технологические.</a:t>
            </a:r>
          </a:p>
          <a:p>
            <a:pPr hangingPunct="0">
              <a:spcAft>
                <a:spcPts val="100"/>
              </a:spcAft>
              <a:buSzPct val="120000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Социальные.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Helvetica" pitchFamily="34" charset="0"/>
            </a:endParaRPr>
          </a:p>
          <a:p>
            <a:pPr hangingPunct="0">
              <a:spcAft>
                <a:spcPts val="100"/>
              </a:spcAft>
              <a:buSzPct val="120000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Педагогические.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5287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Образовательные институты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и концепции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649544"/>
            <a:ext cx="7596765" cy="495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2400" b="1" dirty="0" smtClean="0"/>
              <a:t>Государство</a:t>
            </a:r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i="1" dirty="0" smtClean="0"/>
              <a:t>Стандарты, единая система оценки качества, централизованный источник знаний. </a:t>
            </a:r>
          </a:p>
          <a:p>
            <a:pPr hangingPunct="0">
              <a:spcAft>
                <a:spcPts val="100"/>
              </a:spcAft>
              <a:buSzPct val="120000"/>
            </a:pPr>
            <a:endParaRPr lang="en-US" sz="24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b="1" dirty="0" smtClean="0"/>
              <a:t>Общественно-профессиональный</a:t>
            </a:r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i="1" dirty="0" smtClean="0"/>
              <a:t>Профессиональные стандарты и соглашения.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smtClean="0"/>
              <a:t>Система оценки качества, открытые источники знаний.</a:t>
            </a:r>
            <a:endParaRPr lang="ru-RU" sz="2400" dirty="0" smtClean="0"/>
          </a:p>
          <a:p>
            <a:pPr hangingPunct="0">
              <a:spcAft>
                <a:spcPts val="100"/>
              </a:spcAft>
              <a:buSzPct val="120000"/>
            </a:pPr>
            <a:endParaRPr lang="en-US" sz="24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b="1" dirty="0" smtClean="0"/>
              <a:t>Индивидуальный</a:t>
            </a:r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i="1" dirty="0" smtClean="0"/>
              <a:t>Развитие личных навыков и компетенций. Обучение по индивидуальному плану развития. Ориентация на запросы экономики, общества.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5287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Социально-педагогические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457739"/>
            <a:ext cx="8348870" cy="44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hangingPunct="0">
              <a:spcAft>
                <a:spcPts val="100"/>
              </a:spcAft>
              <a:buSzPct val="120000"/>
            </a:pPr>
            <a:r>
              <a:rPr lang="ru-RU" sz="2800" b="1" dirty="0" smtClean="0"/>
              <a:t>Новые практики, подходы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Социальной и педагогической инновацией может быть отказ от традиционного деления детей по возрастам.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28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800" b="1" dirty="0" err="1" smtClean="0"/>
              <a:t>Педтехнологии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Перевернутый класс, смешанное обучение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2800" dirty="0" smtClean="0"/>
          </a:p>
          <a:p>
            <a:pPr hangingPunct="0">
              <a:spcAft>
                <a:spcPts val="100"/>
              </a:spcAft>
              <a:buSzPct val="120000"/>
            </a:pPr>
            <a:r>
              <a:rPr lang="ru-RU" sz="2800" b="1" dirty="0" smtClean="0"/>
              <a:t>Развитие социальных сред и пространств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Городских, сетевых, культурных, образовательных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5287"/>
            <a:ext cx="9144000" cy="1060589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Helvetica" pitchFamily="34" charset="0"/>
              </a:rPr>
              <a:t>Технологические</a:t>
            </a:r>
            <a:endParaRPr lang="ru-RU" sz="3200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90331" y="1457739"/>
            <a:ext cx="8348870" cy="493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r>
              <a:rPr lang="ru-RU" sz="2400" b="1" dirty="0" smtClean="0"/>
              <a:t>Технологии </a:t>
            </a:r>
          </a:p>
          <a:p>
            <a:pPr hangingPunct="0">
              <a:spcAft>
                <a:spcPts val="100"/>
              </a:spcAft>
              <a:buSzPct val="120000"/>
            </a:pPr>
            <a:r>
              <a:rPr lang="ru-RU" sz="2200" dirty="0" smtClean="0"/>
              <a:t>Системы Больших данных. </a:t>
            </a:r>
            <a:r>
              <a:rPr lang="ru-RU" sz="2200" b="1" dirty="0" smtClean="0"/>
              <a:t>51% респондентов считают, что системы больших данных кардинально изменят природу образования, </a:t>
            </a:r>
            <a:r>
              <a:rPr lang="ru-RU" sz="2200" dirty="0" smtClean="0"/>
              <a:t>и 44% полагают, что изменения, обусловленные системами больших данных, будут постепенными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1600" b="1" dirty="0" smtClean="0"/>
          </a:p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r>
              <a:rPr lang="ru-RU" sz="2400" b="1" dirty="0" smtClean="0"/>
              <a:t>Устройства</a:t>
            </a:r>
          </a:p>
          <a:p>
            <a:pPr marL="357188" indent="-357188" hangingPunct="0">
              <a:spcAft>
                <a:spcPts val="100"/>
              </a:spcAft>
              <a:buSzPct val="120000"/>
            </a:pPr>
            <a:r>
              <a:rPr lang="ru-RU" sz="2200" dirty="0" smtClean="0"/>
              <a:t>Персональные, мобильные, «гибкие»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b="1" dirty="0" smtClean="0"/>
          </a:p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r>
              <a:rPr lang="ru-RU" sz="2400" b="1" dirty="0" smtClean="0"/>
              <a:t>Виртуальные среды</a:t>
            </a:r>
          </a:p>
          <a:p>
            <a:pPr hangingPunct="0">
              <a:spcAft>
                <a:spcPts val="100"/>
              </a:spcAft>
              <a:buSzPct val="120000"/>
            </a:pPr>
            <a:r>
              <a:rPr lang="ru-RU" sz="2400" dirty="0" smtClean="0"/>
              <a:t>Виртуальные лаборатории</a:t>
            </a:r>
          </a:p>
          <a:p>
            <a:pPr hangingPunct="0">
              <a:spcAft>
                <a:spcPts val="100"/>
              </a:spcAft>
              <a:buSzPct val="120000"/>
            </a:pPr>
            <a:endParaRPr lang="ru-RU" sz="2000" b="1" dirty="0" smtClean="0"/>
          </a:p>
          <a:p>
            <a:pPr marL="357188" indent="-357188" hangingPunct="0">
              <a:spcAft>
                <a:spcPts val="100"/>
              </a:spcAft>
              <a:buSzPct val="120000"/>
              <a:buFont typeface="Arial" pitchFamily="34" charset="0"/>
              <a:buChar char="•"/>
            </a:pPr>
            <a:r>
              <a:rPr lang="ru-RU" sz="2400" b="1" dirty="0" smtClean="0"/>
              <a:t>Облачные технологии</a:t>
            </a:r>
          </a:p>
          <a:p>
            <a:pPr marL="357188" indent="-357188" hangingPunct="0">
              <a:spcAft>
                <a:spcPts val="100"/>
              </a:spcAft>
              <a:buSzPct val="120000"/>
            </a:pPr>
            <a:r>
              <a:rPr lang="ru-RU" sz="2400" dirty="0" err="1" smtClean="0"/>
              <a:t>Контент</a:t>
            </a:r>
            <a:r>
              <a:rPr lang="ru-RU" sz="2400" dirty="0" smtClean="0"/>
              <a:t> доступный 24*365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28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ТЕХНОЛОГИЧЕСКИЕ ТРЕНДЫ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которые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уже повлияли на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технологии в образовании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431" y="1522888"/>
            <a:ext cx="8695924" cy="5275473"/>
          </a:xfrm>
        </p:spPr>
        <p:txBody>
          <a:bodyPr>
            <a:noAutofit/>
          </a:bodyPr>
          <a:lstStyle/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/>
              <a:t>Интерактивные, сенсорные </a:t>
            </a:r>
            <a:r>
              <a:rPr lang="ru-RU" sz="2000" b="1" dirty="0" smtClean="0"/>
              <a:t>панели: </a:t>
            </a:r>
            <a:r>
              <a:rPr lang="ru-RU" sz="2000" dirty="0" smtClean="0"/>
              <a:t>парты</a:t>
            </a:r>
            <a:r>
              <a:rPr lang="ru-RU" sz="2000" dirty="0"/>
              <a:t>, стены, гибкие </a:t>
            </a:r>
            <a:r>
              <a:rPr lang="ru-RU" sz="2000" dirty="0" smtClean="0"/>
              <a:t>дисплеи</a:t>
            </a:r>
            <a:endParaRPr lang="ru-RU" sz="2000" dirty="0"/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/>
              <a:t>Повсеместный мобильный </a:t>
            </a:r>
            <a:r>
              <a:rPr lang="ru-RU" sz="2000" b="1" dirty="0" smtClean="0"/>
              <a:t>интернет, облачные технологии</a:t>
            </a:r>
            <a:endParaRPr lang="ru-RU" sz="2000" dirty="0"/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/>
              <a:t>BYOD: </a:t>
            </a:r>
            <a:r>
              <a:rPr lang="ru-RU" sz="2000" dirty="0"/>
              <a:t>персональное устройство для каждого учащегося </a:t>
            </a:r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/>
              <a:t>Цифровые исследовательские лаборатории</a:t>
            </a:r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/>
              <a:t>Дополненная реальность</a:t>
            </a:r>
            <a:r>
              <a:rPr lang="ru-RU" sz="2000" dirty="0"/>
              <a:t>, виртуальные среды</a:t>
            </a:r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/>
              <a:t>Инструменты </a:t>
            </a:r>
            <a:r>
              <a:rPr lang="ru-RU" sz="2000" b="1" dirty="0" smtClean="0"/>
              <a:t>проектирования: </a:t>
            </a:r>
            <a:r>
              <a:rPr lang="ru-RU" sz="2000" dirty="0" smtClean="0"/>
              <a:t>3D-печать</a:t>
            </a:r>
            <a:endParaRPr lang="ru-RU" sz="2000" dirty="0"/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 smtClean="0"/>
              <a:t>Интернет-вещей, </a:t>
            </a:r>
            <a:r>
              <a:rPr lang="ru-RU" sz="2000" dirty="0" smtClean="0"/>
              <a:t>бытовые </a:t>
            </a:r>
            <a:r>
              <a:rPr lang="ru-RU" sz="2000" dirty="0"/>
              <a:t>устройства подключенные к сети, управляемые </a:t>
            </a:r>
            <a:r>
              <a:rPr lang="ru-RU" sz="2000" dirty="0" smtClean="0"/>
              <a:t>дистанционно</a:t>
            </a:r>
            <a:endParaRPr lang="ru-RU" sz="2000" dirty="0"/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/>
              <a:t>Мобильные </a:t>
            </a:r>
            <a:r>
              <a:rPr lang="ru-RU" sz="2000" b="1" dirty="0" smtClean="0"/>
              <a:t>роботы </a:t>
            </a:r>
            <a:r>
              <a:rPr lang="ru-RU" sz="2000" dirty="0" smtClean="0"/>
              <a:t>(автономные </a:t>
            </a:r>
            <a:r>
              <a:rPr lang="ru-RU" sz="2000" dirty="0"/>
              <a:t>беспилотные летательные </a:t>
            </a:r>
            <a:r>
              <a:rPr lang="ru-RU" sz="2000" dirty="0" smtClean="0"/>
              <a:t>аппараты, </a:t>
            </a:r>
            <a:r>
              <a:rPr lang="ru-RU" sz="2000" dirty="0"/>
              <a:t>самоуправляемые автомобили) </a:t>
            </a:r>
            <a:endParaRPr lang="ru-RU" sz="2000" dirty="0" smtClean="0"/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 smtClean="0"/>
              <a:t>РОБОТ-учитель</a:t>
            </a:r>
            <a:r>
              <a:rPr lang="ru-RU" sz="2000" dirty="0" smtClean="0"/>
              <a:t> (</a:t>
            </a:r>
            <a:r>
              <a:rPr lang="ru-RU" sz="2000" dirty="0" err="1" smtClean="0"/>
              <a:t>робот-тьютор</a:t>
            </a:r>
            <a:r>
              <a:rPr lang="ru-RU" sz="2000" dirty="0" smtClean="0"/>
              <a:t>) </a:t>
            </a:r>
          </a:p>
          <a:p>
            <a:pPr marL="457200" indent="-3746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 smtClean="0"/>
              <a:t>Голографические </a:t>
            </a:r>
            <a:r>
              <a:rPr lang="ru-RU" sz="2000" b="1" dirty="0"/>
              <a:t>3D-дисплеи</a:t>
            </a:r>
            <a:r>
              <a:rPr lang="ru-RU" sz="2000" dirty="0"/>
              <a:t> (прототипы дисплеев, искусственно генерирующих голографическую интерференционную </a:t>
            </a:r>
            <a:r>
              <a:rPr lang="ru-RU" sz="2000" dirty="0" smtClean="0"/>
              <a:t>картину)</a:t>
            </a:r>
          </a:p>
        </p:txBody>
      </p:sp>
    </p:spTree>
    <p:extLst>
      <p:ext uri="{BB962C8B-B14F-4D97-AF65-F5344CB8AC3E}">
        <p14:creationId xmlns:p14="http://schemas.microsoft.com/office/powerpoint/2010/main" val="356165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aWORK\!EVR\9_ANALYT\EDUSPACE+\FF\space_03___brit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7" y="362389"/>
            <a:ext cx="4301262" cy="3320574"/>
          </a:xfrm>
          <a:prstGeom prst="rect">
            <a:avLst/>
          </a:prstGeom>
          <a:noFill/>
          <a:ln w="635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WORK\!EVR\9_ANALYT\EDUSPACE+\FF\space_09___h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b="6544"/>
          <a:stretch/>
        </p:blipFill>
        <p:spPr bwMode="auto">
          <a:xfrm>
            <a:off x="997225" y="3523886"/>
            <a:ext cx="5319812" cy="2935150"/>
          </a:xfrm>
          <a:prstGeom prst="rect">
            <a:avLst/>
          </a:prstGeom>
          <a:noFill/>
          <a:ln w="635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aWORK\!EVR\9_ANALYT\EDUSPACE+\FF\RUS___space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/>
          <a:stretch/>
        </p:blipFill>
        <p:spPr bwMode="auto">
          <a:xfrm>
            <a:off x="4161183" y="2022676"/>
            <a:ext cx="4439162" cy="2968785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0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max\Ya_DOC\Dropbox\!!!ADAMSK\888\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434" y="0"/>
            <a:ext cx="5656764" cy="59364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0331" y="5703120"/>
            <a:ext cx="834887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Использованы материалы опроса, посвященному перспективам развития образования до 2030 года, в котором приняли участие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645 экспертов-представителей международного сообщества </a:t>
            </a:r>
            <a:r>
              <a:rPr lang="ru-RU" b="1" dirty="0" err="1" smtClean="0">
                <a:solidFill>
                  <a:schemeClr val="bg1"/>
                </a:solidFill>
              </a:rPr>
              <a:t>WISE</a:t>
            </a:r>
            <a:r>
              <a:rPr lang="ru-RU" b="1" dirty="0" smtClean="0">
                <a:solidFill>
                  <a:schemeClr val="bg1"/>
                </a:solidFill>
              </a:rPr>
              <a:t> (2014 г.)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!max\Ya_DOC\Dropbox\!!!ADAMSK\888\wise-DP-blocs-01.jpg"/>
          <p:cNvPicPr>
            <a:picLocks noChangeAspect="1" noChangeArrowheads="1"/>
          </p:cNvPicPr>
          <p:nvPr/>
        </p:nvPicPr>
        <p:blipFill>
          <a:blip r:embed="rId2"/>
          <a:srcRect b="11456"/>
          <a:stretch>
            <a:fillRect/>
          </a:stretch>
        </p:blipFill>
        <p:spPr bwMode="auto">
          <a:xfrm>
            <a:off x="1754074" y="559253"/>
            <a:ext cx="5635851" cy="59141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1315" y="2410691"/>
            <a:ext cx="1983179" cy="3230087"/>
          </a:xfrm>
          <a:prstGeom prst="rect">
            <a:avLst/>
          </a:prstGeom>
          <a:solidFill>
            <a:srgbClr val="8CC0A0"/>
          </a:solidFill>
        </p:spPr>
        <p:txBody>
          <a:bodyPr wrap="square" rtlCol="0">
            <a:noAutofit/>
          </a:bodyPr>
          <a:lstStyle/>
          <a:p>
            <a:r>
              <a:rPr lang="ru-RU" b="1" dirty="0" smtClean="0"/>
              <a:t>1-место</a:t>
            </a:r>
          </a:p>
          <a:p>
            <a:r>
              <a:rPr lang="ru-RU" b="1" dirty="0" err="1" smtClean="0"/>
              <a:t>ОНЛАЙН-контент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93872" y="2419600"/>
            <a:ext cx="2398814" cy="17812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2-е место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Традиционное образование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3872" y="4244840"/>
            <a:ext cx="2398814" cy="7546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3-е место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Социальная среда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7623" y="5062190"/>
            <a:ext cx="1793172" cy="5904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4-е место</a:t>
            </a:r>
          </a:p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Рабочее место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8296" y="5062190"/>
            <a:ext cx="522514" cy="5904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7622" y="5733257"/>
            <a:ext cx="2375064" cy="34369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ru-RU" sz="1600" dirty="0" smtClean="0"/>
              <a:t>Культурные организации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3191" y="1484417"/>
            <a:ext cx="4429496" cy="84314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/>
              <a:t>Почти половина респондентов думают, что самым важным источником знаний будет онлайн </a:t>
            </a:r>
            <a:r>
              <a:rPr lang="ru-RU" b="1" dirty="0" err="1" smtClean="0"/>
              <a:t>контент</a:t>
            </a:r>
            <a:endParaRPr lang="ru-RU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917865" y="734044"/>
            <a:ext cx="5308269" cy="461665"/>
          </a:xfrm>
          <a:prstGeom prst="rect">
            <a:avLst/>
          </a:prstGeom>
          <a:solidFill>
            <a:srgbClr val="8CC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ИСТОЧНИКИ ЗНАНИЙ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!max\Ya_DOC\Dropbox\!!!ADAMSK\888\wise-DP-blocs-02.jpg"/>
          <p:cNvPicPr>
            <a:picLocks noChangeAspect="1" noChangeArrowheads="1"/>
          </p:cNvPicPr>
          <p:nvPr/>
        </p:nvPicPr>
        <p:blipFill>
          <a:blip r:embed="rId2"/>
          <a:srcRect b="12487"/>
          <a:stretch>
            <a:fillRect/>
          </a:stretch>
        </p:blipFill>
        <p:spPr bwMode="auto">
          <a:xfrm>
            <a:off x="1729468" y="590889"/>
            <a:ext cx="5612873" cy="5821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17865" y="760021"/>
            <a:ext cx="530826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ВИДЫ НАВЫКОВ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940136"/>
            <a:ext cx="1609725" cy="57001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Академические знания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2050" y="5332021"/>
            <a:ext cx="2117520" cy="688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Ноу-хау и практические навыки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3191" y="1484417"/>
            <a:ext cx="4429496" cy="71251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/>
              <a:t>В 2030 году большое значение будут иметь личные навыки</a:t>
            </a:r>
          </a:p>
        </p:txBody>
      </p:sp>
      <p:sp>
        <p:nvSpPr>
          <p:cNvPr id="12" name="Трапеция 11"/>
          <p:cNvSpPr/>
          <p:nvPr/>
        </p:nvSpPr>
        <p:spPr>
          <a:xfrm>
            <a:off x="3348037" y="2781301"/>
            <a:ext cx="2447925" cy="438150"/>
          </a:xfrm>
          <a:prstGeom prst="trapezoid">
            <a:avLst/>
          </a:prstGeom>
          <a:solidFill>
            <a:srgbClr val="FF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Личные навыки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!max\Ya_DOC\Dropbox\!!!ADAMSK\888\wise-DP-blocs-03.jpg"/>
          <p:cNvPicPr>
            <a:picLocks noChangeAspect="1" noChangeArrowheads="1"/>
          </p:cNvPicPr>
          <p:nvPr/>
        </p:nvPicPr>
        <p:blipFill>
          <a:blip r:embed="rId2"/>
          <a:srcRect b="12285"/>
          <a:stretch>
            <a:fillRect/>
          </a:stretch>
        </p:blipFill>
        <p:spPr bwMode="auto">
          <a:xfrm>
            <a:off x="1721308" y="552677"/>
            <a:ext cx="5681517" cy="59061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3191" y="1484417"/>
            <a:ext cx="4429496" cy="71251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/>
              <a:t>В 2030 году большое значение будут иметь личные навыки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6465" y="724395"/>
            <a:ext cx="5308269" cy="461665"/>
          </a:xfrm>
          <a:prstGeom prst="rect">
            <a:avLst/>
          </a:prstGeom>
          <a:solidFill>
            <a:srgbClr val="E623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ВИДЫ НАВЫКОВ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5056" y="4655126"/>
            <a:ext cx="2113808" cy="86689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Дипломы образовательных учреждений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4655126"/>
            <a:ext cx="2113808" cy="534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Сертификаты компаний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5197" y="4665022"/>
            <a:ext cx="2113808" cy="534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Сертификаты компаний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9549" y="5401292"/>
            <a:ext cx="2113808" cy="534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Отзывы сверстников, коллег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!max\Ya_DOC\Dropbox\!!!ADAMSK\888\wise-DP-blocs-05.jpg"/>
          <p:cNvPicPr>
            <a:picLocks noChangeAspect="1" noChangeArrowheads="1"/>
          </p:cNvPicPr>
          <p:nvPr/>
        </p:nvPicPr>
        <p:blipFill>
          <a:blip r:embed="rId2"/>
          <a:srcRect b="11875"/>
          <a:stretch>
            <a:fillRect/>
          </a:stretch>
        </p:blipFill>
        <p:spPr bwMode="auto">
          <a:xfrm>
            <a:off x="1705204" y="557437"/>
            <a:ext cx="5706125" cy="5959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990" y="724395"/>
            <a:ext cx="530826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РОЛЬ УЧИТЕЛЯ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58" y="1498766"/>
            <a:ext cx="4868883" cy="81580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/>
              <a:t>Роль учителя будет сводиться к организации индивидуальной схемы обучения для учащегося.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6449" y="2862695"/>
            <a:ext cx="1968746" cy="10183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/>
              <a:t>Направлять и наставлять учащихся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6449" y="5070764"/>
            <a:ext cx="1944995" cy="43938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Давать знания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6449" y="5530623"/>
            <a:ext cx="1944995" cy="60892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Оценивать работу учащегося онлайн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!max\Ya_DOC\Dropbox\!!!ADAMSK\888\wise-DP-blocs-06.jpg"/>
          <p:cNvPicPr>
            <a:picLocks noChangeAspect="1" noChangeArrowheads="1"/>
          </p:cNvPicPr>
          <p:nvPr/>
        </p:nvPicPr>
        <p:blipFill>
          <a:blip r:embed="rId2"/>
          <a:srcRect b="11913"/>
          <a:stretch>
            <a:fillRect/>
          </a:stretch>
        </p:blipFill>
        <p:spPr bwMode="auto">
          <a:xfrm>
            <a:off x="1690803" y="509588"/>
            <a:ext cx="5740507" cy="59928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40676" y="688770"/>
            <a:ext cx="5438898" cy="46166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ВИДЫ УЧЕБНЫХ ПЛАНОВ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1304" y="1417991"/>
            <a:ext cx="5201392" cy="110440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700" b="1" dirty="0" smtClean="0"/>
              <a:t>Большинство специалистов полагают — учебные материалы станут более индивидуализированными, ориентированными на каждого конкретного учащегося.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3924" y="2919845"/>
            <a:ext cx="2505075" cy="131878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ts val="2160"/>
              </a:lnSpc>
            </a:pPr>
            <a:r>
              <a:rPr lang="ru-RU" sz="1600" b="1" dirty="0" smtClean="0"/>
              <a:t>Более индивидуализированные и персонализированные учебные материалы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700" y="5007843"/>
            <a:ext cx="2286495" cy="9262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/>
              <a:t>Согласованные и стандартизированные учебные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!max\Ya_DOC\Dropbox\!!!ADAMSK\888\wise-DP-blocs-07.jpg"/>
          <p:cNvPicPr>
            <a:picLocks noChangeAspect="1" noChangeArrowheads="1"/>
          </p:cNvPicPr>
          <p:nvPr/>
        </p:nvPicPr>
        <p:blipFill>
          <a:blip r:embed="rId2"/>
          <a:srcRect b="11966"/>
          <a:stretch>
            <a:fillRect/>
          </a:stretch>
        </p:blipFill>
        <p:spPr bwMode="auto">
          <a:xfrm>
            <a:off x="1681102" y="499113"/>
            <a:ext cx="5781795" cy="60323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0676" y="688770"/>
            <a:ext cx="5438898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КАКИМ БУДЕТ ЯЗЫК ОБРАЗОВАНИЯ?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304" y="1446566"/>
            <a:ext cx="5201392" cy="88705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/>
              <a:t>65% специалистов считают — язык образования перестанет носить местный или национальный характер.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0700" y="4072370"/>
            <a:ext cx="1590676" cy="68060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/>
              <a:t>Глобальный язык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511900"/>
            <a:ext cx="2505076" cy="441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/>
              <a:t>Региональный язык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3576" y="4953000"/>
            <a:ext cx="1952624" cy="942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/>
              <a:t>Родной и национальный язык</a:t>
            </a:r>
          </a:p>
        </p:txBody>
      </p:sp>
    </p:spTree>
    <p:extLst>
      <p:ext uri="{BB962C8B-B14F-4D97-AF65-F5344CB8AC3E}">
        <p14:creationId xmlns:p14="http://schemas.microsoft.com/office/powerpoint/2010/main" val="3521295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732</Words>
  <Application>Microsoft Macintosh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Перспективы развития образования до 2030 года</vt:lpstr>
      <vt:lpstr>Образовательные институты и концепции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«Школа как глобальная сеть коммуникаций,  в которой узлами являются классы»</vt:lpstr>
      <vt:lpstr>ИСТОЧНИКИ ЗНАНИЙ  Кто будет давать знания?</vt:lpstr>
      <vt:lpstr>ОБРАЗОВАТЕЛЬНЫЕ ПРОГРАММЫ Индивидуализация учебных планов</vt:lpstr>
      <vt:lpstr>РОЛЬ УЧИТЕЛЯ</vt:lpstr>
      <vt:lpstr>КОМПЕТЕНЦИИ, НАВЫКИ «Академические знания утратят свою ценность»</vt:lpstr>
      <vt:lpstr>СИСТЕМЫ ОЦЕНКИ Конкуренция дипломов ОУ с оценкой академических навыков и сертификатов, выданных компаниями</vt:lpstr>
      <vt:lpstr>ФИНАНСИРОВАНИЕ Кто будет платить</vt:lpstr>
      <vt:lpstr>ИННОВАЦИИ в ОБРАЗОВАНИИ</vt:lpstr>
      <vt:lpstr>Социально-педагогические</vt:lpstr>
      <vt:lpstr>Технологические</vt:lpstr>
      <vt:lpstr>ТЕХНОЛОГИЧЕСКИЕ ТРЕНДЫ которые уже повлияли на технологии в образовании</vt:lpstr>
      <vt:lpstr>Презентация PowerPoint</vt:lpstr>
    </vt:vector>
  </TitlesOfParts>
  <Company>Eureka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 ИНФОРМАЦИОННЫЕ СИСТЕМЫ ДЛЯ ГРАЖДАНСКОГО ОБЩЕСТВА</dc:title>
  <dc:creator>Roman Seliukov</dc:creator>
  <cp:lastModifiedBy>Air</cp:lastModifiedBy>
  <cp:revision>308</cp:revision>
  <dcterms:created xsi:type="dcterms:W3CDTF">2013-11-29T13:27:07Z</dcterms:created>
  <dcterms:modified xsi:type="dcterms:W3CDTF">2014-11-06T01:14:05Z</dcterms:modified>
</cp:coreProperties>
</file>