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58" r:id="rId10"/>
    <p:sldId id="265" r:id="rId11"/>
    <p:sldId id="268" r:id="rId12"/>
    <p:sldId id="267" r:id="rId13"/>
    <p:sldId id="266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8496944" cy="4896544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 smtClean="0"/>
              <a:t>Тема:</a:t>
            </a:r>
            <a:br>
              <a:rPr lang="ru-RU" sz="3600" b="1" dirty="0" smtClean="0"/>
            </a:br>
            <a:r>
              <a:rPr lang="ru-RU" sz="3600" dirty="0" smtClean="0"/>
              <a:t>Оценка качества формирования </a:t>
            </a:r>
            <a:r>
              <a:rPr lang="ru-RU" sz="3600" dirty="0" smtClean="0"/>
              <a:t>грамматического строя речи детей раннего и дошкольного возраста</a:t>
            </a:r>
            <a:br>
              <a:rPr lang="ru-RU" sz="3600" dirty="0" smtClean="0"/>
            </a:br>
            <a:r>
              <a:rPr lang="ru-RU" sz="3600" b="1" dirty="0"/>
              <a:t>Лекция </a:t>
            </a:r>
            <a:r>
              <a:rPr lang="ru-RU" sz="3600" b="1" dirty="0" smtClean="0"/>
              <a:t>2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5877272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err="1"/>
              <a:t>д</a:t>
            </a:r>
            <a:r>
              <a:rPr lang="ru-RU" dirty="0" err="1" smtClean="0"/>
              <a:t>.п.н</a:t>
            </a:r>
            <a:r>
              <a:rPr lang="ru-RU" dirty="0" smtClean="0"/>
              <a:t>. проф. каф. ТМДНО</a:t>
            </a:r>
            <a:br>
              <a:rPr lang="ru-RU" dirty="0" smtClean="0"/>
            </a:br>
            <a:r>
              <a:rPr lang="ru-RU" dirty="0" smtClean="0"/>
              <a:t>А.И. </a:t>
            </a:r>
            <a:r>
              <a:rPr lang="ru-RU" dirty="0" err="1" smtClean="0"/>
              <a:t>Улзытуева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50458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2.	Овладение грамматическим строем языка ребенок осуществляет на основе познавательного развития в тесной связи с освоением предметных действий, игры, труда и других видов детской деятельности, опосредствованной словом, в общении со взрослыми и детьми. Источники и факторы развития языка ребенка и его грамматического строя разнообразны, и соответственно многообразны педагогические условия, средства и формы педагогического руководства им.</a:t>
            </a:r>
          </a:p>
        </p:txBody>
      </p:sp>
    </p:spTree>
    <p:extLst>
      <p:ext uri="{BB962C8B-B14F-4D97-AF65-F5344CB8AC3E}">
        <p14:creationId xmlns:p14="http://schemas.microsoft.com/office/powerpoint/2010/main" val="562191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3.	Формирование грамматического строя языка ребенка – спонтанный процесс (А.В</a:t>
            </a:r>
            <a:r>
              <a:rPr lang="ru-RU" dirty="0" smtClean="0"/>
              <a:t>. Запорожец</a:t>
            </a:r>
            <a:r>
              <a:rPr lang="ru-RU" dirty="0"/>
              <a:t>); ребенок «извлекает» язык, его грамматическую систему из фактов воспринимаемой речи, в которой язык выполняет коммуникативную функцию и представлен </a:t>
            </a:r>
            <a:r>
              <a:rPr lang="ru-RU" dirty="0" err="1"/>
              <a:t>несистемно</a:t>
            </a:r>
            <a:r>
              <a:rPr lang="ru-RU" dirty="0"/>
              <a:t> (Д.Н. </a:t>
            </a:r>
            <a:r>
              <a:rPr lang="ru-RU" dirty="0" err="1"/>
              <a:t>Кацнельсон</a:t>
            </a:r>
            <a:r>
              <a:rPr lang="ru-RU" dirty="0"/>
              <a:t>). Педагогическое влияние на этот процесс саморазвития должно учитывать логику и ведущие тенденции естественного стихийного овладения языком.</a:t>
            </a:r>
          </a:p>
        </p:txBody>
      </p:sp>
    </p:spTree>
    <p:extLst>
      <p:ext uri="{BB962C8B-B14F-4D97-AF65-F5344CB8AC3E}">
        <p14:creationId xmlns:p14="http://schemas.microsoft.com/office/powerpoint/2010/main" val="3228097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4.	Формирование грамматического строя языка ребенка протекает в общем русле его речевого развития; формы и методы педагогического руководства должны учитывать поэтапный характер общего речевого развития, прежде всего диалога и монолога, переход от </a:t>
            </a:r>
            <a:r>
              <a:rPr lang="ru-RU" dirty="0" err="1"/>
              <a:t>дословесной</a:t>
            </a:r>
            <a:r>
              <a:rPr lang="ru-RU" dirty="0"/>
              <a:t> </a:t>
            </a:r>
            <a:r>
              <a:rPr lang="ru-RU" dirty="0" err="1"/>
              <a:t>смысло</a:t>
            </a:r>
            <a:r>
              <a:rPr lang="ru-RU" dirty="0"/>
              <a:t>-семантической системы к ситуативной фразовой непроизвольной речи (из которой в последующем развиваются как диалог, так и монолог), к освоению диалогической формы речи со сверстниками как сферы речевой самодеятельности детей.</a:t>
            </a:r>
          </a:p>
        </p:txBody>
      </p:sp>
    </p:spTree>
    <p:extLst>
      <p:ext uri="{BB962C8B-B14F-4D97-AF65-F5344CB8AC3E}">
        <p14:creationId xmlns:p14="http://schemas.microsoft.com/office/powerpoint/2010/main" val="212792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5.	Формирование фонетики, лексики, грамматики протекает у ребенка неравномерно и в определенной степени несинхронно; на различных этапах онтогенезе на первый план – как центральное новообразование выдвигается та или иная его сторона. В зависимости от этого с развитием разных сторон языка приобретаются специфические тенденции и новые взаимосвязи. </a:t>
            </a:r>
          </a:p>
        </p:txBody>
      </p:sp>
    </p:spTree>
    <p:extLst>
      <p:ext uri="{BB962C8B-B14F-4D97-AF65-F5344CB8AC3E}">
        <p14:creationId xmlns:p14="http://schemas.microsoft.com/office/powerpoint/2010/main" val="3542637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586551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/>
              <a:t>Пятый год жизни ребенка знаменуется становлением речи произвольной, развитием фонематического восприятия, элементарными формами осознания языковой действительности, которые проявляются в частности, в языковых играх (словотворчество, «грамматические переборы»). Шестой и седьмой годы жизни – это уже этап овладения способами структурирования развернутого связного высказывания, активного освоения сложного синтаксиса при произвольном построении монолога, способов осознания предложения, слова, звука, этап формирования правильной речи – грамматической, фонетической. Это тот возрастной период, когда осваивается умение вести диалог со сверстниками, с взрослыми.</a:t>
            </a:r>
          </a:p>
        </p:txBody>
      </p:sp>
    </p:spTree>
    <p:extLst>
      <p:ext uri="{BB962C8B-B14F-4D97-AF65-F5344CB8AC3E}">
        <p14:creationId xmlns:p14="http://schemas.microsoft.com/office/powerpoint/2010/main" val="2793220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33670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Управление грамматическим развитием детей педагог реализует, прежде всего, посредством совместной деятельности, общения как с самим ребенком (в форме диалога), так и с другими детьми. Разумеется, в зависимости от возраста меняются и формы общения. В младших возрастных группах специально организованные игры-занятия (сеансы активизирующего общения) строятся как естественное взаимодействие взрослого с детьми. Это организация деятельности, представляющая детям проявлять субъективность в общении (речь идет о двигательной активности, свободном перемещении и т.п.), поэтому постановка дидактических задач должна носить относительно общий, недифференциальный вид, а сценарии общения – нацеливаться на импровизацию.</a:t>
            </a:r>
          </a:p>
        </p:txBody>
      </p:sp>
    </p:spTree>
    <p:extLst>
      <p:ext uri="{BB962C8B-B14F-4D97-AF65-F5344CB8AC3E}">
        <p14:creationId xmlns:p14="http://schemas.microsoft.com/office/powerpoint/2010/main" val="3452446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На третьем году жизни осваиваются морфологические категории и формы при активном использовании непроизвольных высказываний, состоящий из одного-двух простых предложений. Центральными новообразованиями в этот возрастной период являются словоизменение и освоение формы диалога с взрослыми, инициативные высказывания. На четвертом году жизни в тесной связи с расширением словаря зарождается словообразование, словотворчество; формируются высказывания типа элементарных коротких монологов (рассказов); активно осваивается звукопроизношение, главным образом посредством игры со звукоподражанием.</a:t>
            </a:r>
          </a:p>
        </p:txBody>
      </p:sp>
    </p:spTree>
    <p:extLst>
      <p:ext uri="{BB962C8B-B14F-4D97-AF65-F5344CB8AC3E}">
        <p14:creationId xmlns:p14="http://schemas.microsoft.com/office/powerpoint/2010/main" val="519268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48072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/>
              <a:t>В средних группах характер организации образовательной деятельности несколько изменяется в связи с тем, что постановка дидактических задач уже более дифференцирована, требует от детей слухового сосредоточения; включается решение проблемных речевых задач, творческих заданий, игровых упражнений на концентрацию внимания, соблюдение тишины. Педагог постепенно переводит детей от игр с игрушками, когда язык формируется как побочный продукт общения, к играм со словом, в которых языковое обобщение и произвольное оперирование со словом - цель и прямой продукт обучения. Такое обучение по-прежнему опирается на игровую и коммуникативную мотивацию, по-прежнему используются косвенные методы воздействия; однако общение при этом не должно сковывать детей, должно носить демократический характер – сопровождаться шутками, перевертышами, смехом.</a:t>
            </a:r>
          </a:p>
        </p:txBody>
      </p:sp>
    </p:spTree>
    <p:extLst>
      <p:ext uri="{BB962C8B-B14F-4D97-AF65-F5344CB8AC3E}">
        <p14:creationId xmlns:p14="http://schemas.microsoft.com/office/powerpoint/2010/main" val="910016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В образовательных ситуациях в старших группах следует широко использовать дидактические игры и упражнения, строить их на коммуникативной и игровой мотивации, с элементами занимательности, пластических упражнений (физкультминутки), но более явно применять в их ходе обучающие приемы, особенно при освоении средств и способов построения связного высказывания.</a:t>
            </a:r>
          </a:p>
        </p:txBody>
      </p:sp>
    </p:spTree>
    <p:extLst>
      <p:ext uri="{BB962C8B-B14F-4D97-AF65-F5344CB8AC3E}">
        <p14:creationId xmlns:p14="http://schemas.microsoft.com/office/powerpoint/2010/main" val="413378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Формирование у детей грамматического строя – синтаксиса, морфологии, словообразования, имеет свою специфику, и для их развития педагог применяет различные средства. Для освоения морфологии и словообразования важны стимулирующие языковые игры; для формирования синтаксиса – создание мотивации на развернутые высказывания.</a:t>
            </a:r>
          </a:p>
        </p:txBody>
      </p:sp>
    </p:spTree>
    <p:extLst>
      <p:ext uri="{BB962C8B-B14F-4D97-AF65-F5344CB8AC3E}">
        <p14:creationId xmlns:p14="http://schemas.microsoft.com/office/powerpoint/2010/main" val="104443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dirty="0"/>
              <a:t>Грамматика как термин в языкознании употребляется в двух значениях:</a:t>
            </a:r>
          </a:p>
          <a:p>
            <a:pPr marL="0" indent="0" algn="ctr">
              <a:buNone/>
            </a:pPr>
            <a:r>
              <a:rPr lang="ru-RU" dirty="0"/>
              <a:t>1)	обозначает грамматический строй языка;</a:t>
            </a:r>
          </a:p>
          <a:p>
            <a:pPr marL="0" indent="0" algn="ctr">
              <a:buNone/>
            </a:pPr>
            <a:r>
              <a:rPr lang="ru-RU" dirty="0"/>
              <a:t>2)	наука, свод правил об изменении слов и их сочетаний в предложениях.</a:t>
            </a:r>
          </a:p>
          <a:p>
            <a:pPr marL="0" indent="0" algn="ctr">
              <a:buNone/>
            </a:pPr>
            <a:r>
              <a:rPr lang="ru-RU" dirty="0"/>
              <a:t>В теориях и технологиях речевого развития дошкольников грамматика подразумевает усвоение детьми в речевой практике грамматического строя языка.</a:t>
            </a:r>
          </a:p>
          <a:p>
            <a:pPr marL="0" indent="0" algn="ctr">
              <a:buNone/>
            </a:pPr>
            <a:r>
              <a:rPr lang="ru-RU" dirty="0"/>
              <a:t>Тема грамматического строя языка стала предметом изучения лишь в 50-х годах, когда вышла в свет фундаментальная монография А.Н</a:t>
            </a:r>
            <a:r>
              <a:rPr lang="ru-RU" dirty="0" smtClean="0"/>
              <a:t>. Гвоздева </a:t>
            </a:r>
            <a:r>
              <a:rPr lang="ru-RU" dirty="0"/>
              <a:t>«Формирование грамматического строя языка русского ребенка». Гвоздев А.Н. в своей работе очертил круг грамматических неточностей, свойственных детской речи:</a:t>
            </a:r>
          </a:p>
          <a:p>
            <a:pPr marL="0" indent="0" algn="ctr">
              <a:buNone/>
            </a:pPr>
            <a:r>
              <a:rPr lang="ru-RU" dirty="0"/>
              <a:t>- спряжение глаголов;</a:t>
            </a:r>
          </a:p>
          <a:p>
            <a:pPr marL="0" indent="0" algn="ctr">
              <a:buNone/>
            </a:pPr>
            <a:r>
              <a:rPr lang="ru-RU" dirty="0"/>
              <a:t>- в ряде падежных форм.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0479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3367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err="1"/>
              <a:t>Аграмматизмы</a:t>
            </a:r>
            <a:r>
              <a:rPr lang="ru-RU" dirty="0"/>
              <a:t> (инновации) в детской речи – естественное явление. Они имеют свою динамику, диалектику возникновения и изживания. Возникают </a:t>
            </a:r>
            <a:r>
              <a:rPr lang="ru-RU" dirty="0" err="1"/>
              <a:t>аграмматизмы</a:t>
            </a:r>
            <a:r>
              <a:rPr lang="ru-RU" dirty="0"/>
              <a:t> в результате сложной организации развивающегося детского сознания по обобщению и анализу фактов воспринимаемой и собственной речи, активной ориентировочной поисковой деятельности, экспериментирования, игры со словом, а в дальнейшем – и элементарного осознания отдельных факторов грамматики. Все это приводит к освоению ребенком грамматического строя языка, формированию способности к произвольному использованию в речи грамматических средств </a:t>
            </a:r>
          </a:p>
        </p:txBody>
      </p:sp>
    </p:spTree>
    <p:extLst>
      <p:ext uri="{BB962C8B-B14F-4D97-AF65-F5344CB8AC3E}">
        <p14:creationId xmlns:p14="http://schemas.microsoft.com/office/powerpoint/2010/main" val="2845041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5774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Детское словотворчество – феномен речевого становления, который стал широко известен читателям после многократного переиздания книги К.И. Чуковского  «От двух до пяти». Уровень мышления даёт ребёнку возможность на основе достаточно сложных речемыслительных операций анализа и синтеза создавать новые слова, опирается на знание словообразовательных </a:t>
            </a:r>
            <a:r>
              <a:rPr lang="ru-RU" dirty="0" err="1"/>
              <a:t>сверхмоделей</a:t>
            </a:r>
            <a:r>
              <a:rPr lang="ru-RU" dirty="0"/>
              <a:t> языка, выявляемых ребёнком в речи окружающих его взрослых. В этом случае работает закон аналогии: вновь создаваемые слова образуются по аналогии с уже образованными.</a:t>
            </a:r>
          </a:p>
        </p:txBody>
      </p:sp>
    </p:spTree>
    <p:extLst>
      <p:ext uri="{BB962C8B-B14F-4D97-AF65-F5344CB8AC3E}">
        <p14:creationId xmlns:p14="http://schemas.microsoft.com/office/powerpoint/2010/main" val="10728294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Детское словотворчество ограничено словообразовательными ресурсами структуры конкретного национального языка. Чаще всего дошкольники используют аффиксальные способы создания новых слов.</a:t>
            </a:r>
          </a:p>
        </p:txBody>
      </p:sp>
    </p:spTree>
    <p:extLst>
      <p:ext uri="{BB962C8B-B14F-4D97-AF65-F5344CB8AC3E}">
        <p14:creationId xmlns:p14="http://schemas.microsoft.com/office/powerpoint/2010/main" val="2157423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582210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Как показали исследования учёных, детское словотворчество в рамках дошкольного возраста имеет свою эволюцию. Можно проследить характер развития детской словообразовательной системы. Вначале номинации ребёнка представляют себя описательные обозначения ситуации, затем к анализу объектов обозначения добавляется синтез – новое производное слово, наконец, анализ уходит вглубь сознания (</a:t>
            </a:r>
            <a:r>
              <a:rPr lang="ru-RU" dirty="0" err="1"/>
              <a:t>интериоризуется</a:t>
            </a:r>
            <a:r>
              <a:rPr lang="ru-RU" dirty="0"/>
              <a:t>) – новое слово возникает как единственное обозначение предмета или явления. К концу же дошкольного возраста лексикон ребёнка увеличивается, потребность в новых словах исчезает  - словотворчество погасает.</a:t>
            </a:r>
          </a:p>
        </p:txBody>
      </p:sp>
    </p:spTree>
    <p:extLst>
      <p:ext uri="{BB962C8B-B14F-4D97-AF65-F5344CB8AC3E}">
        <p14:creationId xmlns:p14="http://schemas.microsoft.com/office/powerpoint/2010/main" val="10116623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Другая сторона речевого творчества детей – попытки осознать, осмыслить значения слов по его внутренней форме.</a:t>
            </a:r>
          </a:p>
        </p:txBody>
      </p:sp>
    </p:spTree>
    <p:extLst>
      <p:ext uri="{BB962C8B-B14F-4D97-AF65-F5344CB8AC3E}">
        <p14:creationId xmlns:p14="http://schemas.microsoft.com/office/powerpoint/2010/main" val="3860644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Интерпретация производных слов также как и словотворчество развивается у </a:t>
            </a:r>
            <a:r>
              <a:rPr lang="ru-RU" dirty="0" smtClean="0"/>
              <a:t>ребёнка </a:t>
            </a:r>
            <a:r>
              <a:rPr lang="ru-RU" dirty="0"/>
              <a:t>одновременно с развитием его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10411449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В освоении новых слов ребёнок не ограничивается интерпретацией их этимологии. Часто непонятную ему лексику он переделывает так, чтобы прояснить её происхождение.</a:t>
            </a:r>
          </a:p>
        </p:txBody>
      </p:sp>
    </p:spTree>
    <p:extLst>
      <p:ext uri="{BB962C8B-B14F-4D97-AF65-F5344CB8AC3E}">
        <p14:creationId xmlns:p14="http://schemas.microsoft.com/office/powerpoint/2010/main" val="23867752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В целом к началу школьного детства дети овладевают словообразовательной системой родного языка. Это находит выражение в резком снижении интенсивности словотворчества, усвоении традиционных норм в интерпретации слов, в критическом отношении к собственной речевой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762122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Существуют некоторые особенности и в овладении ребенком словообразованием.</a:t>
            </a:r>
          </a:p>
          <a:p>
            <a:pPr marL="0" indent="0" algn="ctr">
              <a:buNone/>
            </a:pPr>
            <a:r>
              <a:rPr lang="ru-RU" dirty="0"/>
              <a:t>В русском языке современным способом словообразования является способ сочетания различных по значению морфем.</a:t>
            </a:r>
          </a:p>
          <a:p>
            <a:pPr marL="0" indent="0" algn="ctr">
              <a:buNone/>
            </a:pPr>
            <a:r>
              <a:rPr lang="ru-RU" dirty="0"/>
              <a:t>Ребенок, прежде всего, овладевает словообразовательными моделями, лексическим значением основ слов и смыслом значимых частей слова (приставка, корень, суффикс, окончание). </a:t>
            </a:r>
          </a:p>
        </p:txBody>
      </p:sp>
    </p:spTree>
    <p:extLst>
      <p:ext uri="{BB962C8B-B14F-4D97-AF65-F5344CB8AC3E}">
        <p14:creationId xmlns:p14="http://schemas.microsoft.com/office/powerpoint/2010/main" val="42009441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2646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Состояние грамматической стороны речи детей в одной и той же группе может быть различным, оно зависит от нескольких причин:</a:t>
            </a:r>
          </a:p>
          <a:p>
            <a:pPr marL="0" indent="0" algn="ctr">
              <a:buNone/>
            </a:pPr>
            <a:r>
              <a:rPr lang="ru-RU" dirty="0"/>
              <a:t>1.	Общих психофизических закономерностей развития ребенка (состояния нервных процессов, развитие внимания, мышления и т.д.).</a:t>
            </a:r>
          </a:p>
          <a:p>
            <a:pPr marL="0" indent="0" algn="ctr">
              <a:buNone/>
            </a:pPr>
            <a:r>
              <a:rPr lang="ru-RU" dirty="0"/>
              <a:t>2.	Запаса знаний и словаря, состояние фонематического слуха и </a:t>
            </a:r>
            <a:r>
              <a:rPr lang="ru-RU" dirty="0" err="1"/>
              <a:t>речедвигательного</a:t>
            </a:r>
            <a:r>
              <a:rPr lang="ru-RU" dirty="0"/>
              <a:t> аппарата.</a:t>
            </a:r>
          </a:p>
          <a:p>
            <a:pPr marL="0" indent="0" algn="ctr">
              <a:buNone/>
            </a:pPr>
            <a:r>
              <a:rPr lang="ru-RU" dirty="0"/>
              <a:t>3.	Степени сложности грамматической системы данного языка.</a:t>
            </a:r>
          </a:p>
          <a:p>
            <a:pPr marL="0" indent="0" algn="ctr">
              <a:buNone/>
            </a:pPr>
            <a:r>
              <a:rPr lang="ru-RU" dirty="0"/>
              <a:t>4.	Состояние грамматической стороны речи окружающих взрослых (воспитателя, технического персонала, родственников детей).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1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 этом направлении сосредоточили свои поиски педагоги-исследователи и педагоги-методисты дошкольного (Соловьева О.И., </a:t>
            </a:r>
            <a:r>
              <a:rPr lang="ru-RU" dirty="0" err="1"/>
              <a:t>Пеньевская</a:t>
            </a:r>
            <a:r>
              <a:rPr lang="ru-RU" dirty="0"/>
              <a:t> Л.А., Маркова Т.А., Конина М.М., </a:t>
            </a:r>
            <a:r>
              <a:rPr lang="ru-RU" dirty="0" err="1"/>
              <a:t>Бородич</a:t>
            </a:r>
            <a:r>
              <a:rPr lang="ru-RU" dirty="0"/>
              <a:t> А.М., </a:t>
            </a:r>
            <a:r>
              <a:rPr lang="ru-RU" dirty="0" err="1"/>
              <a:t>Гербова</a:t>
            </a:r>
            <a:r>
              <a:rPr lang="ru-RU" dirty="0"/>
              <a:t> В.В.): уточнялись слова, изменения которых вызывает затруднения, ситуации, в которых ребенок может наиболее эффективно затвердить нужную форму.</a:t>
            </a:r>
          </a:p>
        </p:txBody>
      </p:sp>
    </p:spTree>
    <p:extLst>
      <p:ext uri="{BB962C8B-B14F-4D97-AF65-F5344CB8AC3E}">
        <p14:creationId xmlns:p14="http://schemas.microsoft.com/office/powerpoint/2010/main" val="33713718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Грамматическую работу с детьми педагог не может и не должен рассматривать как решение задачи предупреждения и исправления в их речи грамматических ошибок, «</a:t>
            </a:r>
            <a:r>
              <a:rPr lang="ru-RU" dirty="0" err="1"/>
              <a:t>затверживания</a:t>
            </a:r>
            <a:r>
              <a:rPr lang="ru-RU" dirty="0"/>
              <a:t>» отдельных (единичных) «трудных» (традиционных) грамматических форм. </a:t>
            </a:r>
          </a:p>
        </p:txBody>
      </p:sp>
    </p:spTree>
    <p:extLst>
      <p:ext uri="{BB962C8B-B14F-4D97-AF65-F5344CB8AC3E}">
        <p14:creationId xmlns:p14="http://schemas.microsoft.com/office/powerpoint/2010/main" val="38715166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/>
              <a:t>Речь идет о создании условий для полноценного освоения ребенком грамматического строя языка, прежде всего его системы, богатства синтаксических, морфологических и словообразовательных средств (категорий, форм, конструкций, способов) на основе развития (поощрения) спонтанной ориентировочной, поисковой активности в сфере грамматики, спонтанных языковых игр, экспериментирования со словом и его формами, на основе формирования творческой продуктивной речи, речевого (словесного) творчества, использования языковых средств в разных формах общения со взрослыми и детьми.</a:t>
            </a:r>
          </a:p>
        </p:txBody>
      </p:sp>
    </p:spTree>
    <p:extLst>
      <p:ext uri="{BB962C8B-B14F-4D97-AF65-F5344CB8AC3E}">
        <p14:creationId xmlns:p14="http://schemas.microsoft.com/office/powerpoint/2010/main" val="6231242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К школьному возрасту ребенок овладевает в основном всей сложной системой практической грамматики. Этот уровень практического владения языком является очень высоким, что позволяет ребенку в школьном возрасте перейти к осознанию грамматических закономерностей при изучении русского языка.</a:t>
            </a:r>
          </a:p>
        </p:txBody>
      </p:sp>
    </p:spTree>
    <p:extLst>
      <p:ext uri="{BB962C8B-B14F-4D97-AF65-F5344CB8AC3E}">
        <p14:creationId xmlns:p14="http://schemas.microsoft.com/office/powerpoint/2010/main" val="336047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435280" cy="6264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Параллельно вели исследования в этой области психологи (Д.Б, </a:t>
            </a:r>
            <a:r>
              <a:rPr lang="ru-RU" dirty="0" err="1"/>
              <a:t>Эльконин</a:t>
            </a:r>
            <a:r>
              <a:rPr lang="ru-RU" dirty="0"/>
              <a:t>, С.Л</a:t>
            </a:r>
            <a:r>
              <a:rPr lang="ru-RU" dirty="0" smtClean="0"/>
              <a:t>. Рубинштейн</a:t>
            </a:r>
            <a:r>
              <a:rPr lang="ru-RU" dirty="0"/>
              <a:t>, Н.П</a:t>
            </a:r>
            <a:r>
              <a:rPr lang="ru-RU" dirty="0" smtClean="0"/>
              <a:t>. Серебренникова</a:t>
            </a:r>
            <a:r>
              <a:rPr lang="ru-RU" dirty="0"/>
              <a:t>, А.В</a:t>
            </a:r>
            <a:r>
              <a:rPr lang="ru-RU" dirty="0" smtClean="0"/>
              <a:t>. Захарова</a:t>
            </a:r>
            <a:r>
              <a:rPr lang="ru-RU" dirty="0"/>
              <a:t>, В.И. </a:t>
            </a:r>
            <a:r>
              <a:rPr lang="ru-RU" dirty="0" err="1"/>
              <a:t>Ядэшко</a:t>
            </a:r>
            <a:r>
              <a:rPr lang="ru-RU" dirty="0"/>
              <a:t>). Их исследования показали, что наиболее благоприятна та ситуация, при которой правильное использование грамматической формы и точность ее звукового облика в деятельности обретает сигнальное значение. То есть игровую и практическую деятельность следует организовать так, чтобы ее успех зависел от правильности ориентировки в звуковой стороне слова (например: игра «Чей домик?». Двери домика открываются лишь в том случае, если играющий правильно называет действие того, кто пришел: пришла собачка, коза и пришел петушок, ежик).</a:t>
            </a:r>
          </a:p>
        </p:txBody>
      </p:sp>
    </p:spTree>
    <p:extLst>
      <p:ext uri="{BB962C8B-B14F-4D97-AF65-F5344CB8AC3E}">
        <p14:creationId xmlns:p14="http://schemas.microsoft.com/office/powerpoint/2010/main" val="387788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Дальнейшие педагогические исследования М.С. </a:t>
            </a:r>
            <a:r>
              <a:rPr lang="ru-RU" dirty="0" err="1"/>
              <a:t>Лаврик</a:t>
            </a:r>
            <a:r>
              <a:rPr lang="ru-RU" dirty="0"/>
              <a:t>, Н.Ф. Виноградовой, Г.И. </a:t>
            </a:r>
            <a:r>
              <a:rPr lang="ru-RU" dirty="0" err="1"/>
              <a:t>Николайчук</a:t>
            </a:r>
            <a:r>
              <a:rPr lang="ru-RU" dirty="0"/>
              <a:t> позволили выяснить педагогические условия формирования грамматического строя речи в области синтаксиса и словообразования.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3331467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Эти исследования опирались на данные психологов и лингвистов А.А</a:t>
            </a:r>
            <a:r>
              <a:rPr lang="ru-RU" dirty="0" smtClean="0"/>
              <a:t>. Леонтьева</a:t>
            </a:r>
            <a:r>
              <a:rPr lang="ru-RU" dirty="0"/>
              <a:t>, И.Н</a:t>
            </a:r>
            <a:r>
              <a:rPr lang="ru-RU" dirty="0" smtClean="0"/>
              <a:t>. Горелова</a:t>
            </a:r>
            <a:r>
              <a:rPr lang="ru-RU" dirty="0"/>
              <a:t>, М.И. </a:t>
            </a:r>
            <a:r>
              <a:rPr lang="ru-RU" dirty="0" err="1"/>
              <a:t>Лепской</a:t>
            </a:r>
            <a:r>
              <a:rPr lang="ru-RU" dirty="0"/>
              <a:t>, Е.И</a:t>
            </a:r>
            <a:r>
              <a:rPr lang="ru-RU" dirty="0" smtClean="0"/>
              <a:t>. </a:t>
            </a:r>
            <a:r>
              <a:rPr lang="ru-RU" dirty="0" err="1" smtClean="0"/>
              <a:t>Исениной</a:t>
            </a:r>
            <a:r>
              <a:rPr lang="ru-RU" dirty="0"/>
              <a:t>, позволяли определить особенности формирования грамматико-языковой способности в разные периоды детства (ранний, младший, средний, старший, дошкольный возраст); </a:t>
            </a:r>
          </a:p>
          <a:p>
            <a:pPr marL="0" indent="0" algn="ctr">
              <a:buNone/>
            </a:pPr>
            <a:r>
              <a:rPr lang="ru-RU" dirty="0"/>
              <a:t>- взаимосвязь практически игровой деятельности и семантики (смысл стороны) грамматических средств;</a:t>
            </a:r>
          </a:p>
          <a:p>
            <a:pPr marL="0" indent="0" algn="ctr">
              <a:buNone/>
            </a:pPr>
            <a:r>
              <a:rPr lang="ru-RU" dirty="0"/>
              <a:t>- влияние различной организации условий игровой и речевой деятельности на активизацию синтаксических конструкций.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07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Трудность обучения грамматическим значениям родного языка состоит в том, что обучающий сам не </a:t>
            </a:r>
            <a:r>
              <a:rPr lang="ru-RU" dirty="0" smtClean="0"/>
              <a:t>0осознает </a:t>
            </a:r>
            <a:r>
              <a:rPr lang="ru-RU" dirty="0"/>
              <a:t>этих значений, а употребляет их в своей речи интуитивно, усвоив в процессе естественного восприятия родного языка, поэтому особая забота должна быть проявлена о том, чтобы дети как можно раньше услышали все грамматические стороны языка и постепенно проникали в их смысл.</a:t>
            </a:r>
          </a:p>
        </p:txBody>
      </p:sp>
    </p:spTree>
    <p:extLst>
      <p:ext uri="{BB962C8B-B14F-4D97-AF65-F5344CB8AC3E}">
        <p14:creationId xmlns:p14="http://schemas.microsoft.com/office/powerpoint/2010/main" val="2569205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Дети проникают в смысл грамматических значений постепенно. Параллельно с этим проникновением происходит обобщение понятий.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391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97666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/>
              <a:t>Современные исследования, проведенные в Центре семьи и детства РАО, в лаборатории развития речи под руководством О.С</a:t>
            </a:r>
            <a:r>
              <a:rPr lang="ru-RU" dirty="0" smtClean="0"/>
              <a:t>. Ушаковой</a:t>
            </a:r>
            <a:r>
              <a:rPr lang="ru-RU" dirty="0"/>
              <a:t>, подводят к следующим выводам: </a:t>
            </a:r>
          </a:p>
          <a:p>
            <a:pPr marL="0" indent="0" algn="ctr">
              <a:buNone/>
            </a:pPr>
            <a:r>
              <a:rPr lang="ru-RU" dirty="0"/>
              <a:t>1.	Своевременное формирование грамматического строя языка ребенка – важнейшее условие его полноценного речевого и общего психического развития, поскольку язык и речь как форма манифестации языка выполняют ведущую функцию в развитии его мышления, речевого общения, планирования и организации деятельности, самоорганизации его поведения, формирования социальных связей. Все это – важнейшее средство опосредствования психических процессов: памяти, восприятия, эмоций.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660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1467</Words>
  <Application>Microsoft Office PowerPoint</Application>
  <PresentationFormat>Экран (4:3)</PresentationFormat>
  <Paragraphs>48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  Тема: Оценка качества формирования грамматического строя речи детей раннего и дошкольного возраста Лекция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Теории и технологии развития речи детей раннего и дошкольного возраста  Лекция 2 Теории и технологии формирования грамматического строя речи детей раннего и дошкольного возраста</dc:title>
  <dc:creator>Гейсер Надежда Сергеевна</dc:creator>
  <cp:lastModifiedBy>Гейсер Надежда Сергеевна</cp:lastModifiedBy>
  <cp:revision>11</cp:revision>
  <dcterms:created xsi:type="dcterms:W3CDTF">2020-10-09T02:45:38Z</dcterms:created>
  <dcterms:modified xsi:type="dcterms:W3CDTF">2020-10-19T23:17:49Z</dcterms:modified>
</cp:coreProperties>
</file>