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5"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050"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876FEA-C280-49B6-A170-453FE7AE2AB6}" type="doc">
      <dgm:prSet loTypeId="urn:microsoft.com/office/officeart/2005/8/layout/orgChart1" loCatId="hierarchy" qsTypeId="urn:microsoft.com/office/officeart/2005/8/quickstyle/simple3" qsCatId="simple" csTypeId="urn:microsoft.com/office/officeart/2005/8/colors/accent1_2" csCatId="accent1" phldr="1"/>
      <dgm:spPr/>
    </dgm:pt>
    <dgm:pt modelId="{81939DC8-4587-4354-B4FB-101DD17BE650}">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smtClean="0">
              <a:ln/>
              <a:effectLst/>
              <a:latin typeface="Arial" charset="0"/>
            </a:rPr>
            <a:t>Методы обучения</a:t>
          </a:r>
        </a:p>
      </dgm:t>
    </dgm:pt>
    <dgm:pt modelId="{6DDAB55D-240E-41F0-B555-F7BA5F41AC4B}" type="parTrans" cxnId="{CF8915BD-9767-4233-BD71-2D930801613E}">
      <dgm:prSet/>
      <dgm:spPr/>
      <dgm:t>
        <a:bodyPr/>
        <a:lstStyle/>
        <a:p>
          <a:endParaRPr lang="ru-RU"/>
        </a:p>
      </dgm:t>
    </dgm:pt>
    <dgm:pt modelId="{AF0E290E-B8AE-4972-A133-EC6C205D949C}" type="sibTrans" cxnId="{CF8915BD-9767-4233-BD71-2D930801613E}">
      <dgm:prSet/>
      <dgm:spPr/>
      <dgm:t>
        <a:bodyPr/>
        <a:lstStyle/>
        <a:p>
          <a:endParaRPr lang="ru-RU"/>
        </a:p>
      </dgm:t>
    </dgm:pt>
    <dgm:pt modelId="{0C55DE06-8F48-452C-A138-1BF4925C3222}">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smtClean="0">
              <a:ln/>
              <a:effectLst/>
              <a:latin typeface="Arial" charset="0"/>
            </a:rPr>
            <a:t>Методы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smtClean="0">
              <a:ln/>
              <a:effectLst/>
              <a:latin typeface="Arial" charset="0"/>
            </a:rPr>
            <a:t>сообщения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smtClean="0">
              <a:ln/>
              <a:effectLst/>
              <a:latin typeface="Arial" charset="0"/>
            </a:rPr>
            <a:t>новых знаний</a:t>
          </a:r>
        </a:p>
      </dgm:t>
    </dgm:pt>
    <dgm:pt modelId="{599A657B-338C-497A-9CAB-2FCA972E1868}" type="parTrans" cxnId="{79428EE8-1E12-42AB-AC80-F17CFD2C6CE3}">
      <dgm:prSet/>
      <dgm:spPr/>
      <dgm:t>
        <a:bodyPr/>
        <a:lstStyle/>
        <a:p>
          <a:endParaRPr lang="ru-RU"/>
        </a:p>
      </dgm:t>
    </dgm:pt>
    <dgm:pt modelId="{E0853B64-615E-4D81-A4F0-57AA2A233A28}" type="sibTrans" cxnId="{79428EE8-1E12-42AB-AC80-F17CFD2C6CE3}">
      <dgm:prSet/>
      <dgm:spPr/>
      <dgm:t>
        <a:bodyPr/>
        <a:lstStyle/>
        <a:p>
          <a:endParaRPr lang="ru-RU"/>
        </a:p>
      </dgm:t>
    </dgm:pt>
    <dgm:pt modelId="{0CBE5ABA-1315-4604-ABD7-335CCDF99F81}">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smtClean="0">
              <a:ln/>
              <a:effectLst/>
              <a:latin typeface="Arial" charset="0"/>
            </a:rPr>
            <a:t>Методы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smtClean="0">
              <a:ln/>
              <a:effectLst/>
              <a:latin typeface="Arial" charset="0"/>
            </a:rPr>
            <a:t>закрепления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smtClean="0">
              <a:ln/>
              <a:effectLst/>
              <a:latin typeface="Arial" charset="0"/>
            </a:rPr>
            <a:t>умений и навыков</a:t>
          </a:r>
        </a:p>
      </dgm:t>
    </dgm:pt>
    <dgm:pt modelId="{AF920D76-A03A-4408-9973-BFB69440A10B}" type="parTrans" cxnId="{25FCC46A-27C7-4EE0-974C-89166A49EA31}">
      <dgm:prSet/>
      <dgm:spPr/>
      <dgm:t>
        <a:bodyPr/>
        <a:lstStyle/>
        <a:p>
          <a:endParaRPr lang="ru-RU"/>
        </a:p>
      </dgm:t>
    </dgm:pt>
    <dgm:pt modelId="{D2C48D5E-7D2D-4078-8AEE-4DF1E665A1A6}" type="sibTrans" cxnId="{25FCC46A-27C7-4EE0-974C-89166A49EA31}">
      <dgm:prSet/>
      <dgm:spPr/>
      <dgm:t>
        <a:bodyPr/>
        <a:lstStyle/>
        <a:p>
          <a:endParaRPr lang="ru-RU"/>
        </a:p>
      </dgm:t>
    </dgm:pt>
    <dgm:pt modelId="{4C646639-B362-4620-91E2-2E97557F98AB}">
      <dgm:prSet/>
      <dgm:spPr/>
      <dgm:t>
        <a:bodyPr/>
        <a:lstStyle/>
        <a:p>
          <a:pPr marL="0" marR="0" lvl="0" indent="0" algn="ctr" defTabSz="914400" rtl="0" eaLnBrk="1" fontAlgn="base" latinLnBrk="0" hangingPunct="1">
            <a:lnSpc>
              <a:spcPct val="80000"/>
            </a:lnSpc>
            <a:spcBef>
              <a:spcPct val="20000"/>
            </a:spcBef>
            <a:spcAft>
              <a:spcPct val="0"/>
            </a:spcAft>
            <a:buClrTx/>
            <a:buSzTx/>
            <a:buFontTx/>
            <a:buNone/>
            <a:tabLst/>
          </a:pPr>
          <a:r>
            <a:rPr kumimoji="0" lang="ru-RU" b="1" i="0" u="none" strike="noStrike" cap="none" normalizeH="0" baseline="0" dirty="0" smtClean="0">
              <a:ln/>
              <a:effectLst/>
              <a:latin typeface="Arial" charset="0"/>
            </a:rPr>
            <a:t>Методы </a:t>
          </a:r>
        </a:p>
        <a:p>
          <a:pPr marL="0" marR="0" lvl="0" indent="0" algn="ctr" defTabSz="914400" rtl="0" eaLnBrk="1" fontAlgn="base" latinLnBrk="0" hangingPunct="1">
            <a:lnSpc>
              <a:spcPct val="80000"/>
            </a:lnSpc>
            <a:spcBef>
              <a:spcPct val="20000"/>
            </a:spcBef>
            <a:spcAft>
              <a:spcPct val="0"/>
            </a:spcAft>
            <a:buClrTx/>
            <a:buSzTx/>
            <a:buFontTx/>
            <a:buNone/>
            <a:tabLst/>
          </a:pPr>
          <a:r>
            <a:rPr kumimoji="0" lang="ru-RU" b="1" i="0" u="none" strike="noStrike" cap="none" normalizeH="0" baseline="0" dirty="0" smtClean="0">
              <a:ln/>
              <a:effectLst/>
              <a:latin typeface="Arial" charset="0"/>
            </a:rPr>
            <a:t>учета и контроля </a:t>
          </a:r>
        </a:p>
        <a:p>
          <a:pPr marL="0" marR="0" lvl="0" indent="0" algn="ctr" defTabSz="914400" rtl="0" eaLnBrk="1" fontAlgn="base" latinLnBrk="0" hangingPunct="1">
            <a:lnSpc>
              <a:spcPct val="80000"/>
            </a:lnSpc>
            <a:spcBef>
              <a:spcPct val="20000"/>
            </a:spcBef>
            <a:spcAft>
              <a:spcPct val="0"/>
            </a:spcAft>
            <a:buClrTx/>
            <a:buSzTx/>
            <a:buFontTx/>
            <a:buNone/>
            <a:tabLst/>
          </a:pPr>
          <a:r>
            <a:rPr kumimoji="0" lang="ru-RU" b="1" i="0" u="none" strike="noStrike" cap="none" normalizeH="0" baseline="0" dirty="0" smtClean="0">
              <a:ln/>
              <a:effectLst/>
              <a:latin typeface="Arial" charset="0"/>
            </a:rPr>
            <a:t>знаний, </a:t>
          </a:r>
        </a:p>
        <a:p>
          <a:pPr marL="0" marR="0" lvl="0" indent="0" algn="ctr" defTabSz="914400" rtl="0" eaLnBrk="1" fontAlgn="base" latinLnBrk="0" hangingPunct="1">
            <a:lnSpc>
              <a:spcPct val="80000"/>
            </a:lnSpc>
            <a:spcBef>
              <a:spcPct val="20000"/>
            </a:spcBef>
            <a:spcAft>
              <a:spcPct val="0"/>
            </a:spcAft>
            <a:buClrTx/>
            <a:buSzTx/>
            <a:buFontTx/>
            <a:buNone/>
            <a:tabLst/>
          </a:pPr>
          <a:r>
            <a:rPr kumimoji="0" lang="ru-RU" b="1" i="0" u="none" strike="noStrike" cap="none" normalizeH="0" baseline="0" dirty="0" smtClean="0">
              <a:ln/>
              <a:effectLst/>
              <a:latin typeface="Arial" charset="0"/>
            </a:rPr>
            <a:t>умений и навыков</a:t>
          </a:r>
          <a:endParaRPr kumimoji="0" lang="ru-RU" b="0" i="0" u="none" strike="noStrike" cap="none" normalizeH="0" baseline="0" dirty="0" smtClean="0">
            <a:ln/>
            <a:effectLst/>
            <a:latin typeface="Arial" charset="0"/>
          </a:endParaRPr>
        </a:p>
      </dgm:t>
    </dgm:pt>
    <dgm:pt modelId="{E386FCFF-4859-4E45-B4DC-819DA880E68C}" type="parTrans" cxnId="{3BAB30F1-CE65-4CDA-98D0-9FBEF73DBF20}">
      <dgm:prSet/>
      <dgm:spPr/>
      <dgm:t>
        <a:bodyPr/>
        <a:lstStyle/>
        <a:p>
          <a:endParaRPr lang="ru-RU"/>
        </a:p>
      </dgm:t>
    </dgm:pt>
    <dgm:pt modelId="{158729CB-5156-452B-B5EA-41DE573BA35D}" type="sibTrans" cxnId="{3BAB30F1-CE65-4CDA-98D0-9FBEF73DBF20}">
      <dgm:prSet/>
      <dgm:spPr/>
      <dgm:t>
        <a:bodyPr/>
        <a:lstStyle/>
        <a:p>
          <a:endParaRPr lang="ru-RU"/>
        </a:p>
      </dgm:t>
    </dgm:pt>
    <dgm:pt modelId="{27DB8864-1E9B-4D69-AD7F-3F207342578D}" type="pres">
      <dgm:prSet presAssocID="{D1876FEA-C280-49B6-A170-453FE7AE2AB6}" presName="hierChild1" presStyleCnt="0">
        <dgm:presLayoutVars>
          <dgm:orgChart val="1"/>
          <dgm:chPref val="1"/>
          <dgm:dir/>
          <dgm:animOne val="branch"/>
          <dgm:animLvl val="lvl"/>
          <dgm:resizeHandles/>
        </dgm:presLayoutVars>
      </dgm:prSet>
      <dgm:spPr/>
    </dgm:pt>
    <dgm:pt modelId="{58F75A33-2874-4394-A5D0-D06A06FD0F32}" type="pres">
      <dgm:prSet presAssocID="{81939DC8-4587-4354-B4FB-101DD17BE650}" presName="hierRoot1" presStyleCnt="0">
        <dgm:presLayoutVars>
          <dgm:hierBranch/>
        </dgm:presLayoutVars>
      </dgm:prSet>
      <dgm:spPr/>
    </dgm:pt>
    <dgm:pt modelId="{1AA7D65C-2291-4C88-B0F2-29D7609D020A}" type="pres">
      <dgm:prSet presAssocID="{81939DC8-4587-4354-B4FB-101DD17BE650}" presName="rootComposite1" presStyleCnt="0"/>
      <dgm:spPr/>
    </dgm:pt>
    <dgm:pt modelId="{19BA01DE-496C-4AB5-97D2-C0E9DC0A4CFF}" type="pres">
      <dgm:prSet presAssocID="{81939DC8-4587-4354-B4FB-101DD17BE650}" presName="rootText1" presStyleLbl="node0" presStyleIdx="0" presStyleCnt="1">
        <dgm:presLayoutVars>
          <dgm:chPref val="3"/>
        </dgm:presLayoutVars>
      </dgm:prSet>
      <dgm:spPr/>
      <dgm:t>
        <a:bodyPr/>
        <a:lstStyle/>
        <a:p>
          <a:endParaRPr lang="ru-RU"/>
        </a:p>
      </dgm:t>
    </dgm:pt>
    <dgm:pt modelId="{54E15AB2-E329-4CE5-B34F-D85328073BC2}" type="pres">
      <dgm:prSet presAssocID="{81939DC8-4587-4354-B4FB-101DD17BE650}" presName="rootConnector1" presStyleLbl="node1" presStyleIdx="0" presStyleCnt="0"/>
      <dgm:spPr/>
      <dgm:t>
        <a:bodyPr/>
        <a:lstStyle/>
        <a:p>
          <a:endParaRPr lang="ru-RU"/>
        </a:p>
      </dgm:t>
    </dgm:pt>
    <dgm:pt modelId="{0AE5170A-401C-4362-8414-ED86216A4CAD}" type="pres">
      <dgm:prSet presAssocID="{81939DC8-4587-4354-B4FB-101DD17BE650}" presName="hierChild2" presStyleCnt="0"/>
      <dgm:spPr/>
    </dgm:pt>
    <dgm:pt modelId="{85F08DBB-C294-497C-9BD9-3CA4200D8144}" type="pres">
      <dgm:prSet presAssocID="{599A657B-338C-497A-9CAB-2FCA972E1868}" presName="Name35" presStyleLbl="parChTrans1D2" presStyleIdx="0" presStyleCnt="3"/>
      <dgm:spPr/>
      <dgm:t>
        <a:bodyPr/>
        <a:lstStyle/>
        <a:p>
          <a:endParaRPr lang="ru-RU"/>
        </a:p>
      </dgm:t>
    </dgm:pt>
    <dgm:pt modelId="{C6016678-25BD-4724-B6BF-CF0BE7CFC480}" type="pres">
      <dgm:prSet presAssocID="{0C55DE06-8F48-452C-A138-1BF4925C3222}" presName="hierRoot2" presStyleCnt="0">
        <dgm:presLayoutVars>
          <dgm:hierBranch/>
        </dgm:presLayoutVars>
      </dgm:prSet>
      <dgm:spPr/>
    </dgm:pt>
    <dgm:pt modelId="{201BCEF4-4B28-4F91-BAE0-507DF57A13CC}" type="pres">
      <dgm:prSet presAssocID="{0C55DE06-8F48-452C-A138-1BF4925C3222}" presName="rootComposite" presStyleCnt="0"/>
      <dgm:spPr/>
    </dgm:pt>
    <dgm:pt modelId="{96210026-82B4-4ADB-A361-91661197EE91}" type="pres">
      <dgm:prSet presAssocID="{0C55DE06-8F48-452C-A138-1BF4925C3222}" presName="rootText" presStyleLbl="node2" presStyleIdx="0" presStyleCnt="3">
        <dgm:presLayoutVars>
          <dgm:chPref val="3"/>
        </dgm:presLayoutVars>
      </dgm:prSet>
      <dgm:spPr/>
      <dgm:t>
        <a:bodyPr/>
        <a:lstStyle/>
        <a:p>
          <a:endParaRPr lang="ru-RU"/>
        </a:p>
      </dgm:t>
    </dgm:pt>
    <dgm:pt modelId="{E7AB9FB0-9325-4D6A-B630-8BDD04627E44}" type="pres">
      <dgm:prSet presAssocID="{0C55DE06-8F48-452C-A138-1BF4925C3222}" presName="rootConnector" presStyleLbl="node2" presStyleIdx="0" presStyleCnt="3"/>
      <dgm:spPr/>
      <dgm:t>
        <a:bodyPr/>
        <a:lstStyle/>
        <a:p>
          <a:endParaRPr lang="ru-RU"/>
        </a:p>
      </dgm:t>
    </dgm:pt>
    <dgm:pt modelId="{5D3B27C4-B560-4C39-B1E9-14732A79FB78}" type="pres">
      <dgm:prSet presAssocID="{0C55DE06-8F48-452C-A138-1BF4925C3222}" presName="hierChild4" presStyleCnt="0"/>
      <dgm:spPr/>
    </dgm:pt>
    <dgm:pt modelId="{2F0BB5D5-BD8E-4BD4-A499-7CE5DA4C7042}" type="pres">
      <dgm:prSet presAssocID="{0C55DE06-8F48-452C-A138-1BF4925C3222}" presName="hierChild5" presStyleCnt="0"/>
      <dgm:spPr/>
    </dgm:pt>
    <dgm:pt modelId="{F09BC378-603B-4CCD-9E07-4CFAD24740DF}" type="pres">
      <dgm:prSet presAssocID="{AF920D76-A03A-4408-9973-BFB69440A10B}" presName="Name35" presStyleLbl="parChTrans1D2" presStyleIdx="1" presStyleCnt="3"/>
      <dgm:spPr/>
      <dgm:t>
        <a:bodyPr/>
        <a:lstStyle/>
        <a:p>
          <a:endParaRPr lang="ru-RU"/>
        </a:p>
      </dgm:t>
    </dgm:pt>
    <dgm:pt modelId="{C1DA6873-0172-46C4-B326-87AB51A3877A}" type="pres">
      <dgm:prSet presAssocID="{0CBE5ABA-1315-4604-ABD7-335CCDF99F81}" presName="hierRoot2" presStyleCnt="0">
        <dgm:presLayoutVars>
          <dgm:hierBranch/>
        </dgm:presLayoutVars>
      </dgm:prSet>
      <dgm:spPr/>
    </dgm:pt>
    <dgm:pt modelId="{0B4A2EC4-9233-436B-922C-C2A3F962ECAA}" type="pres">
      <dgm:prSet presAssocID="{0CBE5ABA-1315-4604-ABD7-335CCDF99F81}" presName="rootComposite" presStyleCnt="0"/>
      <dgm:spPr/>
    </dgm:pt>
    <dgm:pt modelId="{0DBECA67-D102-433F-A838-4FA507467C32}" type="pres">
      <dgm:prSet presAssocID="{0CBE5ABA-1315-4604-ABD7-335CCDF99F81}" presName="rootText" presStyleLbl="node2" presStyleIdx="1" presStyleCnt="3">
        <dgm:presLayoutVars>
          <dgm:chPref val="3"/>
        </dgm:presLayoutVars>
      </dgm:prSet>
      <dgm:spPr/>
      <dgm:t>
        <a:bodyPr/>
        <a:lstStyle/>
        <a:p>
          <a:endParaRPr lang="ru-RU"/>
        </a:p>
      </dgm:t>
    </dgm:pt>
    <dgm:pt modelId="{F5E84B23-CFF9-46BF-AFB2-9C691764665B}" type="pres">
      <dgm:prSet presAssocID="{0CBE5ABA-1315-4604-ABD7-335CCDF99F81}" presName="rootConnector" presStyleLbl="node2" presStyleIdx="1" presStyleCnt="3"/>
      <dgm:spPr/>
      <dgm:t>
        <a:bodyPr/>
        <a:lstStyle/>
        <a:p>
          <a:endParaRPr lang="ru-RU"/>
        </a:p>
      </dgm:t>
    </dgm:pt>
    <dgm:pt modelId="{3CC62CB9-8A09-49E1-B8D6-1F25AFD101EB}" type="pres">
      <dgm:prSet presAssocID="{0CBE5ABA-1315-4604-ABD7-335CCDF99F81}" presName="hierChild4" presStyleCnt="0"/>
      <dgm:spPr/>
    </dgm:pt>
    <dgm:pt modelId="{B90C0682-B1B2-4300-B40D-C48FC7B9C19F}" type="pres">
      <dgm:prSet presAssocID="{0CBE5ABA-1315-4604-ABD7-335CCDF99F81}" presName="hierChild5" presStyleCnt="0"/>
      <dgm:spPr/>
    </dgm:pt>
    <dgm:pt modelId="{2302EF6D-318B-427B-BE67-817198EB0E56}" type="pres">
      <dgm:prSet presAssocID="{E386FCFF-4859-4E45-B4DC-819DA880E68C}" presName="Name35" presStyleLbl="parChTrans1D2" presStyleIdx="2" presStyleCnt="3"/>
      <dgm:spPr/>
      <dgm:t>
        <a:bodyPr/>
        <a:lstStyle/>
        <a:p>
          <a:endParaRPr lang="ru-RU"/>
        </a:p>
      </dgm:t>
    </dgm:pt>
    <dgm:pt modelId="{9F2653C6-011B-4579-B1E2-29D13A879CA4}" type="pres">
      <dgm:prSet presAssocID="{4C646639-B362-4620-91E2-2E97557F98AB}" presName="hierRoot2" presStyleCnt="0">
        <dgm:presLayoutVars>
          <dgm:hierBranch/>
        </dgm:presLayoutVars>
      </dgm:prSet>
      <dgm:spPr/>
    </dgm:pt>
    <dgm:pt modelId="{A72EA064-F0FF-49EF-AFC3-E1CC44E20CC9}" type="pres">
      <dgm:prSet presAssocID="{4C646639-B362-4620-91E2-2E97557F98AB}" presName="rootComposite" presStyleCnt="0"/>
      <dgm:spPr/>
    </dgm:pt>
    <dgm:pt modelId="{188DA8AE-06FF-4006-BF79-29AD15C3351C}" type="pres">
      <dgm:prSet presAssocID="{4C646639-B362-4620-91E2-2E97557F98AB}" presName="rootText" presStyleLbl="node2" presStyleIdx="2" presStyleCnt="3">
        <dgm:presLayoutVars>
          <dgm:chPref val="3"/>
        </dgm:presLayoutVars>
      </dgm:prSet>
      <dgm:spPr/>
      <dgm:t>
        <a:bodyPr/>
        <a:lstStyle/>
        <a:p>
          <a:endParaRPr lang="ru-RU"/>
        </a:p>
      </dgm:t>
    </dgm:pt>
    <dgm:pt modelId="{0E1E6AF8-2142-4BBA-99B9-7C3C8AFE5E75}" type="pres">
      <dgm:prSet presAssocID="{4C646639-B362-4620-91E2-2E97557F98AB}" presName="rootConnector" presStyleLbl="node2" presStyleIdx="2" presStyleCnt="3"/>
      <dgm:spPr/>
      <dgm:t>
        <a:bodyPr/>
        <a:lstStyle/>
        <a:p>
          <a:endParaRPr lang="ru-RU"/>
        </a:p>
      </dgm:t>
    </dgm:pt>
    <dgm:pt modelId="{1980D49F-C43D-4A03-B454-988E3ACC1888}" type="pres">
      <dgm:prSet presAssocID="{4C646639-B362-4620-91E2-2E97557F98AB}" presName="hierChild4" presStyleCnt="0"/>
      <dgm:spPr/>
    </dgm:pt>
    <dgm:pt modelId="{EDCC3E24-533B-4FFB-90B4-3108E0FA1ECC}" type="pres">
      <dgm:prSet presAssocID="{4C646639-B362-4620-91E2-2E97557F98AB}" presName="hierChild5" presStyleCnt="0"/>
      <dgm:spPr/>
    </dgm:pt>
    <dgm:pt modelId="{5A3D4DAA-4EE8-4F3D-B548-78772B3F6FEC}" type="pres">
      <dgm:prSet presAssocID="{81939DC8-4587-4354-B4FB-101DD17BE650}" presName="hierChild3" presStyleCnt="0"/>
      <dgm:spPr/>
    </dgm:pt>
  </dgm:ptLst>
  <dgm:cxnLst>
    <dgm:cxn modelId="{966D539F-B21E-4BC3-A4F6-C8D8BFFDBBC6}" type="presOf" srcId="{E386FCFF-4859-4E45-B4DC-819DA880E68C}" destId="{2302EF6D-318B-427B-BE67-817198EB0E56}" srcOrd="0" destOrd="0" presId="urn:microsoft.com/office/officeart/2005/8/layout/orgChart1"/>
    <dgm:cxn modelId="{702A7A1F-02AB-4A71-8C17-D22EDBBB3864}" type="presOf" srcId="{0CBE5ABA-1315-4604-ABD7-335CCDF99F81}" destId="{F5E84B23-CFF9-46BF-AFB2-9C691764665B}" srcOrd="1" destOrd="0" presId="urn:microsoft.com/office/officeart/2005/8/layout/orgChart1"/>
    <dgm:cxn modelId="{8946634D-F645-4AB1-AAB1-DCCFE7B71D50}" type="presOf" srcId="{81939DC8-4587-4354-B4FB-101DD17BE650}" destId="{19BA01DE-496C-4AB5-97D2-C0E9DC0A4CFF}" srcOrd="0" destOrd="0" presId="urn:microsoft.com/office/officeart/2005/8/layout/orgChart1"/>
    <dgm:cxn modelId="{7DEB9EAA-071A-468D-8760-A84A2825A677}" type="presOf" srcId="{599A657B-338C-497A-9CAB-2FCA972E1868}" destId="{85F08DBB-C294-497C-9BD9-3CA4200D8144}" srcOrd="0" destOrd="0" presId="urn:microsoft.com/office/officeart/2005/8/layout/orgChart1"/>
    <dgm:cxn modelId="{BF1B8972-0AA2-42C3-8692-5EB544FCA18D}" type="presOf" srcId="{0C55DE06-8F48-452C-A138-1BF4925C3222}" destId="{96210026-82B4-4ADB-A361-91661197EE91}" srcOrd="0" destOrd="0" presId="urn:microsoft.com/office/officeart/2005/8/layout/orgChart1"/>
    <dgm:cxn modelId="{3BAB30F1-CE65-4CDA-98D0-9FBEF73DBF20}" srcId="{81939DC8-4587-4354-B4FB-101DD17BE650}" destId="{4C646639-B362-4620-91E2-2E97557F98AB}" srcOrd="2" destOrd="0" parTransId="{E386FCFF-4859-4E45-B4DC-819DA880E68C}" sibTransId="{158729CB-5156-452B-B5EA-41DE573BA35D}"/>
    <dgm:cxn modelId="{53AB72B2-C605-4CD9-BB7B-235F79EFD467}" type="presOf" srcId="{81939DC8-4587-4354-B4FB-101DD17BE650}" destId="{54E15AB2-E329-4CE5-B34F-D85328073BC2}" srcOrd="1" destOrd="0" presId="urn:microsoft.com/office/officeart/2005/8/layout/orgChart1"/>
    <dgm:cxn modelId="{F99C3419-B175-4299-B2A5-E88FB69CF55C}" type="presOf" srcId="{4C646639-B362-4620-91E2-2E97557F98AB}" destId="{188DA8AE-06FF-4006-BF79-29AD15C3351C}" srcOrd="0" destOrd="0" presId="urn:microsoft.com/office/officeart/2005/8/layout/orgChart1"/>
    <dgm:cxn modelId="{6751FC4A-69ED-47E6-AE28-A715C8081751}" type="presOf" srcId="{0CBE5ABA-1315-4604-ABD7-335CCDF99F81}" destId="{0DBECA67-D102-433F-A838-4FA507467C32}" srcOrd="0" destOrd="0" presId="urn:microsoft.com/office/officeart/2005/8/layout/orgChart1"/>
    <dgm:cxn modelId="{3BA9253B-984C-41CF-9B09-F360FFB2A5F9}" type="presOf" srcId="{0C55DE06-8F48-452C-A138-1BF4925C3222}" destId="{E7AB9FB0-9325-4D6A-B630-8BDD04627E44}" srcOrd="1" destOrd="0" presId="urn:microsoft.com/office/officeart/2005/8/layout/orgChart1"/>
    <dgm:cxn modelId="{79428EE8-1E12-42AB-AC80-F17CFD2C6CE3}" srcId="{81939DC8-4587-4354-B4FB-101DD17BE650}" destId="{0C55DE06-8F48-452C-A138-1BF4925C3222}" srcOrd="0" destOrd="0" parTransId="{599A657B-338C-497A-9CAB-2FCA972E1868}" sibTransId="{E0853B64-615E-4D81-A4F0-57AA2A233A28}"/>
    <dgm:cxn modelId="{D02B49F1-848D-44FA-AE86-F779E1E421C4}" type="presOf" srcId="{4C646639-B362-4620-91E2-2E97557F98AB}" destId="{0E1E6AF8-2142-4BBA-99B9-7C3C8AFE5E75}" srcOrd="1" destOrd="0" presId="urn:microsoft.com/office/officeart/2005/8/layout/orgChart1"/>
    <dgm:cxn modelId="{1301D680-2603-4D4C-8567-4B516AD8B0FD}" type="presOf" srcId="{AF920D76-A03A-4408-9973-BFB69440A10B}" destId="{F09BC378-603B-4CCD-9E07-4CFAD24740DF}" srcOrd="0" destOrd="0" presId="urn:microsoft.com/office/officeart/2005/8/layout/orgChart1"/>
    <dgm:cxn modelId="{CF8915BD-9767-4233-BD71-2D930801613E}" srcId="{D1876FEA-C280-49B6-A170-453FE7AE2AB6}" destId="{81939DC8-4587-4354-B4FB-101DD17BE650}" srcOrd="0" destOrd="0" parTransId="{6DDAB55D-240E-41F0-B555-F7BA5F41AC4B}" sibTransId="{AF0E290E-B8AE-4972-A133-EC6C205D949C}"/>
    <dgm:cxn modelId="{6A1570C9-F4D8-48BE-AA9F-CB7F94A7FB8D}" type="presOf" srcId="{D1876FEA-C280-49B6-A170-453FE7AE2AB6}" destId="{27DB8864-1E9B-4D69-AD7F-3F207342578D}" srcOrd="0" destOrd="0" presId="urn:microsoft.com/office/officeart/2005/8/layout/orgChart1"/>
    <dgm:cxn modelId="{25FCC46A-27C7-4EE0-974C-89166A49EA31}" srcId="{81939DC8-4587-4354-B4FB-101DD17BE650}" destId="{0CBE5ABA-1315-4604-ABD7-335CCDF99F81}" srcOrd="1" destOrd="0" parTransId="{AF920D76-A03A-4408-9973-BFB69440A10B}" sibTransId="{D2C48D5E-7D2D-4078-8AEE-4DF1E665A1A6}"/>
    <dgm:cxn modelId="{C54B428B-FCC2-441A-BAB1-4503E8195497}" type="presParOf" srcId="{27DB8864-1E9B-4D69-AD7F-3F207342578D}" destId="{58F75A33-2874-4394-A5D0-D06A06FD0F32}" srcOrd="0" destOrd="0" presId="urn:microsoft.com/office/officeart/2005/8/layout/orgChart1"/>
    <dgm:cxn modelId="{9F3145E1-B1D8-402E-90F4-164D84E2D89D}" type="presParOf" srcId="{58F75A33-2874-4394-A5D0-D06A06FD0F32}" destId="{1AA7D65C-2291-4C88-B0F2-29D7609D020A}" srcOrd="0" destOrd="0" presId="urn:microsoft.com/office/officeart/2005/8/layout/orgChart1"/>
    <dgm:cxn modelId="{B6428C4C-050C-48D0-B3EE-0D9D3113E40A}" type="presParOf" srcId="{1AA7D65C-2291-4C88-B0F2-29D7609D020A}" destId="{19BA01DE-496C-4AB5-97D2-C0E9DC0A4CFF}" srcOrd="0" destOrd="0" presId="urn:microsoft.com/office/officeart/2005/8/layout/orgChart1"/>
    <dgm:cxn modelId="{6F636400-2F91-45D8-934A-961F41998E3A}" type="presParOf" srcId="{1AA7D65C-2291-4C88-B0F2-29D7609D020A}" destId="{54E15AB2-E329-4CE5-B34F-D85328073BC2}" srcOrd="1" destOrd="0" presId="urn:microsoft.com/office/officeart/2005/8/layout/orgChart1"/>
    <dgm:cxn modelId="{3033FC59-DC72-440E-9600-8AF61E6E25A1}" type="presParOf" srcId="{58F75A33-2874-4394-A5D0-D06A06FD0F32}" destId="{0AE5170A-401C-4362-8414-ED86216A4CAD}" srcOrd="1" destOrd="0" presId="urn:microsoft.com/office/officeart/2005/8/layout/orgChart1"/>
    <dgm:cxn modelId="{994CFCBF-651F-4ABA-83A2-93E54F3AFFBA}" type="presParOf" srcId="{0AE5170A-401C-4362-8414-ED86216A4CAD}" destId="{85F08DBB-C294-497C-9BD9-3CA4200D8144}" srcOrd="0" destOrd="0" presId="urn:microsoft.com/office/officeart/2005/8/layout/orgChart1"/>
    <dgm:cxn modelId="{4B822881-7D00-40D2-BDB4-D507A7E46C08}" type="presParOf" srcId="{0AE5170A-401C-4362-8414-ED86216A4CAD}" destId="{C6016678-25BD-4724-B6BF-CF0BE7CFC480}" srcOrd="1" destOrd="0" presId="urn:microsoft.com/office/officeart/2005/8/layout/orgChart1"/>
    <dgm:cxn modelId="{C4A54B7E-C72D-4195-9C7B-08AFE3A450A4}" type="presParOf" srcId="{C6016678-25BD-4724-B6BF-CF0BE7CFC480}" destId="{201BCEF4-4B28-4F91-BAE0-507DF57A13CC}" srcOrd="0" destOrd="0" presId="urn:microsoft.com/office/officeart/2005/8/layout/orgChart1"/>
    <dgm:cxn modelId="{E2553CAA-805D-44FE-835B-6CC889A8CE76}" type="presParOf" srcId="{201BCEF4-4B28-4F91-BAE0-507DF57A13CC}" destId="{96210026-82B4-4ADB-A361-91661197EE91}" srcOrd="0" destOrd="0" presId="urn:microsoft.com/office/officeart/2005/8/layout/orgChart1"/>
    <dgm:cxn modelId="{D097F121-5A50-4257-A376-B4EC847B6AAB}" type="presParOf" srcId="{201BCEF4-4B28-4F91-BAE0-507DF57A13CC}" destId="{E7AB9FB0-9325-4D6A-B630-8BDD04627E44}" srcOrd="1" destOrd="0" presId="urn:microsoft.com/office/officeart/2005/8/layout/orgChart1"/>
    <dgm:cxn modelId="{EAD8741D-BC8C-462B-8E24-F512721EC98C}" type="presParOf" srcId="{C6016678-25BD-4724-B6BF-CF0BE7CFC480}" destId="{5D3B27C4-B560-4C39-B1E9-14732A79FB78}" srcOrd="1" destOrd="0" presId="urn:microsoft.com/office/officeart/2005/8/layout/orgChart1"/>
    <dgm:cxn modelId="{C539D228-AC0A-4EE4-8001-FD5705941580}" type="presParOf" srcId="{C6016678-25BD-4724-B6BF-CF0BE7CFC480}" destId="{2F0BB5D5-BD8E-4BD4-A499-7CE5DA4C7042}" srcOrd="2" destOrd="0" presId="urn:microsoft.com/office/officeart/2005/8/layout/orgChart1"/>
    <dgm:cxn modelId="{719C6CEE-3A71-4A80-A06C-AF4C4CD6B604}" type="presParOf" srcId="{0AE5170A-401C-4362-8414-ED86216A4CAD}" destId="{F09BC378-603B-4CCD-9E07-4CFAD24740DF}" srcOrd="2" destOrd="0" presId="urn:microsoft.com/office/officeart/2005/8/layout/orgChart1"/>
    <dgm:cxn modelId="{FDD1E2FA-57EE-4767-AB3D-385E9547211F}" type="presParOf" srcId="{0AE5170A-401C-4362-8414-ED86216A4CAD}" destId="{C1DA6873-0172-46C4-B326-87AB51A3877A}" srcOrd="3" destOrd="0" presId="urn:microsoft.com/office/officeart/2005/8/layout/orgChart1"/>
    <dgm:cxn modelId="{CDB4227C-12FA-40ED-8AFE-D6D5F768A564}" type="presParOf" srcId="{C1DA6873-0172-46C4-B326-87AB51A3877A}" destId="{0B4A2EC4-9233-436B-922C-C2A3F962ECAA}" srcOrd="0" destOrd="0" presId="urn:microsoft.com/office/officeart/2005/8/layout/orgChart1"/>
    <dgm:cxn modelId="{10C87254-D3C6-41C2-B62B-5125653F13F7}" type="presParOf" srcId="{0B4A2EC4-9233-436B-922C-C2A3F962ECAA}" destId="{0DBECA67-D102-433F-A838-4FA507467C32}" srcOrd="0" destOrd="0" presId="urn:microsoft.com/office/officeart/2005/8/layout/orgChart1"/>
    <dgm:cxn modelId="{4433779A-B116-46A2-8EAE-9EA61B35D206}" type="presParOf" srcId="{0B4A2EC4-9233-436B-922C-C2A3F962ECAA}" destId="{F5E84B23-CFF9-46BF-AFB2-9C691764665B}" srcOrd="1" destOrd="0" presId="urn:microsoft.com/office/officeart/2005/8/layout/orgChart1"/>
    <dgm:cxn modelId="{E6B47E15-723F-489E-A6E1-0EA82A8ACF5C}" type="presParOf" srcId="{C1DA6873-0172-46C4-B326-87AB51A3877A}" destId="{3CC62CB9-8A09-49E1-B8D6-1F25AFD101EB}" srcOrd="1" destOrd="0" presId="urn:microsoft.com/office/officeart/2005/8/layout/orgChart1"/>
    <dgm:cxn modelId="{17C1ECDE-A451-435E-94E5-4ABA98AC35D3}" type="presParOf" srcId="{C1DA6873-0172-46C4-B326-87AB51A3877A}" destId="{B90C0682-B1B2-4300-B40D-C48FC7B9C19F}" srcOrd="2" destOrd="0" presId="urn:microsoft.com/office/officeart/2005/8/layout/orgChart1"/>
    <dgm:cxn modelId="{ABA851E8-DC90-4862-8046-FCCEC19D80F8}" type="presParOf" srcId="{0AE5170A-401C-4362-8414-ED86216A4CAD}" destId="{2302EF6D-318B-427B-BE67-817198EB0E56}" srcOrd="4" destOrd="0" presId="urn:microsoft.com/office/officeart/2005/8/layout/orgChart1"/>
    <dgm:cxn modelId="{2F7D5703-5DF7-40D8-9C86-033577185167}" type="presParOf" srcId="{0AE5170A-401C-4362-8414-ED86216A4CAD}" destId="{9F2653C6-011B-4579-B1E2-29D13A879CA4}" srcOrd="5" destOrd="0" presId="urn:microsoft.com/office/officeart/2005/8/layout/orgChart1"/>
    <dgm:cxn modelId="{6C90060E-8D09-43B5-84B3-07F624DE4E57}" type="presParOf" srcId="{9F2653C6-011B-4579-B1E2-29D13A879CA4}" destId="{A72EA064-F0FF-49EF-AFC3-E1CC44E20CC9}" srcOrd="0" destOrd="0" presId="urn:microsoft.com/office/officeart/2005/8/layout/orgChart1"/>
    <dgm:cxn modelId="{A933E328-79AF-480C-9B4A-F2AE0317D20D}" type="presParOf" srcId="{A72EA064-F0FF-49EF-AFC3-E1CC44E20CC9}" destId="{188DA8AE-06FF-4006-BF79-29AD15C3351C}" srcOrd="0" destOrd="0" presId="urn:microsoft.com/office/officeart/2005/8/layout/orgChart1"/>
    <dgm:cxn modelId="{1C00D750-B025-47BA-BD8F-ACEE29968F3D}" type="presParOf" srcId="{A72EA064-F0FF-49EF-AFC3-E1CC44E20CC9}" destId="{0E1E6AF8-2142-4BBA-99B9-7C3C8AFE5E75}" srcOrd="1" destOrd="0" presId="urn:microsoft.com/office/officeart/2005/8/layout/orgChart1"/>
    <dgm:cxn modelId="{873CBF43-36AD-461E-BAB2-9CB40474A928}" type="presParOf" srcId="{9F2653C6-011B-4579-B1E2-29D13A879CA4}" destId="{1980D49F-C43D-4A03-B454-988E3ACC1888}" srcOrd="1" destOrd="0" presId="urn:microsoft.com/office/officeart/2005/8/layout/orgChart1"/>
    <dgm:cxn modelId="{3B264FFD-5AD3-4738-AC20-8E9817594EBD}" type="presParOf" srcId="{9F2653C6-011B-4579-B1E2-29D13A879CA4}" destId="{EDCC3E24-533B-4FFB-90B4-3108E0FA1ECC}" srcOrd="2" destOrd="0" presId="urn:microsoft.com/office/officeart/2005/8/layout/orgChart1"/>
    <dgm:cxn modelId="{706321A5-7706-49B1-8A87-0348F08991A9}" type="presParOf" srcId="{58F75A33-2874-4394-A5D0-D06A06FD0F32}" destId="{5A3D4DAA-4EE8-4F3D-B548-78772B3F6FEC}"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02EF6D-318B-427B-BE67-817198EB0E56}">
      <dsp:nvSpPr>
        <dsp:cNvPr id="0" name=""/>
        <dsp:cNvSpPr/>
      </dsp:nvSpPr>
      <dsp:spPr>
        <a:xfrm>
          <a:off x="4114799" y="2010352"/>
          <a:ext cx="2911251" cy="505258"/>
        </a:xfrm>
        <a:custGeom>
          <a:avLst/>
          <a:gdLst/>
          <a:ahLst/>
          <a:cxnLst/>
          <a:rect l="0" t="0" r="0" b="0"/>
          <a:pathLst>
            <a:path>
              <a:moveTo>
                <a:pt x="0" y="0"/>
              </a:moveTo>
              <a:lnTo>
                <a:pt x="0" y="252629"/>
              </a:lnTo>
              <a:lnTo>
                <a:pt x="2911251" y="252629"/>
              </a:lnTo>
              <a:lnTo>
                <a:pt x="2911251" y="5052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09BC378-603B-4CCD-9E07-4CFAD24740DF}">
      <dsp:nvSpPr>
        <dsp:cNvPr id="0" name=""/>
        <dsp:cNvSpPr/>
      </dsp:nvSpPr>
      <dsp:spPr>
        <a:xfrm>
          <a:off x="4069079" y="2010352"/>
          <a:ext cx="91440" cy="505258"/>
        </a:xfrm>
        <a:custGeom>
          <a:avLst/>
          <a:gdLst/>
          <a:ahLst/>
          <a:cxnLst/>
          <a:rect l="0" t="0" r="0" b="0"/>
          <a:pathLst>
            <a:path>
              <a:moveTo>
                <a:pt x="45720" y="0"/>
              </a:moveTo>
              <a:lnTo>
                <a:pt x="45720" y="5052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5F08DBB-C294-497C-9BD9-3CA4200D8144}">
      <dsp:nvSpPr>
        <dsp:cNvPr id="0" name=""/>
        <dsp:cNvSpPr/>
      </dsp:nvSpPr>
      <dsp:spPr>
        <a:xfrm>
          <a:off x="1203548" y="2010352"/>
          <a:ext cx="2911251" cy="505258"/>
        </a:xfrm>
        <a:custGeom>
          <a:avLst/>
          <a:gdLst/>
          <a:ahLst/>
          <a:cxnLst/>
          <a:rect l="0" t="0" r="0" b="0"/>
          <a:pathLst>
            <a:path>
              <a:moveTo>
                <a:pt x="2911251" y="0"/>
              </a:moveTo>
              <a:lnTo>
                <a:pt x="2911251" y="252629"/>
              </a:lnTo>
              <a:lnTo>
                <a:pt x="0" y="252629"/>
              </a:lnTo>
              <a:lnTo>
                <a:pt x="0" y="5052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BA01DE-496C-4AB5-97D2-C0E9DC0A4CFF}">
      <dsp:nvSpPr>
        <dsp:cNvPr id="0" name=""/>
        <dsp:cNvSpPr/>
      </dsp:nvSpPr>
      <dsp:spPr>
        <a:xfrm>
          <a:off x="2911803" y="807355"/>
          <a:ext cx="2405992" cy="1202996"/>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kern="1200" cap="none" normalizeH="0" baseline="0" smtClean="0">
              <a:ln/>
              <a:effectLst/>
              <a:latin typeface="Arial" charset="0"/>
            </a:rPr>
            <a:t>Методы обучения</a:t>
          </a:r>
        </a:p>
      </dsp:txBody>
      <dsp:txXfrm>
        <a:off x="2911803" y="807355"/>
        <a:ext cx="2405992" cy="1202996"/>
      </dsp:txXfrm>
    </dsp:sp>
    <dsp:sp modelId="{96210026-82B4-4ADB-A361-91661197EE91}">
      <dsp:nvSpPr>
        <dsp:cNvPr id="0" name=""/>
        <dsp:cNvSpPr/>
      </dsp:nvSpPr>
      <dsp:spPr>
        <a:xfrm>
          <a:off x="552" y="2515610"/>
          <a:ext cx="2405992" cy="1202996"/>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kern="1200" cap="none" normalizeH="0" baseline="0" smtClean="0">
              <a:ln/>
              <a:effectLst/>
              <a:latin typeface="Arial" charset="0"/>
            </a:rPr>
            <a:t>Методы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kern="1200" cap="none" normalizeH="0" baseline="0" smtClean="0">
              <a:ln/>
              <a:effectLst/>
              <a:latin typeface="Arial" charset="0"/>
            </a:rPr>
            <a:t>сообщения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kern="1200" cap="none" normalizeH="0" baseline="0" smtClean="0">
              <a:ln/>
              <a:effectLst/>
              <a:latin typeface="Arial" charset="0"/>
            </a:rPr>
            <a:t>новых знаний</a:t>
          </a:r>
        </a:p>
      </dsp:txBody>
      <dsp:txXfrm>
        <a:off x="552" y="2515610"/>
        <a:ext cx="2405992" cy="1202996"/>
      </dsp:txXfrm>
    </dsp:sp>
    <dsp:sp modelId="{0DBECA67-D102-433F-A838-4FA507467C32}">
      <dsp:nvSpPr>
        <dsp:cNvPr id="0" name=""/>
        <dsp:cNvSpPr/>
      </dsp:nvSpPr>
      <dsp:spPr>
        <a:xfrm>
          <a:off x="2911803" y="2515610"/>
          <a:ext cx="2405992" cy="1202996"/>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kern="1200" cap="none" normalizeH="0" baseline="0" smtClean="0">
              <a:ln/>
              <a:effectLst/>
              <a:latin typeface="Arial" charset="0"/>
            </a:rPr>
            <a:t>Методы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kern="1200" cap="none" normalizeH="0" baseline="0" smtClean="0">
              <a:ln/>
              <a:effectLst/>
              <a:latin typeface="Arial" charset="0"/>
            </a:rPr>
            <a:t>закрепления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kern="1200" cap="none" normalizeH="0" baseline="0" smtClean="0">
              <a:ln/>
              <a:effectLst/>
              <a:latin typeface="Arial" charset="0"/>
            </a:rPr>
            <a:t>умений и навыков</a:t>
          </a:r>
        </a:p>
      </dsp:txBody>
      <dsp:txXfrm>
        <a:off x="2911803" y="2515610"/>
        <a:ext cx="2405992" cy="1202996"/>
      </dsp:txXfrm>
    </dsp:sp>
    <dsp:sp modelId="{188DA8AE-06FF-4006-BF79-29AD15C3351C}">
      <dsp:nvSpPr>
        <dsp:cNvPr id="0" name=""/>
        <dsp:cNvSpPr/>
      </dsp:nvSpPr>
      <dsp:spPr>
        <a:xfrm>
          <a:off x="5823054" y="2515610"/>
          <a:ext cx="2405992" cy="1202996"/>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marL="0" marR="0" lvl="0" indent="0" algn="ctr" defTabSz="914400" rtl="0" eaLnBrk="1" fontAlgn="base" latinLnBrk="0" hangingPunct="1">
            <a:lnSpc>
              <a:spcPct val="80000"/>
            </a:lnSpc>
            <a:spcBef>
              <a:spcPct val="0"/>
            </a:spcBef>
            <a:spcAft>
              <a:spcPct val="0"/>
            </a:spcAft>
            <a:buClrTx/>
            <a:buSzTx/>
            <a:buFontTx/>
            <a:buNone/>
            <a:tabLst/>
          </a:pPr>
          <a:r>
            <a:rPr kumimoji="0" lang="ru-RU" sz="2000" b="1" i="0" u="none" strike="noStrike" kern="1200" cap="none" normalizeH="0" baseline="0" dirty="0" smtClean="0">
              <a:ln/>
              <a:effectLst/>
              <a:latin typeface="Arial" charset="0"/>
            </a:rPr>
            <a:t>Методы </a:t>
          </a:r>
        </a:p>
        <a:p>
          <a:pPr marL="0" marR="0" lvl="0" indent="0" algn="ctr" defTabSz="914400" rtl="0" eaLnBrk="1" fontAlgn="base" latinLnBrk="0" hangingPunct="1">
            <a:lnSpc>
              <a:spcPct val="80000"/>
            </a:lnSpc>
            <a:spcBef>
              <a:spcPct val="0"/>
            </a:spcBef>
            <a:spcAft>
              <a:spcPct val="0"/>
            </a:spcAft>
            <a:buClrTx/>
            <a:buSzTx/>
            <a:buFontTx/>
            <a:buNone/>
            <a:tabLst/>
          </a:pPr>
          <a:r>
            <a:rPr kumimoji="0" lang="ru-RU" sz="2000" b="1" i="0" u="none" strike="noStrike" kern="1200" cap="none" normalizeH="0" baseline="0" dirty="0" smtClean="0">
              <a:ln/>
              <a:effectLst/>
              <a:latin typeface="Arial" charset="0"/>
            </a:rPr>
            <a:t>учета и контроля </a:t>
          </a:r>
        </a:p>
        <a:p>
          <a:pPr marL="0" marR="0" lvl="0" indent="0" algn="ctr" defTabSz="914400" rtl="0" eaLnBrk="1" fontAlgn="base" latinLnBrk="0" hangingPunct="1">
            <a:lnSpc>
              <a:spcPct val="80000"/>
            </a:lnSpc>
            <a:spcBef>
              <a:spcPct val="0"/>
            </a:spcBef>
            <a:spcAft>
              <a:spcPct val="0"/>
            </a:spcAft>
            <a:buClrTx/>
            <a:buSzTx/>
            <a:buFontTx/>
            <a:buNone/>
            <a:tabLst/>
          </a:pPr>
          <a:r>
            <a:rPr kumimoji="0" lang="ru-RU" sz="2000" b="1" i="0" u="none" strike="noStrike" kern="1200" cap="none" normalizeH="0" baseline="0" dirty="0" smtClean="0">
              <a:ln/>
              <a:effectLst/>
              <a:latin typeface="Arial" charset="0"/>
            </a:rPr>
            <a:t>знаний, </a:t>
          </a:r>
        </a:p>
        <a:p>
          <a:pPr marL="0" marR="0" lvl="0" indent="0" algn="ctr" defTabSz="914400" rtl="0" eaLnBrk="1" fontAlgn="base" latinLnBrk="0" hangingPunct="1">
            <a:lnSpc>
              <a:spcPct val="80000"/>
            </a:lnSpc>
            <a:spcBef>
              <a:spcPct val="0"/>
            </a:spcBef>
            <a:spcAft>
              <a:spcPct val="0"/>
            </a:spcAft>
            <a:buClrTx/>
            <a:buSzTx/>
            <a:buFontTx/>
            <a:buNone/>
            <a:tabLst/>
          </a:pPr>
          <a:r>
            <a:rPr kumimoji="0" lang="ru-RU" sz="2000" b="1" i="0" u="none" strike="noStrike" kern="1200" cap="none" normalizeH="0" baseline="0" dirty="0" smtClean="0">
              <a:ln/>
              <a:effectLst/>
              <a:latin typeface="Arial" charset="0"/>
            </a:rPr>
            <a:t>умений и навыков</a:t>
          </a:r>
          <a:endParaRPr kumimoji="0" lang="ru-RU" sz="2000" b="0" i="0" u="none" strike="noStrike" kern="1200" cap="none" normalizeH="0" baseline="0" dirty="0" smtClean="0">
            <a:ln/>
            <a:effectLst/>
            <a:latin typeface="Arial" charset="0"/>
          </a:endParaRPr>
        </a:p>
      </dsp:txBody>
      <dsp:txXfrm>
        <a:off x="5823054" y="2515610"/>
        <a:ext cx="2405992" cy="1202996"/>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9570" name="Rectangle 2"/>
          <p:cNvSpPr>
            <a:spLocks noGrp="1" noChangeArrowheads="1"/>
          </p:cNvSpPr>
          <p:nvPr>
            <p:ph type="ctrTitle"/>
          </p:nvPr>
        </p:nvSpPr>
        <p:spPr>
          <a:xfrm>
            <a:off x="647700" y="1447800"/>
            <a:ext cx="7848600" cy="1295400"/>
          </a:xfrm>
        </p:spPr>
        <p:txBody>
          <a:bodyPr/>
          <a:lstStyle>
            <a:lvl1pPr algn="ctr">
              <a:defRPr/>
            </a:lvl1pPr>
          </a:lstStyle>
          <a:p>
            <a:pPr lvl="0"/>
            <a:r>
              <a:rPr lang="ru-RU" noProof="0" smtClean="0"/>
              <a:t>Образец заголовка</a:t>
            </a:r>
          </a:p>
        </p:txBody>
      </p:sp>
      <p:sp>
        <p:nvSpPr>
          <p:cNvPr id="109571" name="Rectangle 3"/>
          <p:cNvSpPr>
            <a:spLocks noGrp="1" noChangeArrowheads="1"/>
          </p:cNvSpPr>
          <p:nvPr>
            <p:ph type="subTitle" idx="1"/>
          </p:nvPr>
        </p:nvSpPr>
        <p:spPr>
          <a:xfrm>
            <a:off x="533400" y="3048000"/>
            <a:ext cx="8077200" cy="635000"/>
          </a:xfrm>
        </p:spPr>
        <p:txBody>
          <a:bodyPr/>
          <a:lstStyle>
            <a:lvl1pPr marL="0" indent="0" algn="ctr">
              <a:buFontTx/>
              <a:buNone/>
              <a:defRPr sz="3600"/>
            </a:lvl1pPr>
          </a:lstStyle>
          <a:p>
            <a:pPr lvl="0"/>
            <a:r>
              <a:rPr lang="ru-RU" noProof="0" smtClean="0"/>
              <a:t>Образец подзаголовка</a:t>
            </a:r>
          </a:p>
        </p:txBody>
      </p:sp>
      <p:sp>
        <p:nvSpPr>
          <p:cNvPr id="4" name="Rectangle 4"/>
          <p:cNvSpPr>
            <a:spLocks noGrp="1" noChangeArrowheads="1"/>
          </p:cNvSpPr>
          <p:nvPr>
            <p:ph type="dt" sz="half" idx="10"/>
          </p:nvPr>
        </p:nvSpPr>
        <p:spPr/>
        <p:txBody>
          <a:bodyPr/>
          <a:lstStyle>
            <a:lvl1pPr>
              <a:defRPr b="0" smtClean="0">
                <a:latin typeface="+mn-lt"/>
              </a:defRPr>
            </a:lvl1pPr>
          </a:lstStyle>
          <a:p>
            <a:pPr>
              <a:defRPr/>
            </a:pPr>
            <a:endParaRPr lang="ru-RU"/>
          </a:p>
        </p:txBody>
      </p:sp>
      <p:sp>
        <p:nvSpPr>
          <p:cNvPr id="5" name="Rectangle 5"/>
          <p:cNvSpPr>
            <a:spLocks noGrp="1" noChangeArrowheads="1"/>
          </p:cNvSpPr>
          <p:nvPr>
            <p:ph type="ftr" sz="quarter" idx="11"/>
          </p:nvPr>
        </p:nvSpPr>
        <p:spPr/>
        <p:txBody>
          <a:bodyPr/>
          <a:lstStyle>
            <a:lvl1pPr>
              <a:defRPr b="0" smtClean="0">
                <a:latin typeface="+mn-lt"/>
              </a:defRPr>
            </a:lvl1pPr>
          </a:lstStyle>
          <a:p>
            <a:pPr>
              <a:defRPr/>
            </a:pPr>
            <a:endParaRPr lang="ru-RU"/>
          </a:p>
        </p:txBody>
      </p:sp>
      <p:sp>
        <p:nvSpPr>
          <p:cNvPr id="6" name="Rectangle 6"/>
          <p:cNvSpPr>
            <a:spLocks noGrp="1" noChangeArrowheads="1"/>
          </p:cNvSpPr>
          <p:nvPr>
            <p:ph type="sldNum" sz="quarter" idx="12"/>
          </p:nvPr>
        </p:nvSpPr>
        <p:spPr/>
        <p:txBody>
          <a:bodyPr/>
          <a:lstStyle>
            <a:lvl1pPr>
              <a:defRPr b="0" smtClean="0">
                <a:latin typeface="+mn-lt"/>
              </a:defRPr>
            </a:lvl1pPr>
          </a:lstStyle>
          <a:p>
            <a:pPr>
              <a:defRPr/>
            </a:pPr>
            <a:fld id="{A052517D-119A-4116-A8ED-8D09E5E4BE00}" type="slidenum">
              <a:rPr lang="ru-RU"/>
              <a:pPr>
                <a:defRPr/>
              </a:pPr>
              <a:t>‹#›</a:t>
            </a:fld>
            <a:endParaRPr lang="ru-RU"/>
          </a:p>
        </p:txBody>
      </p:sp>
    </p:spTree>
    <p:extLst>
      <p:ext uri="{BB962C8B-B14F-4D97-AF65-F5344CB8AC3E}">
        <p14:creationId xmlns:p14="http://schemas.microsoft.com/office/powerpoint/2010/main" val="1469603554"/>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F078993F-D0FF-4A7C-A6F2-F510B69FA748}" type="slidenum">
              <a:rPr lang="ru-RU"/>
              <a:pPr>
                <a:defRPr/>
              </a:pPr>
              <a:t>‹#›</a:t>
            </a:fld>
            <a:endParaRPr lang="ru-RU"/>
          </a:p>
        </p:txBody>
      </p:sp>
    </p:spTree>
    <p:extLst>
      <p:ext uri="{BB962C8B-B14F-4D97-AF65-F5344CB8AC3E}">
        <p14:creationId xmlns:p14="http://schemas.microsoft.com/office/powerpoint/2010/main" val="2243073945"/>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685800"/>
            <a:ext cx="2019300" cy="57150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685800"/>
            <a:ext cx="5905500" cy="57150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7520B605-4111-43CC-990B-1818DB0DAA89}" type="slidenum">
              <a:rPr lang="ru-RU"/>
              <a:pPr>
                <a:defRPr/>
              </a:pPr>
              <a:t>‹#›</a:t>
            </a:fld>
            <a:endParaRPr lang="ru-RU"/>
          </a:p>
        </p:txBody>
      </p:sp>
    </p:spTree>
    <p:extLst>
      <p:ext uri="{BB962C8B-B14F-4D97-AF65-F5344CB8AC3E}">
        <p14:creationId xmlns:p14="http://schemas.microsoft.com/office/powerpoint/2010/main" val="281473179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dgm">
  <p:cSld name="Заголовок, схема или организационная диаграмм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Рисунок SmartArt 2"/>
          <p:cNvSpPr>
            <a:spLocks noGrp="1"/>
          </p:cNvSpPr>
          <p:nvPr>
            <p:ph type="dgm" idx="1"/>
          </p:nvPr>
        </p:nvSpPr>
        <p:spPr>
          <a:xfrm>
            <a:off x="457200" y="1600200"/>
            <a:ext cx="8229600" cy="4525963"/>
          </a:xfrm>
        </p:spPr>
        <p:txBody>
          <a:bodyPr/>
          <a:lstStyle/>
          <a:p>
            <a:pPr lvl="0"/>
            <a:endParaRPr lang="ru-RU" noProof="0" smtClean="0"/>
          </a:p>
        </p:txBody>
      </p:sp>
      <p:sp>
        <p:nvSpPr>
          <p:cNvPr id="4" name="Дата 3"/>
          <p:cNvSpPr>
            <a:spLocks noGrp="1"/>
          </p:cNvSpPr>
          <p:nvPr>
            <p:ph type="dt" sz="half" idx="10"/>
          </p:nvPr>
        </p:nvSpPr>
        <p:spPr>
          <a:xfrm>
            <a:off x="457200" y="6245225"/>
            <a:ext cx="2133600" cy="476250"/>
          </a:xfrm>
        </p:spPr>
        <p:txBody>
          <a:bodyPr/>
          <a:lstStyle>
            <a:lvl1pPr>
              <a:defRPr smtClean="0">
                <a:solidFill>
                  <a:schemeClr val="tx1"/>
                </a:solidFill>
              </a:defRPr>
            </a:lvl1pPr>
          </a:lstStyle>
          <a:p>
            <a:pPr>
              <a:defRPr/>
            </a:pPr>
            <a:endParaRPr lang="ru-RU">
              <a:solidFill>
                <a:srgbClr val="000000"/>
              </a:solidFill>
            </a:endParaRPr>
          </a:p>
        </p:txBody>
      </p:sp>
      <p:sp>
        <p:nvSpPr>
          <p:cNvPr id="5" name="Нижний колонтитул 4"/>
          <p:cNvSpPr>
            <a:spLocks noGrp="1"/>
          </p:cNvSpPr>
          <p:nvPr>
            <p:ph type="ftr" sz="quarter" idx="11"/>
          </p:nvPr>
        </p:nvSpPr>
        <p:spPr>
          <a:xfrm>
            <a:off x="3124200" y="6245225"/>
            <a:ext cx="2895600" cy="476250"/>
          </a:xfrm>
        </p:spPr>
        <p:txBody>
          <a:bodyPr/>
          <a:lstStyle>
            <a:lvl1pPr>
              <a:defRPr smtClean="0">
                <a:solidFill>
                  <a:schemeClr val="tx1"/>
                </a:solidFill>
              </a:defRPr>
            </a:lvl1pPr>
          </a:lstStyle>
          <a:p>
            <a:pPr>
              <a:defRPr/>
            </a:pPr>
            <a:endParaRPr lang="ru-RU">
              <a:solidFill>
                <a:srgbClr val="000000"/>
              </a:solidFill>
            </a:endParaRPr>
          </a:p>
        </p:txBody>
      </p:sp>
      <p:sp>
        <p:nvSpPr>
          <p:cNvPr id="6" name="Номер слайда 5"/>
          <p:cNvSpPr>
            <a:spLocks noGrp="1"/>
          </p:cNvSpPr>
          <p:nvPr>
            <p:ph type="sldNum" sz="quarter" idx="12"/>
          </p:nvPr>
        </p:nvSpPr>
        <p:spPr>
          <a:xfrm>
            <a:off x="6553200" y="6245225"/>
            <a:ext cx="2133600" cy="476250"/>
          </a:xfrm>
        </p:spPr>
        <p:txBody>
          <a:bodyPr/>
          <a:lstStyle>
            <a:lvl1pPr>
              <a:defRPr smtClean="0">
                <a:solidFill>
                  <a:schemeClr val="tx1"/>
                </a:solidFill>
              </a:defRPr>
            </a:lvl1pPr>
          </a:lstStyle>
          <a:p>
            <a:pPr>
              <a:defRPr/>
            </a:pPr>
            <a:fld id="{3658E9E5-CC43-4F64-B79A-C24161822BBE}"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9841345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751F49F0-0DFF-4C05-BF3F-EF4659853360}" type="slidenum">
              <a:rPr lang="ru-RU"/>
              <a:pPr>
                <a:defRPr/>
              </a:pPr>
              <a:t>‹#›</a:t>
            </a:fld>
            <a:endParaRPr lang="ru-RU"/>
          </a:p>
        </p:txBody>
      </p:sp>
    </p:spTree>
    <p:extLst>
      <p:ext uri="{BB962C8B-B14F-4D97-AF65-F5344CB8AC3E}">
        <p14:creationId xmlns:p14="http://schemas.microsoft.com/office/powerpoint/2010/main" val="3854580780"/>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4838DE74-12B4-4B17-BC46-425137B8EE26}" type="slidenum">
              <a:rPr lang="ru-RU"/>
              <a:pPr>
                <a:defRPr/>
              </a:pPr>
              <a:t>‹#›</a:t>
            </a:fld>
            <a:endParaRPr lang="ru-RU"/>
          </a:p>
        </p:txBody>
      </p:sp>
    </p:spTree>
    <p:extLst>
      <p:ext uri="{BB962C8B-B14F-4D97-AF65-F5344CB8AC3E}">
        <p14:creationId xmlns:p14="http://schemas.microsoft.com/office/powerpoint/2010/main" val="3535737350"/>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905000"/>
            <a:ext cx="39624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572000" y="1905000"/>
            <a:ext cx="39624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A96B11FE-7519-422B-8C3A-DE0CE14E36AC}" type="slidenum">
              <a:rPr lang="ru-RU"/>
              <a:pPr>
                <a:defRPr/>
              </a:pPr>
              <a:t>‹#›</a:t>
            </a:fld>
            <a:endParaRPr lang="ru-RU"/>
          </a:p>
        </p:txBody>
      </p:sp>
    </p:spTree>
    <p:extLst>
      <p:ext uri="{BB962C8B-B14F-4D97-AF65-F5344CB8AC3E}">
        <p14:creationId xmlns:p14="http://schemas.microsoft.com/office/powerpoint/2010/main" val="3896041722"/>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6A2EF2E5-AB93-433D-B86D-48F151DB6E64}" type="slidenum">
              <a:rPr lang="ru-RU"/>
              <a:pPr>
                <a:defRPr/>
              </a:pPr>
              <a:t>‹#›</a:t>
            </a:fld>
            <a:endParaRPr lang="ru-RU"/>
          </a:p>
        </p:txBody>
      </p:sp>
    </p:spTree>
    <p:extLst>
      <p:ext uri="{BB962C8B-B14F-4D97-AF65-F5344CB8AC3E}">
        <p14:creationId xmlns:p14="http://schemas.microsoft.com/office/powerpoint/2010/main" val="378043943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98CBC8BF-74A4-4ECB-8C8B-78C4F7285DBA}" type="slidenum">
              <a:rPr lang="ru-RU"/>
              <a:pPr>
                <a:defRPr/>
              </a:pPr>
              <a:t>‹#›</a:t>
            </a:fld>
            <a:endParaRPr lang="ru-RU"/>
          </a:p>
        </p:txBody>
      </p:sp>
    </p:spTree>
    <p:extLst>
      <p:ext uri="{BB962C8B-B14F-4D97-AF65-F5344CB8AC3E}">
        <p14:creationId xmlns:p14="http://schemas.microsoft.com/office/powerpoint/2010/main" val="24303303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3F4EE513-5D96-4EBA-A616-B8793FD7377A}" type="slidenum">
              <a:rPr lang="ru-RU"/>
              <a:pPr>
                <a:defRPr/>
              </a:pPr>
              <a:t>‹#›</a:t>
            </a:fld>
            <a:endParaRPr lang="ru-RU"/>
          </a:p>
        </p:txBody>
      </p:sp>
    </p:spTree>
    <p:extLst>
      <p:ext uri="{BB962C8B-B14F-4D97-AF65-F5344CB8AC3E}">
        <p14:creationId xmlns:p14="http://schemas.microsoft.com/office/powerpoint/2010/main" val="3852301341"/>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31EB63E5-12BC-41D1-8387-DE821F59BA02}" type="slidenum">
              <a:rPr lang="ru-RU"/>
              <a:pPr>
                <a:defRPr/>
              </a:pPr>
              <a:t>‹#›</a:t>
            </a:fld>
            <a:endParaRPr lang="ru-RU"/>
          </a:p>
        </p:txBody>
      </p:sp>
    </p:spTree>
    <p:extLst>
      <p:ext uri="{BB962C8B-B14F-4D97-AF65-F5344CB8AC3E}">
        <p14:creationId xmlns:p14="http://schemas.microsoft.com/office/powerpoint/2010/main" val="3135284833"/>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C7E9AA98-CB02-47BE-9E79-CAC542DF32BA}" type="slidenum">
              <a:rPr lang="ru-RU"/>
              <a:pPr>
                <a:defRPr/>
              </a:pPr>
              <a:t>‹#›</a:t>
            </a:fld>
            <a:endParaRPr lang="ru-RU"/>
          </a:p>
        </p:txBody>
      </p:sp>
    </p:spTree>
    <p:extLst>
      <p:ext uri="{BB962C8B-B14F-4D97-AF65-F5344CB8AC3E}">
        <p14:creationId xmlns:p14="http://schemas.microsoft.com/office/powerpoint/2010/main" val="381330955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body" idx="1"/>
          </p:nvPr>
        </p:nvSpPr>
        <p:spPr bwMode="auto">
          <a:xfrm>
            <a:off x="457200" y="1905000"/>
            <a:ext cx="80772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Текст второго уровня</a:t>
            </a:r>
          </a:p>
          <a:p>
            <a:pPr lvl="2"/>
            <a:r>
              <a:rPr lang="ru-RU" smtClean="0"/>
              <a:t>Текст третьего уровня</a:t>
            </a:r>
          </a:p>
          <a:p>
            <a:pPr lvl="3"/>
            <a:r>
              <a:rPr lang="ru-RU" smtClean="0"/>
              <a:t> Текст четвертого уровня</a:t>
            </a:r>
          </a:p>
          <a:p>
            <a:pPr lvl="4"/>
            <a:r>
              <a:rPr lang="ru-RU" smtClean="0"/>
              <a:t>Текст пятого уровня</a:t>
            </a:r>
          </a:p>
          <a:p>
            <a:pPr lvl="1"/>
            <a:endParaRPr lang="ru-RU" smtClean="0"/>
          </a:p>
          <a:p>
            <a:pPr lvl="2"/>
            <a:endParaRPr lang="ru-RU" smtClean="0"/>
          </a:p>
        </p:txBody>
      </p:sp>
      <p:sp>
        <p:nvSpPr>
          <p:cNvPr id="1027" name="Rectangle 3"/>
          <p:cNvSpPr>
            <a:spLocks noGrp="1" noChangeArrowheads="1"/>
          </p:cNvSpPr>
          <p:nvPr>
            <p:ph type="title"/>
          </p:nvPr>
        </p:nvSpPr>
        <p:spPr bwMode="auto">
          <a:xfrm>
            <a:off x="457200" y="685800"/>
            <a:ext cx="80772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8548" name="Rectangle 4"/>
          <p:cNvSpPr>
            <a:spLocks noGrp="1" noChangeArrowheads="1"/>
          </p:cNvSpPr>
          <p:nvPr>
            <p:ph type="dt" sz="half" idx="2"/>
          </p:nvPr>
        </p:nvSpPr>
        <p:spPr bwMode="auto">
          <a:xfrm>
            <a:off x="0" y="6629400"/>
            <a:ext cx="1905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b="1" smtClean="0">
                <a:solidFill>
                  <a:srgbClr val="000000"/>
                </a:solidFill>
              </a:defRPr>
            </a:lvl1pPr>
          </a:lstStyle>
          <a:p>
            <a:pPr fontAlgn="base">
              <a:spcBef>
                <a:spcPct val="0"/>
              </a:spcBef>
              <a:spcAft>
                <a:spcPct val="0"/>
              </a:spcAft>
              <a:defRPr/>
            </a:pPr>
            <a:endParaRPr lang="ru-RU">
              <a:latin typeface="Arial" charset="0"/>
            </a:endParaRPr>
          </a:p>
        </p:txBody>
      </p:sp>
      <p:sp>
        <p:nvSpPr>
          <p:cNvPr id="108549" name="Rectangle 5"/>
          <p:cNvSpPr>
            <a:spLocks noGrp="1" noChangeArrowheads="1"/>
          </p:cNvSpPr>
          <p:nvPr>
            <p:ph type="ftr" sz="quarter" idx="3"/>
          </p:nvPr>
        </p:nvSpPr>
        <p:spPr bwMode="auto">
          <a:xfrm>
            <a:off x="3124200" y="6629400"/>
            <a:ext cx="28956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b="1" smtClean="0">
                <a:solidFill>
                  <a:srgbClr val="000000"/>
                </a:solidFill>
              </a:defRPr>
            </a:lvl1pPr>
          </a:lstStyle>
          <a:p>
            <a:pPr fontAlgn="base">
              <a:spcBef>
                <a:spcPct val="0"/>
              </a:spcBef>
              <a:spcAft>
                <a:spcPct val="0"/>
              </a:spcAft>
              <a:defRPr/>
            </a:pPr>
            <a:endParaRPr lang="ru-RU">
              <a:latin typeface="Arial" charset="0"/>
            </a:endParaRPr>
          </a:p>
        </p:txBody>
      </p:sp>
      <p:sp>
        <p:nvSpPr>
          <p:cNvPr id="108550" name="Rectangle 6"/>
          <p:cNvSpPr>
            <a:spLocks noGrp="1" noChangeArrowheads="1"/>
          </p:cNvSpPr>
          <p:nvPr>
            <p:ph type="sldNum" sz="quarter" idx="4"/>
          </p:nvPr>
        </p:nvSpPr>
        <p:spPr bwMode="auto">
          <a:xfrm>
            <a:off x="7239000" y="6629400"/>
            <a:ext cx="1905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b="1" smtClean="0">
                <a:solidFill>
                  <a:srgbClr val="000000"/>
                </a:solidFill>
              </a:defRPr>
            </a:lvl1pPr>
          </a:lstStyle>
          <a:p>
            <a:pPr fontAlgn="base">
              <a:spcBef>
                <a:spcPct val="0"/>
              </a:spcBef>
              <a:spcAft>
                <a:spcPct val="0"/>
              </a:spcAft>
              <a:defRPr/>
            </a:pPr>
            <a:fld id="{1215891D-B7D3-4D70-ADF1-596F98AA4684}" type="slidenum">
              <a:rPr lang="ru-RU">
                <a:latin typeface="Arial" charset="0"/>
              </a:rPr>
              <a:pPr fontAlgn="base">
                <a:spcBef>
                  <a:spcPct val="0"/>
                </a:spcBef>
                <a:spcAft>
                  <a:spcPct val="0"/>
                </a:spcAft>
                <a:defRPr/>
              </a:pPr>
              <a:t>‹#›</a:t>
            </a:fld>
            <a:endParaRPr lang="ru-RU">
              <a:latin typeface="Arial" charset="0"/>
            </a:endParaRPr>
          </a:p>
        </p:txBody>
      </p:sp>
    </p:spTree>
    <p:extLst>
      <p:ext uri="{BB962C8B-B14F-4D97-AF65-F5344CB8AC3E}">
        <p14:creationId xmlns:p14="http://schemas.microsoft.com/office/powerpoint/2010/main" val="26333297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p:txStyles>
    <p:titleStyle>
      <a:lvl1pPr algn="l" rtl="0" fontAlgn="base">
        <a:spcBef>
          <a:spcPct val="0"/>
        </a:spcBef>
        <a:spcAft>
          <a:spcPct val="0"/>
        </a:spcAft>
        <a:defRPr sz="4400">
          <a:solidFill>
            <a:srgbClr val="284C6A"/>
          </a:solidFill>
          <a:latin typeface="+mj-lt"/>
          <a:ea typeface="+mj-ea"/>
          <a:cs typeface="+mj-cs"/>
        </a:defRPr>
      </a:lvl1pPr>
      <a:lvl2pPr algn="l" rtl="0" fontAlgn="base">
        <a:spcBef>
          <a:spcPct val="0"/>
        </a:spcBef>
        <a:spcAft>
          <a:spcPct val="0"/>
        </a:spcAft>
        <a:defRPr sz="4400">
          <a:solidFill>
            <a:srgbClr val="284C6A"/>
          </a:solidFill>
          <a:latin typeface="Trebuchet MS" pitchFamily="34" charset="0"/>
        </a:defRPr>
      </a:lvl2pPr>
      <a:lvl3pPr algn="l" rtl="0" fontAlgn="base">
        <a:spcBef>
          <a:spcPct val="0"/>
        </a:spcBef>
        <a:spcAft>
          <a:spcPct val="0"/>
        </a:spcAft>
        <a:defRPr sz="4400">
          <a:solidFill>
            <a:srgbClr val="284C6A"/>
          </a:solidFill>
          <a:latin typeface="Trebuchet MS" pitchFamily="34" charset="0"/>
        </a:defRPr>
      </a:lvl3pPr>
      <a:lvl4pPr algn="l" rtl="0" fontAlgn="base">
        <a:spcBef>
          <a:spcPct val="0"/>
        </a:spcBef>
        <a:spcAft>
          <a:spcPct val="0"/>
        </a:spcAft>
        <a:defRPr sz="4400">
          <a:solidFill>
            <a:srgbClr val="284C6A"/>
          </a:solidFill>
          <a:latin typeface="Trebuchet MS" pitchFamily="34" charset="0"/>
        </a:defRPr>
      </a:lvl4pPr>
      <a:lvl5pPr algn="l" rtl="0" fontAlgn="base">
        <a:spcBef>
          <a:spcPct val="0"/>
        </a:spcBef>
        <a:spcAft>
          <a:spcPct val="0"/>
        </a:spcAft>
        <a:defRPr sz="4400">
          <a:solidFill>
            <a:srgbClr val="284C6A"/>
          </a:solidFill>
          <a:latin typeface="Trebuchet MS" pitchFamily="34" charset="0"/>
        </a:defRPr>
      </a:lvl5pPr>
      <a:lvl6pPr marL="457200" algn="l" rtl="0" eaLnBrk="1" fontAlgn="base" hangingPunct="1">
        <a:spcBef>
          <a:spcPct val="0"/>
        </a:spcBef>
        <a:spcAft>
          <a:spcPct val="0"/>
        </a:spcAft>
        <a:defRPr sz="4400">
          <a:solidFill>
            <a:srgbClr val="284C6A"/>
          </a:solidFill>
          <a:latin typeface="Trebuchet MS" pitchFamily="34" charset="0"/>
        </a:defRPr>
      </a:lvl6pPr>
      <a:lvl7pPr marL="914400" algn="l" rtl="0" eaLnBrk="1" fontAlgn="base" hangingPunct="1">
        <a:spcBef>
          <a:spcPct val="0"/>
        </a:spcBef>
        <a:spcAft>
          <a:spcPct val="0"/>
        </a:spcAft>
        <a:defRPr sz="4400">
          <a:solidFill>
            <a:srgbClr val="284C6A"/>
          </a:solidFill>
          <a:latin typeface="Trebuchet MS" pitchFamily="34" charset="0"/>
        </a:defRPr>
      </a:lvl7pPr>
      <a:lvl8pPr marL="1371600" algn="l" rtl="0" eaLnBrk="1" fontAlgn="base" hangingPunct="1">
        <a:spcBef>
          <a:spcPct val="0"/>
        </a:spcBef>
        <a:spcAft>
          <a:spcPct val="0"/>
        </a:spcAft>
        <a:defRPr sz="4400">
          <a:solidFill>
            <a:srgbClr val="284C6A"/>
          </a:solidFill>
          <a:latin typeface="Trebuchet MS" pitchFamily="34" charset="0"/>
        </a:defRPr>
      </a:lvl8pPr>
      <a:lvl9pPr marL="1828800" algn="l" rtl="0" eaLnBrk="1" fontAlgn="base" hangingPunct="1">
        <a:spcBef>
          <a:spcPct val="0"/>
        </a:spcBef>
        <a:spcAft>
          <a:spcPct val="0"/>
        </a:spcAft>
        <a:defRPr sz="4400">
          <a:solidFill>
            <a:srgbClr val="284C6A"/>
          </a:solidFill>
          <a:latin typeface="Trebuchet MS" pitchFamily="34" charset="0"/>
        </a:defRPr>
      </a:lvl9pPr>
    </p:titleStyle>
    <p:bodyStyle>
      <a:lvl1pPr marL="342900" indent="-342900" algn="l" rtl="0" fontAlgn="base">
        <a:lnSpc>
          <a:spcPct val="125000"/>
        </a:lnSpc>
        <a:spcBef>
          <a:spcPct val="20000"/>
        </a:spcBef>
        <a:spcAft>
          <a:spcPct val="0"/>
        </a:spcAft>
        <a:buClr>
          <a:schemeClr val="bg2"/>
        </a:buClr>
        <a:buChar char="•"/>
        <a:defRPr sz="3200">
          <a:solidFill>
            <a:srgbClr val="284C6A"/>
          </a:solidFill>
          <a:latin typeface="+mn-lt"/>
          <a:ea typeface="+mn-ea"/>
          <a:cs typeface="+mn-cs"/>
        </a:defRPr>
      </a:lvl1pPr>
      <a:lvl2pPr marL="742950" indent="-285750" algn="l" rtl="0" fontAlgn="base">
        <a:spcBef>
          <a:spcPct val="20000"/>
        </a:spcBef>
        <a:spcAft>
          <a:spcPct val="0"/>
        </a:spcAft>
        <a:buFont typeface="Trebuchet MS" pitchFamily="34" charset="0"/>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Font typeface="Trebuchet MS" pitchFamily="34" charset="0"/>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755576" y="1196752"/>
            <a:ext cx="7848600" cy="1295400"/>
          </a:xfrm>
        </p:spPr>
        <p:txBody>
          <a:bodyPr/>
          <a:lstStyle/>
          <a:p>
            <a:r>
              <a:rPr lang="ru-RU" dirty="0" smtClean="0"/>
              <a:t>Методы и приёмы обучения русскому языку в начальной </a:t>
            </a:r>
            <a:r>
              <a:rPr lang="ru-RU" dirty="0" smtClean="0"/>
              <a:t>школе</a:t>
            </a:r>
            <a:br>
              <a:rPr lang="ru-RU" dirty="0" smtClean="0"/>
            </a:br>
            <a:r>
              <a:rPr lang="ru-RU" dirty="0" smtClean="0"/>
              <a:t>(продолжение)</a:t>
            </a:r>
            <a:endParaRPr lang="ru-RU" dirty="0"/>
          </a:p>
        </p:txBody>
      </p:sp>
    </p:spTree>
    <p:extLst>
      <p:ext uri="{BB962C8B-B14F-4D97-AF65-F5344CB8AC3E}">
        <p14:creationId xmlns:p14="http://schemas.microsoft.com/office/powerpoint/2010/main" val="3133556629"/>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ru-RU" smtClean="0"/>
              <a:t>Минусы классификации:</a:t>
            </a:r>
          </a:p>
        </p:txBody>
      </p:sp>
      <p:sp>
        <p:nvSpPr>
          <p:cNvPr id="41987" name="Rectangle 3"/>
          <p:cNvSpPr>
            <a:spLocks noGrp="1" noChangeArrowheads="1"/>
          </p:cNvSpPr>
          <p:nvPr>
            <p:ph idx="1"/>
          </p:nvPr>
        </p:nvSpPr>
        <p:spPr/>
        <p:txBody>
          <a:bodyPr/>
          <a:lstStyle/>
          <a:p>
            <a:r>
              <a:rPr lang="ru-RU" smtClean="0"/>
              <a:t>-переоценка роли и удельного веса поисковой работы учащегося</a:t>
            </a:r>
          </a:p>
        </p:txBody>
      </p:sp>
    </p:spTree>
    <p:extLst>
      <p:ext uri="{BB962C8B-B14F-4D97-AF65-F5344CB8AC3E}">
        <p14:creationId xmlns:p14="http://schemas.microsoft.com/office/powerpoint/2010/main" val="2375964507"/>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ru-RU" sz="4000" smtClean="0"/>
              <a:t>Классификация методов обучения А.В.Хуторского</a:t>
            </a:r>
          </a:p>
        </p:txBody>
      </p:sp>
      <p:sp>
        <p:nvSpPr>
          <p:cNvPr id="43011" name="Rectangle 3"/>
          <p:cNvSpPr>
            <a:spLocks noGrp="1" noChangeArrowheads="1"/>
          </p:cNvSpPr>
          <p:nvPr>
            <p:ph idx="1"/>
          </p:nvPr>
        </p:nvSpPr>
        <p:spPr/>
        <p:txBody>
          <a:bodyPr/>
          <a:lstStyle/>
          <a:p>
            <a:pPr>
              <a:lnSpc>
                <a:spcPct val="90000"/>
              </a:lnSpc>
            </a:pPr>
            <a:r>
              <a:rPr lang="ru-RU" sz="2800" b="1" smtClean="0"/>
              <a:t>1.Когнитивные (методы учебного познания):</a:t>
            </a:r>
          </a:p>
          <a:p>
            <a:pPr>
              <a:lnSpc>
                <a:spcPct val="90000"/>
              </a:lnSpc>
            </a:pPr>
            <a:r>
              <a:rPr lang="ru-RU" sz="2800" smtClean="0"/>
              <a:t>-эвристических вопросов,</a:t>
            </a:r>
          </a:p>
          <a:p>
            <a:pPr>
              <a:lnSpc>
                <a:spcPct val="90000"/>
              </a:lnSpc>
            </a:pPr>
            <a:r>
              <a:rPr lang="ru-RU" sz="2800" smtClean="0"/>
              <a:t>-сравнения,</a:t>
            </a:r>
          </a:p>
          <a:p>
            <a:pPr>
              <a:lnSpc>
                <a:spcPct val="90000"/>
              </a:lnSpc>
            </a:pPr>
            <a:r>
              <a:rPr lang="ru-RU" sz="2800" smtClean="0"/>
              <a:t>-наблюдения,</a:t>
            </a:r>
          </a:p>
          <a:p>
            <a:pPr>
              <a:lnSpc>
                <a:spcPct val="90000"/>
              </a:lnSpc>
            </a:pPr>
            <a:r>
              <a:rPr lang="ru-RU" sz="2800" smtClean="0"/>
              <a:t>-конструирования понятий,</a:t>
            </a:r>
          </a:p>
          <a:p>
            <a:pPr>
              <a:lnSpc>
                <a:spcPct val="90000"/>
              </a:lnSpc>
            </a:pPr>
            <a:r>
              <a:rPr lang="ru-RU" sz="2800" smtClean="0"/>
              <a:t>-ошибок,</a:t>
            </a:r>
          </a:p>
          <a:p>
            <a:pPr>
              <a:lnSpc>
                <a:spcPct val="90000"/>
              </a:lnSpc>
            </a:pPr>
            <a:r>
              <a:rPr lang="ru-RU" sz="2800" smtClean="0"/>
              <a:t>-гипотез,</a:t>
            </a:r>
          </a:p>
          <a:p>
            <a:pPr>
              <a:lnSpc>
                <a:spcPct val="90000"/>
              </a:lnSpc>
            </a:pPr>
            <a:r>
              <a:rPr lang="ru-RU" sz="2800" smtClean="0"/>
              <a:t>-эмпатии,</a:t>
            </a:r>
          </a:p>
          <a:p>
            <a:pPr>
              <a:lnSpc>
                <a:spcPct val="90000"/>
              </a:lnSpc>
            </a:pPr>
            <a:r>
              <a:rPr lang="ru-RU" sz="2800" smtClean="0"/>
              <a:t>-исследования и др.</a:t>
            </a:r>
          </a:p>
        </p:txBody>
      </p:sp>
    </p:spTree>
    <p:extLst>
      <p:ext uri="{BB962C8B-B14F-4D97-AF65-F5344CB8AC3E}">
        <p14:creationId xmlns:p14="http://schemas.microsoft.com/office/powerpoint/2010/main" val="1017165231"/>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endParaRPr lang="ru-RU" smtClean="0"/>
          </a:p>
        </p:txBody>
      </p:sp>
      <p:sp>
        <p:nvSpPr>
          <p:cNvPr id="44035" name="Rectangle 3"/>
          <p:cNvSpPr>
            <a:spLocks noGrp="1" noChangeArrowheads="1"/>
          </p:cNvSpPr>
          <p:nvPr>
            <p:ph idx="1"/>
          </p:nvPr>
        </p:nvSpPr>
        <p:spPr/>
        <p:txBody>
          <a:bodyPr/>
          <a:lstStyle/>
          <a:p>
            <a:r>
              <a:rPr lang="ru-RU" b="1" smtClean="0"/>
              <a:t>2.Креативные методы(создание учащимися личного образовательного продукта):</a:t>
            </a:r>
          </a:p>
          <a:p>
            <a:r>
              <a:rPr lang="ru-RU" smtClean="0"/>
              <a:t>-придумывание «Если бы…»,</a:t>
            </a:r>
          </a:p>
          <a:p>
            <a:r>
              <a:rPr lang="ru-RU" smtClean="0"/>
              <a:t>-мозговой штурм и др.</a:t>
            </a:r>
          </a:p>
        </p:txBody>
      </p:sp>
    </p:spTree>
    <p:extLst>
      <p:ext uri="{BB962C8B-B14F-4D97-AF65-F5344CB8AC3E}">
        <p14:creationId xmlns:p14="http://schemas.microsoft.com/office/powerpoint/2010/main" val="2977471264"/>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endParaRPr lang="ru-RU" smtClean="0"/>
          </a:p>
        </p:txBody>
      </p:sp>
      <p:sp>
        <p:nvSpPr>
          <p:cNvPr id="45059" name="Rectangle 3"/>
          <p:cNvSpPr>
            <a:spLocks noGrp="1" noChangeArrowheads="1"/>
          </p:cNvSpPr>
          <p:nvPr>
            <p:ph idx="1"/>
          </p:nvPr>
        </p:nvSpPr>
        <p:spPr/>
        <p:txBody>
          <a:bodyPr/>
          <a:lstStyle/>
          <a:p>
            <a:r>
              <a:rPr lang="ru-RU" sz="2800" b="1" smtClean="0"/>
              <a:t>3.Оргдеятельностные:</a:t>
            </a:r>
          </a:p>
          <a:p>
            <a:r>
              <a:rPr lang="ru-RU" sz="2800" smtClean="0"/>
              <a:t>-ученического целеполагания,</a:t>
            </a:r>
          </a:p>
          <a:p>
            <a:r>
              <a:rPr lang="ru-RU" sz="2800" smtClean="0"/>
              <a:t>-ученического планирования,</a:t>
            </a:r>
          </a:p>
          <a:p>
            <a:r>
              <a:rPr lang="ru-RU" sz="2800" smtClean="0"/>
              <a:t>-создание образовательной программы,</a:t>
            </a:r>
          </a:p>
          <a:p>
            <a:r>
              <a:rPr lang="ru-RU" sz="2800" smtClean="0"/>
              <a:t>-нормотворчества,</a:t>
            </a:r>
          </a:p>
          <a:p>
            <a:r>
              <a:rPr lang="ru-RU" sz="2800" smtClean="0"/>
              <a:t>-взаимообучение,</a:t>
            </a:r>
          </a:p>
          <a:p>
            <a:r>
              <a:rPr lang="ru-RU" sz="2800" smtClean="0"/>
              <a:t>самооценки и др.</a:t>
            </a:r>
          </a:p>
        </p:txBody>
      </p:sp>
    </p:spTree>
    <p:extLst>
      <p:ext uri="{BB962C8B-B14F-4D97-AF65-F5344CB8AC3E}">
        <p14:creationId xmlns:p14="http://schemas.microsoft.com/office/powerpoint/2010/main" val="1815453307"/>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ru-RU" sz="2400" b="1" dirty="0" smtClean="0"/>
              <a:t>Классификация методов обучения в соответствии с педагогическими задачами, определяемыми в зависимости от этапов обучения (</a:t>
            </a:r>
            <a:r>
              <a:rPr lang="ru-RU" sz="2400" b="1" dirty="0" err="1" smtClean="0"/>
              <a:t>И.Р.Палей</a:t>
            </a:r>
            <a:r>
              <a:rPr lang="ru-RU" sz="2400" b="1" dirty="0" smtClean="0"/>
              <a:t>)</a:t>
            </a:r>
          </a:p>
        </p:txBody>
      </p:sp>
      <p:graphicFrame>
        <p:nvGraphicFramePr>
          <p:cNvPr id="2" name="Схема 1"/>
          <p:cNvGraphicFramePr/>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96627246"/>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ru-RU" sz="4000" b="1" smtClean="0"/>
              <a:t>1.Методы сообщения новых знаний</a:t>
            </a:r>
          </a:p>
        </p:txBody>
      </p:sp>
      <p:sp>
        <p:nvSpPr>
          <p:cNvPr id="47107" name="Rectangle 3"/>
          <p:cNvSpPr>
            <a:spLocks noGrp="1" noChangeArrowheads="1"/>
          </p:cNvSpPr>
          <p:nvPr>
            <p:ph idx="1"/>
          </p:nvPr>
        </p:nvSpPr>
        <p:spPr/>
        <p:txBody>
          <a:bodyPr/>
          <a:lstStyle/>
          <a:p>
            <a:pPr>
              <a:lnSpc>
                <a:spcPct val="90000"/>
              </a:lnSpc>
            </a:pPr>
            <a:r>
              <a:rPr lang="ru-RU" sz="2400" smtClean="0"/>
              <a:t>1.</a:t>
            </a:r>
            <a:r>
              <a:rPr lang="ru-RU" sz="2400" b="1" smtClean="0"/>
              <a:t>Эвристический</a:t>
            </a:r>
            <a:r>
              <a:rPr lang="ru-RU" sz="2400" smtClean="0"/>
              <a:t> (учащиеся приходят к нужным выводам путем рассуждений, опираясь на вопросы учителя) – по характеру индуктивный.</a:t>
            </a:r>
          </a:p>
          <a:p>
            <a:pPr>
              <a:lnSpc>
                <a:spcPct val="90000"/>
              </a:lnSpc>
            </a:pPr>
            <a:r>
              <a:rPr lang="ru-RU" sz="2400" smtClean="0"/>
              <a:t>2.</a:t>
            </a:r>
            <a:r>
              <a:rPr lang="ru-RU" sz="2400" b="1" smtClean="0"/>
              <a:t>Догматический</a:t>
            </a:r>
            <a:r>
              <a:rPr lang="ru-RU" sz="2400" smtClean="0"/>
              <a:t> (учитель сообщает учащимся знания в готовом виде)- по характеру дедуктивный.</a:t>
            </a:r>
          </a:p>
          <a:p>
            <a:pPr>
              <a:lnSpc>
                <a:spcPct val="90000"/>
              </a:lnSpc>
            </a:pPr>
            <a:r>
              <a:rPr lang="ru-RU" sz="2400" smtClean="0"/>
              <a:t>3.</a:t>
            </a:r>
            <a:r>
              <a:rPr lang="ru-RU" sz="2400" b="1" smtClean="0"/>
              <a:t>Аналитико-синтетический </a:t>
            </a:r>
            <a:r>
              <a:rPr lang="ru-RU" sz="2400" smtClean="0"/>
              <a:t>(учащиеся под руководством учителя анализируют примеры, в результате чего подготавливаются к восприятию правил, определений, сообщаемых в готовом виде учителем/учебником).</a:t>
            </a:r>
          </a:p>
        </p:txBody>
      </p:sp>
    </p:spTree>
    <p:extLst>
      <p:ext uri="{BB962C8B-B14F-4D97-AF65-F5344CB8AC3E}">
        <p14:creationId xmlns:p14="http://schemas.microsoft.com/office/powerpoint/2010/main" val="2698894340"/>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endParaRPr lang="ru-RU" smtClean="0"/>
          </a:p>
        </p:txBody>
      </p:sp>
      <p:sp>
        <p:nvSpPr>
          <p:cNvPr id="48131" name="Rectangle 3"/>
          <p:cNvSpPr>
            <a:spLocks noGrp="1" noChangeArrowheads="1"/>
          </p:cNvSpPr>
          <p:nvPr>
            <p:ph idx="1"/>
          </p:nvPr>
        </p:nvSpPr>
        <p:spPr/>
        <p:txBody>
          <a:bodyPr/>
          <a:lstStyle/>
          <a:p>
            <a:pPr>
              <a:lnSpc>
                <a:spcPct val="80000"/>
              </a:lnSpc>
            </a:pPr>
            <a:r>
              <a:rPr lang="ru-RU" sz="2800" b="1" smtClean="0"/>
              <a:t>2.Методы закрепления умений и навыков:</a:t>
            </a:r>
          </a:p>
          <a:p>
            <a:pPr>
              <a:lnSpc>
                <a:spcPct val="80000"/>
              </a:lnSpc>
            </a:pPr>
            <a:r>
              <a:rPr lang="ru-RU" sz="2800" smtClean="0"/>
              <a:t>   -списывание,</a:t>
            </a:r>
          </a:p>
          <a:p>
            <a:pPr>
              <a:lnSpc>
                <a:spcPct val="80000"/>
              </a:lnSpc>
            </a:pPr>
            <a:r>
              <a:rPr lang="ru-RU" sz="2800" smtClean="0"/>
              <a:t>   -диктант,</a:t>
            </a:r>
          </a:p>
          <a:p>
            <a:pPr>
              <a:lnSpc>
                <a:spcPct val="80000"/>
              </a:lnSpc>
            </a:pPr>
            <a:r>
              <a:rPr lang="ru-RU" sz="2800" smtClean="0"/>
              <a:t>   -грамматический разбор,</a:t>
            </a:r>
          </a:p>
          <a:p>
            <a:pPr>
              <a:lnSpc>
                <a:spcPct val="80000"/>
              </a:lnSpc>
            </a:pPr>
            <a:r>
              <a:rPr lang="ru-RU" sz="2800" smtClean="0"/>
              <a:t>   -познавательные задачи,</a:t>
            </a:r>
          </a:p>
          <a:p>
            <a:pPr>
              <a:lnSpc>
                <a:spcPct val="80000"/>
              </a:lnSpc>
            </a:pPr>
            <a:r>
              <a:rPr lang="ru-RU" sz="2800" smtClean="0"/>
              <a:t>  -сочинения,</a:t>
            </a:r>
          </a:p>
          <a:p>
            <a:pPr>
              <a:lnSpc>
                <a:spcPct val="80000"/>
              </a:lnSpc>
            </a:pPr>
            <a:r>
              <a:rPr lang="ru-RU" sz="2800" smtClean="0"/>
              <a:t>  - изложения и др.</a:t>
            </a:r>
          </a:p>
          <a:p>
            <a:pPr>
              <a:lnSpc>
                <a:spcPct val="80000"/>
              </a:lnSpc>
            </a:pPr>
            <a:r>
              <a:rPr lang="ru-RU" sz="2800" smtClean="0"/>
              <a:t>3. </a:t>
            </a:r>
            <a:r>
              <a:rPr lang="ru-RU" sz="2800" b="1" smtClean="0"/>
              <a:t>Методы учета и контроля знаний, умений и навыков</a:t>
            </a:r>
            <a:r>
              <a:rPr lang="ru-RU" sz="2800" smtClean="0"/>
              <a:t>: </a:t>
            </a:r>
          </a:p>
          <a:p>
            <a:pPr>
              <a:lnSpc>
                <a:spcPct val="80000"/>
              </a:lnSpc>
            </a:pPr>
            <a:r>
              <a:rPr lang="ru-RU" sz="2800" smtClean="0"/>
              <a:t>    те же, что во 2 группе.</a:t>
            </a:r>
          </a:p>
          <a:p>
            <a:pPr>
              <a:lnSpc>
                <a:spcPct val="80000"/>
              </a:lnSpc>
            </a:pPr>
            <a:endParaRPr lang="ru-RU" sz="2800" smtClean="0"/>
          </a:p>
        </p:txBody>
      </p:sp>
    </p:spTree>
    <p:extLst>
      <p:ext uri="{BB962C8B-B14F-4D97-AF65-F5344CB8AC3E}">
        <p14:creationId xmlns:p14="http://schemas.microsoft.com/office/powerpoint/2010/main" val="1812516341"/>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ru-RU" sz="4000" smtClean="0"/>
              <a:t>Классификация методов обучения Е.А.Бариновой</a:t>
            </a:r>
          </a:p>
        </p:txBody>
      </p:sp>
      <p:sp>
        <p:nvSpPr>
          <p:cNvPr id="49155" name="Rectangle 3"/>
          <p:cNvSpPr>
            <a:spLocks noGrp="1" noChangeArrowheads="1"/>
          </p:cNvSpPr>
          <p:nvPr>
            <p:ph idx="1"/>
          </p:nvPr>
        </p:nvSpPr>
        <p:spPr/>
        <p:txBody>
          <a:bodyPr/>
          <a:lstStyle/>
          <a:p>
            <a:r>
              <a:rPr lang="ru-RU" sz="2800" smtClean="0"/>
              <a:t>В зависимости от источника знаний, и форм проявления деятельности учителя и учащихся на уроке:</a:t>
            </a:r>
          </a:p>
          <a:p>
            <a:r>
              <a:rPr lang="ru-RU" sz="2800" smtClean="0"/>
              <a:t>1)слово учителя,</a:t>
            </a:r>
          </a:p>
          <a:p>
            <a:r>
              <a:rPr lang="ru-RU" sz="2800" smtClean="0"/>
              <a:t>2)беседа,</a:t>
            </a:r>
          </a:p>
          <a:p>
            <a:r>
              <a:rPr lang="ru-RU" sz="2800" smtClean="0"/>
              <a:t>3)наблюдение и анализ языковых явлений,</a:t>
            </a:r>
          </a:p>
          <a:p>
            <a:r>
              <a:rPr lang="ru-RU" sz="2800" smtClean="0"/>
              <a:t>4)самостоятельная работа учащихся.</a:t>
            </a:r>
          </a:p>
        </p:txBody>
      </p:sp>
    </p:spTree>
    <p:extLst>
      <p:ext uri="{BB962C8B-B14F-4D97-AF65-F5344CB8AC3E}">
        <p14:creationId xmlns:p14="http://schemas.microsoft.com/office/powerpoint/2010/main" val="2854116541"/>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r>
              <a:rPr lang="ru-RU" sz="4000" smtClean="0"/>
              <a:t>Классификация методов обучения М.Т.Баранова</a:t>
            </a:r>
          </a:p>
        </p:txBody>
      </p:sp>
      <p:sp>
        <p:nvSpPr>
          <p:cNvPr id="50179" name="Rectangle 3"/>
          <p:cNvSpPr>
            <a:spLocks noGrp="1" noChangeArrowheads="1"/>
          </p:cNvSpPr>
          <p:nvPr>
            <p:ph idx="1"/>
          </p:nvPr>
        </p:nvSpPr>
        <p:spPr/>
        <p:txBody>
          <a:bodyPr/>
          <a:lstStyle/>
          <a:p>
            <a:pPr>
              <a:lnSpc>
                <a:spcPct val="90000"/>
              </a:lnSpc>
            </a:pPr>
            <a:r>
              <a:rPr lang="ru-RU" sz="2800" b="1" smtClean="0"/>
              <a:t>1.Методы освоения нового материала:</a:t>
            </a:r>
          </a:p>
          <a:p>
            <a:pPr>
              <a:lnSpc>
                <a:spcPct val="90000"/>
              </a:lnSpc>
            </a:pPr>
            <a:r>
              <a:rPr lang="ru-RU" sz="2800" smtClean="0"/>
              <a:t>  1)Преподнесения знаний в готовом виде:</a:t>
            </a:r>
          </a:p>
          <a:p>
            <a:pPr>
              <a:lnSpc>
                <a:spcPct val="90000"/>
              </a:lnSpc>
            </a:pPr>
            <a:r>
              <a:rPr lang="ru-RU" sz="2800" smtClean="0"/>
              <a:t>   -сообщение учителя,</a:t>
            </a:r>
          </a:p>
          <a:p>
            <a:pPr>
              <a:lnSpc>
                <a:spcPct val="90000"/>
              </a:lnSpc>
            </a:pPr>
            <a:r>
              <a:rPr lang="ru-RU" sz="2800" smtClean="0"/>
              <a:t>   -самостоятельный анализ детьми лингвистического текста.</a:t>
            </a:r>
          </a:p>
          <a:p>
            <a:pPr>
              <a:lnSpc>
                <a:spcPct val="90000"/>
              </a:lnSpc>
            </a:pPr>
            <a:r>
              <a:rPr lang="ru-RU" sz="2800" smtClean="0"/>
              <a:t>  2)Добывания знаний на основе наблюдений над языковыми явлениями:</a:t>
            </a:r>
          </a:p>
          <a:p>
            <a:pPr>
              <a:lnSpc>
                <a:spcPct val="90000"/>
              </a:lnSpc>
            </a:pPr>
            <a:r>
              <a:rPr lang="ru-RU" sz="2800" smtClean="0"/>
              <a:t>    -беседа,</a:t>
            </a:r>
          </a:p>
          <a:p>
            <a:pPr>
              <a:lnSpc>
                <a:spcPct val="90000"/>
              </a:lnSpc>
            </a:pPr>
            <a:r>
              <a:rPr lang="ru-RU" sz="2800" smtClean="0"/>
              <a:t>    -самостоятельный анализ языковых явлений.</a:t>
            </a:r>
          </a:p>
          <a:p>
            <a:pPr>
              <a:lnSpc>
                <a:spcPct val="90000"/>
              </a:lnSpc>
            </a:pPr>
            <a:endParaRPr lang="ru-RU" sz="2800" smtClean="0"/>
          </a:p>
        </p:txBody>
      </p:sp>
    </p:spTree>
    <p:extLst>
      <p:ext uri="{BB962C8B-B14F-4D97-AF65-F5344CB8AC3E}">
        <p14:creationId xmlns:p14="http://schemas.microsoft.com/office/powerpoint/2010/main" val="2852220658"/>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endParaRPr lang="ru-RU" smtClean="0"/>
          </a:p>
        </p:txBody>
      </p:sp>
      <p:sp>
        <p:nvSpPr>
          <p:cNvPr id="51203" name="Rectangle 3"/>
          <p:cNvSpPr>
            <a:spLocks noGrp="1" noChangeArrowheads="1"/>
          </p:cNvSpPr>
          <p:nvPr>
            <p:ph idx="1"/>
          </p:nvPr>
        </p:nvSpPr>
        <p:spPr/>
        <p:txBody>
          <a:bodyPr/>
          <a:lstStyle/>
          <a:p>
            <a:r>
              <a:rPr lang="ru-RU" b="1" smtClean="0"/>
              <a:t>2.Методы формирования</a:t>
            </a:r>
            <a:r>
              <a:rPr lang="ru-RU" smtClean="0"/>
              <a:t> :</a:t>
            </a:r>
          </a:p>
          <a:p>
            <a:r>
              <a:rPr lang="ru-RU" smtClean="0"/>
              <a:t>   1)учебно-языковых умений,</a:t>
            </a:r>
          </a:p>
          <a:p>
            <a:r>
              <a:rPr lang="ru-RU" smtClean="0"/>
              <a:t>    2)правописный умений.</a:t>
            </a:r>
          </a:p>
        </p:txBody>
      </p:sp>
    </p:spTree>
    <p:extLst>
      <p:ext uri="{BB962C8B-B14F-4D97-AF65-F5344CB8AC3E}">
        <p14:creationId xmlns:p14="http://schemas.microsoft.com/office/powerpoint/2010/main" val="2844518695"/>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Заголовок 1"/>
          <p:cNvSpPr>
            <a:spLocks noGrp="1"/>
          </p:cNvSpPr>
          <p:nvPr>
            <p:ph type="title"/>
          </p:nvPr>
        </p:nvSpPr>
        <p:spPr/>
        <p:txBody>
          <a:bodyPr/>
          <a:lstStyle/>
          <a:p>
            <a:r>
              <a:rPr lang="ru-RU" smtClean="0"/>
              <a:t>Методы контроля и самоконтроля в обучении</a:t>
            </a:r>
          </a:p>
        </p:txBody>
      </p:sp>
      <p:sp>
        <p:nvSpPr>
          <p:cNvPr id="33795" name="Объект 2"/>
          <p:cNvSpPr>
            <a:spLocks noGrp="1"/>
          </p:cNvSpPr>
          <p:nvPr>
            <p:ph idx="1"/>
          </p:nvPr>
        </p:nvSpPr>
        <p:spPr/>
        <p:txBody>
          <a:bodyPr/>
          <a:lstStyle/>
          <a:p>
            <a:r>
              <a:rPr lang="ru-RU" sz="2000" smtClean="0"/>
              <a:t>1</a:t>
            </a:r>
            <a:r>
              <a:rPr lang="ru-RU" sz="1600" smtClean="0"/>
              <a:t>. </a:t>
            </a:r>
            <a:r>
              <a:rPr lang="ru-RU" sz="2400" b="1" smtClean="0"/>
              <a:t>Методы устного контроля. </a:t>
            </a:r>
            <a:r>
              <a:rPr lang="ru-RU" sz="2400" smtClean="0"/>
              <a:t>Устный контроль осуществляется путем индивидуального и фронтального опроса. При индивидуальном опросе учитель ставит перед учеником несколько вопросов, отвечая на которые он показывает уровень усвоения учебного материала. При фронтальном опросе учитель подбирает серию логически связанных между собой вопросов и ставит их перед всем классом, вызывая для краткого ответа тех или иных учеников.</a:t>
            </a:r>
          </a:p>
        </p:txBody>
      </p:sp>
    </p:spTree>
    <p:extLst>
      <p:ext uri="{BB962C8B-B14F-4D97-AF65-F5344CB8AC3E}">
        <p14:creationId xmlns:p14="http://schemas.microsoft.com/office/powerpoint/2010/main" val="300501029"/>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r>
              <a:rPr lang="ru-RU" sz="4000" smtClean="0"/>
              <a:t>Классификация методов обучения А.В.Текучева</a:t>
            </a:r>
          </a:p>
        </p:txBody>
      </p:sp>
      <p:sp>
        <p:nvSpPr>
          <p:cNvPr id="52227" name="Rectangle 3"/>
          <p:cNvSpPr>
            <a:spLocks noGrp="1" noChangeArrowheads="1"/>
          </p:cNvSpPr>
          <p:nvPr>
            <p:ph idx="1"/>
          </p:nvPr>
        </p:nvSpPr>
        <p:spPr/>
        <p:txBody>
          <a:bodyPr/>
          <a:lstStyle/>
          <a:p>
            <a:r>
              <a:rPr lang="ru-RU" sz="2800" b="1" smtClean="0"/>
              <a:t>1.По источнику получения знаний:</a:t>
            </a:r>
          </a:p>
          <a:p>
            <a:r>
              <a:rPr lang="ru-RU" sz="2800" smtClean="0"/>
              <a:t>   -слово/рассказ учителя,</a:t>
            </a:r>
          </a:p>
          <a:p>
            <a:r>
              <a:rPr lang="ru-RU" sz="2800" smtClean="0"/>
              <a:t>   -беседа,</a:t>
            </a:r>
          </a:p>
          <a:p>
            <a:r>
              <a:rPr lang="ru-RU" sz="2800" smtClean="0"/>
              <a:t>   -анализ языка/наблюдения над языком,</a:t>
            </a:r>
          </a:p>
          <a:p>
            <a:r>
              <a:rPr lang="ru-RU" sz="2800" smtClean="0"/>
              <a:t>   -упражнения,</a:t>
            </a:r>
          </a:p>
          <a:p>
            <a:r>
              <a:rPr lang="ru-RU" sz="2800" smtClean="0"/>
              <a:t>   -использование наглядных пособий,</a:t>
            </a:r>
          </a:p>
          <a:p>
            <a:r>
              <a:rPr lang="ru-RU" sz="2800" smtClean="0"/>
              <a:t>   -работа с учебной книгой,</a:t>
            </a:r>
          </a:p>
          <a:p>
            <a:r>
              <a:rPr lang="ru-RU" sz="2800" smtClean="0"/>
              <a:t>   -экскурсия.</a:t>
            </a:r>
          </a:p>
        </p:txBody>
      </p:sp>
    </p:spTree>
    <p:extLst>
      <p:ext uri="{BB962C8B-B14F-4D97-AF65-F5344CB8AC3E}">
        <p14:creationId xmlns:p14="http://schemas.microsoft.com/office/powerpoint/2010/main" val="2383446207"/>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endParaRPr lang="ru-RU" smtClean="0"/>
          </a:p>
        </p:txBody>
      </p:sp>
      <p:sp>
        <p:nvSpPr>
          <p:cNvPr id="53251" name="Rectangle 3"/>
          <p:cNvSpPr>
            <a:spLocks noGrp="1" noChangeArrowheads="1"/>
          </p:cNvSpPr>
          <p:nvPr>
            <p:ph idx="1"/>
          </p:nvPr>
        </p:nvSpPr>
        <p:spPr/>
        <p:txBody>
          <a:bodyPr/>
          <a:lstStyle/>
          <a:p>
            <a:pPr>
              <a:lnSpc>
                <a:spcPct val="90000"/>
              </a:lnSpc>
            </a:pPr>
            <a:r>
              <a:rPr lang="ru-RU" sz="2800" b="1" smtClean="0"/>
              <a:t>2.По степени и характеру участия учащихся в учебном процессе:</a:t>
            </a:r>
          </a:p>
          <a:p>
            <a:pPr>
              <a:lnSpc>
                <a:spcPct val="90000"/>
              </a:lnSpc>
            </a:pPr>
            <a:r>
              <a:rPr lang="ru-RU" sz="2800" smtClean="0"/>
              <a:t>    -активные (беседа, грамматический разбор, конструирование),</a:t>
            </a:r>
          </a:p>
          <a:p>
            <a:pPr>
              <a:lnSpc>
                <a:spcPct val="90000"/>
              </a:lnSpc>
            </a:pPr>
            <a:r>
              <a:rPr lang="ru-RU" sz="2800" smtClean="0"/>
              <a:t>     -пассивные (списывание с готового текста).</a:t>
            </a:r>
          </a:p>
          <a:p>
            <a:pPr>
              <a:lnSpc>
                <a:spcPct val="90000"/>
              </a:lnSpc>
            </a:pPr>
            <a:r>
              <a:rPr lang="ru-RU" sz="2800" b="1" smtClean="0"/>
              <a:t>3.По характеру и месту работы учащихся:</a:t>
            </a:r>
          </a:p>
          <a:p>
            <a:pPr>
              <a:lnSpc>
                <a:spcPct val="90000"/>
              </a:lnSpc>
            </a:pPr>
            <a:r>
              <a:rPr lang="ru-RU" sz="2800" smtClean="0"/>
              <a:t>     -устные/письменные,</a:t>
            </a:r>
          </a:p>
          <a:p>
            <a:pPr>
              <a:lnSpc>
                <a:spcPct val="90000"/>
              </a:lnSpc>
            </a:pPr>
            <a:r>
              <a:rPr lang="ru-RU" sz="2800" smtClean="0"/>
              <a:t>    -классные/домашние,</a:t>
            </a:r>
          </a:p>
          <a:p>
            <a:pPr>
              <a:lnSpc>
                <a:spcPct val="90000"/>
              </a:lnSpc>
            </a:pPr>
            <a:r>
              <a:rPr lang="ru-RU" sz="2800" smtClean="0"/>
              <a:t>    -контрольные/обучающие.</a:t>
            </a:r>
          </a:p>
          <a:p>
            <a:pPr>
              <a:lnSpc>
                <a:spcPct val="90000"/>
              </a:lnSpc>
            </a:pPr>
            <a:endParaRPr lang="ru-RU" sz="2800" smtClean="0"/>
          </a:p>
        </p:txBody>
      </p:sp>
    </p:spTree>
    <p:extLst>
      <p:ext uri="{BB962C8B-B14F-4D97-AF65-F5344CB8AC3E}">
        <p14:creationId xmlns:p14="http://schemas.microsoft.com/office/powerpoint/2010/main" val="90660165"/>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r>
              <a:rPr lang="ru-RU" sz="2800" smtClean="0"/>
              <a:t>Классификация методов обучения </a:t>
            </a:r>
            <a:r>
              <a:rPr lang="ru-RU" sz="2800" b="1" smtClean="0"/>
              <a:t>по источнику получения знаний</a:t>
            </a:r>
            <a:br>
              <a:rPr lang="ru-RU" sz="2800" b="1" smtClean="0"/>
            </a:br>
            <a:r>
              <a:rPr lang="ru-RU" sz="2800" b="1" smtClean="0"/>
              <a:t>(Л.П.Федоренко):</a:t>
            </a:r>
            <a:r>
              <a:rPr lang="ru-RU" sz="2800" smtClean="0"/>
              <a:t/>
            </a:r>
            <a:br>
              <a:rPr lang="ru-RU" sz="2800" smtClean="0"/>
            </a:br>
            <a:endParaRPr lang="ru-RU" sz="2800" smtClean="0"/>
          </a:p>
        </p:txBody>
      </p:sp>
      <p:sp>
        <p:nvSpPr>
          <p:cNvPr id="54275" name="Rectangle 3"/>
          <p:cNvSpPr>
            <a:spLocks noGrp="1" noChangeArrowheads="1"/>
          </p:cNvSpPr>
          <p:nvPr>
            <p:ph idx="1"/>
          </p:nvPr>
        </p:nvSpPr>
        <p:spPr/>
        <p:txBody>
          <a:bodyPr/>
          <a:lstStyle/>
          <a:p>
            <a:pPr>
              <a:lnSpc>
                <a:spcPct val="80000"/>
              </a:lnSpc>
            </a:pPr>
            <a:r>
              <a:rPr lang="ru-RU" sz="2800" b="1" smtClean="0"/>
              <a:t>1)Методы теоретического изучения языка:</a:t>
            </a:r>
          </a:p>
          <a:p>
            <a:pPr>
              <a:lnSpc>
                <a:spcPct val="80000"/>
              </a:lnSpc>
            </a:pPr>
            <a:r>
              <a:rPr lang="ru-RU" sz="2800" smtClean="0"/>
              <a:t>-беседа (учитель задает вопросы, ученики отвечают, формулируются правила и понятия);</a:t>
            </a:r>
          </a:p>
          <a:p>
            <a:pPr>
              <a:lnSpc>
                <a:spcPct val="80000"/>
              </a:lnSpc>
            </a:pPr>
            <a:r>
              <a:rPr lang="ru-RU" sz="2800" smtClean="0"/>
              <a:t>-сообщение (слово учителя) (учитель рассказывает материал сам, ученики слушают и запоминают);</a:t>
            </a:r>
          </a:p>
          <a:p>
            <a:pPr>
              <a:lnSpc>
                <a:spcPct val="80000"/>
              </a:lnSpc>
            </a:pPr>
            <a:r>
              <a:rPr lang="ru-RU" sz="2800" smtClean="0"/>
              <a:t>-чтение текстов учебника (учитель дает школьникам задание, которое нужно выполнить, прочитав параграф или упражнение учебника).</a:t>
            </a:r>
          </a:p>
        </p:txBody>
      </p:sp>
    </p:spTree>
    <p:extLst>
      <p:ext uri="{BB962C8B-B14F-4D97-AF65-F5344CB8AC3E}">
        <p14:creationId xmlns:p14="http://schemas.microsoft.com/office/powerpoint/2010/main" val="80289172"/>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endParaRPr lang="ru-RU" smtClean="0"/>
          </a:p>
        </p:txBody>
      </p:sp>
      <p:sp>
        <p:nvSpPr>
          <p:cNvPr id="55299" name="Rectangle 3"/>
          <p:cNvSpPr>
            <a:spLocks noGrp="1" noChangeArrowheads="1"/>
          </p:cNvSpPr>
          <p:nvPr>
            <p:ph idx="1"/>
          </p:nvPr>
        </p:nvSpPr>
        <p:spPr>
          <a:xfrm>
            <a:off x="457200" y="1828800"/>
            <a:ext cx="8077200" cy="4495800"/>
          </a:xfrm>
        </p:spPr>
        <p:txBody>
          <a:bodyPr/>
          <a:lstStyle/>
          <a:p>
            <a:r>
              <a:rPr lang="ru-RU" sz="2800" b="1" smtClean="0"/>
              <a:t>2)Методы теоретико-практического изучения языка и обучения речи:</a:t>
            </a:r>
          </a:p>
          <a:p>
            <a:r>
              <a:rPr lang="ru-RU" sz="2800" smtClean="0"/>
              <a:t>-практические задачи и упражнения по фонетике, лексике, словообразованию, морфологии, синтаксису;</a:t>
            </a:r>
          </a:p>
          <a:p>
            <a:r>
              <a:rPr lang="ru-RU" sz="2800" smtClean="0"/>
              <a:t>-языковые разборы;</a:t>
            </a:r>
          </a:p>
          <a:p>
            <a:r>
              <a:rPr lang="ru-RU" sz="2800" smtClean="0"/>
              <a:t>-трансформация;</a:t>
            </a:r>
          </a:p>
          <a:p>
            <a:r>
              <a:rPr lang="ru-RU" sz="2800" smtClean="0"/>
              <a:t>-конструирование.</a:t>
            </a:r>
          </a:p>
          <a:p>
            <a:endParaRPr lang="ru-RU" sz="2800" smtClean="0"/>
          </a:p>
        </p:txBody>
      </p:sp>
    </p:spTree>
    <p:extLst>
      <p:ext uri="{BB962C8B-B14F-4D97-AF65-F5344CB8AC3E}">
        <p14:creationId xmlns:p14="http://schemas.microsoft.com/office/powerpoint/2010/main" val="2641981241"/>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endParaRPr lang="ru-RU" smtClean="0"/>
          </a:p>
        </p:txBody>
      </p:sp>
      <p:sp>
        <p:nvSpPr>
          <p:cNvPr id="56323" name="Rectangle 3"/>
          <p:cNvSpPr>
            <a:spLocks noGrp="1" noChangeArrowheads="1"/>
          </p:cNvSpPr>
          <p:nvPr>
            <p:ph idx="1"/>
          </p:nvPr>
        </p:nvSpPr>
        <p:spPr/>
        <p:txBody>
          <a:bodyPr/>
          <a:lstStyle/>
          <a:p>
            <a:r>
              <a:rPr lang="ru-RU" b="1" smtClean="0"/>
              <a:t>3)Методы практического обучения речи:</a:t>
            </a:r>
          </a:p>
          <a:p>
            <a:r>
              <a:rPr lang="ru-RU" smtClean="0"/>
              <a:t>-изложения и устные пересказы;</a:t>
            </a:r>
          </a:p>
          <a:p>
            <a:r>
              <a:rPr lang="ru-RU" smtClean="0"/>
              <a:t>-сочинения (устные и письменные); </a:t>
            </a:r>
          </a:p>
          <a:p>
            <a:r>
              <a:rPr lang="ru-RU" smtClean="0"/>
              <a:t>-редактирование текстов.</a:t>
            </a:r>
          </a:p>
          <a:p>
            <a:endParaRPr lang="ru-RU" smtClean="0"/>
          </a:p>
        </p:txBody>
      </p:sp>
    </p:spTree>
    <p:extLst>
      <p:ext uri="{BB962C8B-B14F-4D97-AF65-F5344CB8AC3E}">
        <p14:creationId xmlns:p14="http://schemas.microsoft.com/office/powerpoint/2010/main" val="3642657796"/>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ru-RU" b="1" smtClean="0"/>
              <a:t>Прием обучения</a:t>
            </a:r>
          </a:p>
        </p:txBody>
      </p:sp>
      <p:sp>
        <p:nvSpPr>
          <p:cNvPr id="57347" name="Rectangle 3"/>
          <p:cNvSpPr>
            <a:spLocks noGrp="1" noChangeArrowheads="1"/>
          </p:cNvSpPr>
          <p:nvPr>
            <p:ph idx="1"/>
          </p:nvPr>
        </p:nvSpPr>
        <p:spPr/>
        <p:txBody>
          <a:bodyPr/>
          <a:lstStyle/>
          <a:p>
            <a:r>
              <a:rPr lang="ru-RU" smtClean="0"/>
              <a:t>Это детали метода, его элементы,  составные части или отдельные шаги в той познавательной работе, которая происходит при применении данного метода. («Основы дидактики»)</a:t>
            </a:r>
          </a:p>
        </p:txBody>
      </p:sp>
    </p:spTree>
    <p:extLst>
      <p:ext uri="{BB962C8B-B14F-4D97-AF65-F5344CB8AC3E}">
        <p14:creationId xmlns:p14="http://schemas.microsoft.com/office/powerpoint/2010/main" val="2386568105"/>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algn="ctr"/>
            <a:r>
              <a:rPr lang="ru-RU" dirty="0" smtClean="0"/>
              <a:t>Приёмы обучения</a:t>
            </a:r>
          </a:p>
        </p:txBody>
      </p:sp>
      <p:sp>
        <p:nvSpPr>
          <p:cNvPr id="59395" name="Rectangle 3"/>
          <p:cNvSpPr>
            <a:spLocks noGrp="1" noChangeArrowheads="1"/>
          </p:cNvSpPr>
          <p:nvPr>
            <p:ph idx="1"/>
          </p:nvPr>
        </p:nvSpPr>
        <p:spPr/>
        <p:txBody>
          <a:bodyPr/>
          <a:lstStyle/>
          <a:p>
            <a:pPr>
              <a:lnSpc>
                <a:spcPct val="80000"/>
              </a:lnSpc>
            </a:pPr>
            <a:r>
              <a:rPr lang="ru-RU" sz="2800" b="1" dirty="0" smtClean="0"/>
              <a:t>1)анализ </a:t>
            </a:r>
            <a:r>
              <a:rPr lang="ru-RU" sz="2800" dirty="0" smtClean="0"/>
              <a:t>– разъединение какого-либо явления на составные части с целью выяснения их свойств;</a:t>
            </a:r>
            <a:endParaRPr lang="ru-RU" sz="2800" b="1" dirty="0" smtClean="0"/>
          </a:p>
          <a:p>
            <a:pPr>
              <a:lnSpc>
                <a:spcPct val="80000"/>
              </a:lnSpc>
            </a:pPr>
            <a:r>
              <a:rPr lang="ru-RU" sz="2800" b="1" dirty="0" smtClean="0"/>
              <a:t>2)синтез </a:t>
            </a:r>
            <a:r>
              <a:rPr lang="ru-RU" sz="2800" dirty="0" smtClean="0"/>
              <a:t>– объединение в целое данных, полученных анализом;</a:t>
            </a:r>
            <a:endParaRPr lang="ru-RU" sz="2800" b="1" dirty="0" smtClean="0"/>
          </a:p>
          <a:p>
            <a:pPr>
              <a:lnSpc>
                <a:spcPct val="80000"/>
              </a:lnSpc>
            </a:pPr>
            <a:r>
              <a:rPr lang="ru-RU" sz="2800" b="1" dirty="0" smtClean="0"/>
              <a:t>3)сравнение и сопоставление </a:t>
            </a:r>
            <a:r>
              <a:rPr lang="ru-RU" sz="2800" dirty="0" smtClean="0"/>
              <a:t>– установление сходных и отличительных признаков;</a:t>
            </a:r>
            <a:endParaRPr lang="ru-RU" sz="2800" b="1" dirty="0" smtClean="0"/>
          </a:p>
          <a:p>
            <a:pPr>
              <a:lnSpc>
                <a:spcPct val="80000"/>
              </a:lnSpc>
            </a:pPr>
            <a:r>
              <a:rPr lang="ru-RU" sz="2800" b="1" dirty="0" smtClean="0"/>
              <a:t>4)обобщение </a:t>
            </a:r>
            <a:r>
              <a:rPr lang="ru-RU" sz="2800" dirty="0" smtClean="0"/>
              <a:t>– переход от описания свойств отдельного языкового явления к нахождению и выделению их в целом классе явлений;</a:t>
            </a:r>
            <a:endParaRPr lang="ru-RU" sz="2800" b="1" dirty="0" smtClean="0"/>
          </a:p>
        </p:txBody>
      </p:sp>
    </p:spTree>
    <p:extLst>
      <p:ext uri="{BB962C8B-B14F-4D97-AF65-F5344CB8AC3E}">
        <p14:creationId xmlns:p14="http://schemas.microsoft.com/office/powerpoint/2010/main" val="3049562402"/>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endParaRPr lang="ru-RU" smtClean="0"/>
          </a:p>
        </p:txBody>
      </p:sp>
      <p:sp>
        <p:nvSpPr>
          <p:cNvPr id="60419" name="Rectangle 3"/>
          <p:cNvSpPr>
            <a:spLocks noGrp="1" noChangeArrowheads="1"/>
          </p:cNvSpPr>
          <p:nvPr>
            <p:ph idx="1"/>
          </p:nvPr>
        </p:nvSpPr>
        <p:spPr/>
        <p:txBody>
          <a:bodyPr/>
          <a:lstStyle/>
          <a:p>
            <a:pPr>
              <a:lnSpc>
                <a:spcPct val="80000"/>
              </a:lnSpc>
            </a:pPr>
            <a:r>
              <a:rPr lang="ru-RU" sz="2800" b="1" smtClean="0"/>
              <a:t>5)абстрагирование </a:t>
            </a:r>
            <a:r>
              <a:rPr lang="ru-RU" sz="2800" smtClean="0"/>
              <a:t>– отвлечение от чего-либо (признаков, свойств, фактов);</a:t>
            </a:r>
            <a:endParaRPr lang="ru-RU" sz="2800" b="1" smtClean="0"/>
          </a:p>
          <a:p>
            <a:pPr>
              <a:lnSpc>
                <a:spcPct val="80000"/>
              </a:lnSpc>
            </a:pPr>
            <a:r>
              <a:rPr lang="ru-RU" sz="2800" b="1" smtClean="0"/>
              <a:t>6)классификация и дифференциация </a:t>
            </a:r>
            <a:r>
              <a:rPr lang="ru-RU" sz="2800" smtClean="0"/>
              <a:t>– объединение явлений по группам, классам на основании общего или различия;</a:t>
            </a:r>
            <a:endParaRPr lang="ru-RU" sz="2800" b="1" smtClean="0"/>
          </a:p>
          <a:p>
            <a:pPr>
              <a:lnSpc>
                <a:spcPct val="80000"/>
              </a:lnSpc>
            </a:pPr>
            <a:r>
              <a:rPr lang="ru-RU" sz="2800" b="1" smtClean="0"/>
              <a:t>7)проблемная ситуация </a:t>
            </a:r>
            <a:r>
              <a:rPr lang="ru-RU" sz="2800" smtClean="0"/>
              <a:t>– ситуация, когда ученик осознает затруднение, пути преодоления которого надо искать;</a:t>
            </a:r>
            <a:endParaRPr lang="ru-RU" sz="2800" b="1" smtClean="0"/>
          </a:p>
          <a:p>
            <a:pPr>
              <a:lnSpc>
                <a:spcPct val="80000"/>
              </a:lnSpc>
            </a:pPr>
            <a:r>
              <a:rPr lang="ru-RU" sz="2800" b="1" smtClean="0"/>
              <a:t>8)алгоритм </a:t>
            </a:r>
            <a:r>
              <a:rPr lang="ru-RU" sz="2800" smtClean="0"/>
              <a:t>– расчленение процесса усвоения знаний или решения заданий на отдельные элементы, чтобы шаг за шагом вести ученика к получению результата;</a:t>
            </a:r>
          </a:p>
          <a:p>
            <a:pPr>
              <a:lnSpc>
                <a:spcPct val="80000"/>
              </a:lnSpc>
            </a:pPr>
            <a:endParaRPr lang="ru-RU" sz="2800" smtClean="0"/>
          </a:p>
        </p:txBody>
      </p:sp>
    </p:spTree>
    <p:extLst>
      <p:ext uri="{BB962C8B-B14F-4D97-AF65-F5344CB8AC3E}">
        <p14:creationId xmlns:p14="http://schemas.microsoft.com/office/powerpoint/2010/main" val="1512543561"/>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endParaRPr lang="ru-RU" smtClean="0"/>
          </a:p>
        </p:txBody>
      </p:sp>
      <p:sp>
        <p:nvSpPr>
          <p:cNvPr id="61443" name="Rectangle 3"/>
          <p:cNvSpPr>
            <a:spLocks noGrp="1" noChangeArrowheads="1"/>
          </p:cNvSpPr>
          <p:nvPr>
            <p:ph idx="1"/>
          </p:nvPr>
        </p:nvSpPr>
        <p:spPr/>
        <p:txBody>
          <a:bodyPr/>
          <a:lstStyle/>
          <a:p>
            <a:pPr>
              <a:lnSpc>
                <a:spcPct val="80000"/>
              </a:lnSpc>
            </a:pPr>
            <a:r>
              <a:rPr lang="ru-RU" sz="2400" b="1" smtClean="0"/>
              <a:t>9)вопрос; </a:t>
            </a:r>
          </a:p>
          <a:p>
            <a:pPr>
              <a:lnSpc>
                <a:spcPct val="80000"/>
              </a:lnSpc>
            </a:pPr>
            <a:r>
              <a:rPr lang="ru-RU" sz="2400" b="1" smtClean="0"/>
              <a:t>10)лингвистический эксперимент – </a:t>
            </a:r>
            <a:r>
              <a:rPr lang="ru-RU" sz="2400" smtClean="0"/>
              <a:t>действия школьников, когда одни формы заменяются тождественными: например: купил портфель, тетрадь ( формы именительного и винительного падежа у этих существительных 3 склонения совпадают, поэтому падеж определить трудно), чтобы правильно определить падеж, нужно сопоставить с существительными 1 склонения, у которых формы именительного и винительного падежа не совпадают) купил книгу ( винительный падеж).</a:t>
            </a:r>
            <a:endParaRPr lang="ru-RU" sz="2400" b="1" smtClean="0"/>
          </a:p>
          <a:p>
            <a:pPr>
              <a:lnSpc>
                <a:spcPct val="80000"/>
              </a:lnSpc>
            </a:pPr>
            <a:r>
              <a:rPr lang="ru-RU" sz="2400" b="1" smtClean="0"/>
              <a:t>11) наглядность (таблицы, схемы, рисунки, картины).</a:t>
            </a:r>
          </a:p>
        </p:txBody>
      </p:sp>
    </p:spTree>
    <p:extLst>
      <p:ext uri="{BB962C8B-B14F-4D97-AF65-F5344CB8AC3E}">
        <p14:creationId xmlns:p14="http://schemas.microsoft.com/office/powerpoint/2010/main" val="2242695842"/>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endParaRPr lang="ru-RU" smtClean="0"/>
          </a:p>
        </p:txBody>
      </p:sp>
      <p:sp>
        <p:nvSpPr>
          <p:cNvPr id="62467" name="Rectangle 3"/>
          <p:cNvSpPr>
            <a:spLocks noGrp="1" noChangeArrowheads="1"/>
          </p:cNvSpPr>
          <p:nvPr>
            <p:ph idx="1"/>
          </p:nvPr>
        </p:nvSpPr>
        <p:spPr/>
        <p:txBody>
          <a:bodyPr/>
          <a:lstStyle/>
          <a:p>
            <a:pPr>
              <a:lnSpc>
                <a:spcPct val="90000"/>
              </a:lnSpc>
            </a:pPr>
            <a:r>
              <a:rPr lang="ru-RU" sz="2800" b="1" smtClean="0"/>
              <a:t>Пример: метод  «слово учителя»:</a:t>
            </a:r>
            <a:endParaRPr lang="ru-RU" sz="2800" smtClean="0"/>
          </a:p>
          <a:p>
            <a:pPr>
              <a:lnSpc>
                <a:spcPct val="90000"/>
              </a:lnSpc>
            </a:pPr>
            <a:r>
              <a:rPr lang="ru-RU" sz="2800" smtClean="0"/>
              <a:t>При объяснении нового материала учитель использует следующие приемы:</a:t>
            </a:r>
          </a:p>
          <a:p>
            <a:pPr>
              <a:lnSpc>
                <a:spcPct val="90000"/>
              </a:lnSpc>
            </a:pPr>
            <a:r>
              <a:rPr lang="ru-RU" sz="2800" smtClean="0"/>
              <a:t>создание проблемной ситуации;</a:t>
            </a:r>
          </a:p>
          <a:p>
            <a:pPr>
              <a:lnSpc>
                <a:spcPct val="90000"/>
              </a:lnSpc>
            </a:pPr>
            <a:r>
              <a:rPr lang="ru-RU" sz="2800" smtClean="0"/>
              <a:t>постановка вопросов;</a:t>
            </a:r>
          </a:p>
          <a:p>
            <a:pPr>
              <a:lnSpc>
                <a:spcPct val="90000"/>
              </a:lnSpc>
            </a:pPr>
            <a:r>
              <a:rPr lang="ru-RU" sz="2800" smtClean="0"/>
              <a:t>анализ единиц языка;</a:t>
            </a:r>
          </a:p>
          <a:p>
            <a:pPr>
              <a:lnSpc>
                <a:spcPct val="90000"/>
              </a:lnSpc>
            </a:pPr>
            <a:r>
              <a:rPr lang="ru-RU" sz="2800" smtClean="0"/>
              <a:t>синтез;</a:t>
            </a:r>
          </a:p>
          <a:p>
            <a:pPr>
              <a:lnSpc>
                <a:spcPct val="90000"/>
              </a:lnSpc>
            </a:pPr>
            <a:r>
              <a:rPr lang="ru-RU" sz="2800" smtClean="0"/>
              <a:t>лингвистический эксперимент;</a:t>
            </a:r>
          </a:p>
          <a:p>
            <a:pPr>
              <a:lnSpc>
                <a:spcPct val="90000"/>
              </a:lnSpc>
            </a:pPr>
            <a:r>
              <a:rPr lang="ru-RU" sz="2800" smtClean="0"/>
              <a:t>таблицу.</a:t>
            </a:r>
          </a:p>
        </p:txBody>
      </p:sp>
    </p:spTree>
    <p:extLst>
      <p:ext uri="{BB962C8B-B14F-4D97-AF65-F5344CB8AC3E}">
        <p14:creationId xmlns:p14="http://schemas.microsoft.com/office/powerpoint/2010/main" val="3143217910"/>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Заголовок 1"/>
          <p:cNvSpPr>
            <a:spLocks noGrp="1"/>
          </p:cNvSpPr>
          <p:nvPr>
            <p:ph type="title"/>
          </p:nvPr>
        </p:nvSpPr>
        <p:spPr/>
        <p:txBody>
          <a:bodyPr/>
          <a:lstStyle/>
          <a:p>
            <a:endParaRPr lang="ru-RU" smtClean="0"/>
          </a:p>
        </p:txBody>
      </p:sp>
      <p:sp>
        <p:nvSpPr>
          <p:cNvPr id="34819" name="Объект 2"/>
          <p:cNvSpPr>
            <a:spLocks noGrp="1"/>
          </p:cNvSpPr>
          <p:nvPr>
            <p:ph idx="1"/>
          </p:nvPr>
        </p:nvSpPr>
        <p:spPr/>
        <p:txBody>
          <a:bodyPr/>
          <a:lstStyle/>
          <a:p>
            <a:r>
              <a:rPr lang="ru-RU" b="1" dirty="0" smtClean="0"/>
              <a:t>2. Методы письменного контроля. </a:t>
            </a:r>
            <a:r>
              <a:rPr lang="ru-RU" dirty="0" smtClean="0"/>
              <a:t>В процессе обучения эти методы предполагают проведение письменных контрольных работ, сочинений, изложений, диктантов и пр.</a:t>
            </a:r>
          </a:p>
          <a:p>
            <a:endParaRPr lang="ru-RU" dirty="0" smtClean="0"/>
          </a:p>
        </p:txBody>
      </p:sp>
    </p:spTree>
    <p:extLst>
      <p:ext uri="{BB962C8B-B14F-4D97-AF65-F5344CB8AC3E}">
        <p14:creationId xmlns:p14="http://schemas.microsoft.com/office/powerpoint/2010/main" val="2004562419"/>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Заголовок 1"/>
          <p:cNvSpPr>
            <a:spLocks noGrp="1"/>
          </p:cNvSpPr>
          <p:nvPr>
            <p:ph type="title"/>
          </p:nvPr>
        </p:nvSpPr>
        <p:spPr/>
        <p:txBody>
          <a:bodyPr/>
          <a:lstStyle/>
          <a:p>
            <a:endParaRPr lang="ru-RU" smtClean="0"/>
          </a:p>
        </p:txBody>
      </p:sp>
      <p:sp>
        <p:nvSpPr>
          <p:cNvPr id="35843" name="Объект 2"/>
          <p:cNvSpPr>
            <a:spLocks noGrp="1"/>
          </p:cNvSpPr>
          <p:nvPr>
            <p:ph idx="1"/>
          </p:nvPr>
        </p:nvSpPr>
        <p:spPr/>
        <p:txBody>
          <a:bodyPr/>
          <a:lstStyle/>
          <a:p>
            <a:r>
              <a:rPr lang="ru-RU" sz="2800" b="1" smtClean="0"/>
              <a:t>3. Методы лабораторного контроля. </a:t>
            </a:r>
            <a:r>
              <a:rPr lang="ru-RU" sz="2800" smtClean="0"/>
              <a:t>В число контрольных лабораторных работ включается проверка умений пользоваться учебными инструментами и приборами, решение экспериментальных задач, требующих проведения опытов, которые можно реально осуществить во время контрольной работы.</a:t>
            </a:r>
          </a:p>
          <a:p>
            <a:endParaRPr lang="ru-RU" smtClean="0"/>
          </a:p>
        </p:txBody>
      </p:sp>
    </p:spTree>
    <p:extLst>
      <p:ext uri="{BB962C8B-B14F-4D97-AF65-F5344CB8AC3E}">
        <p14:creationId xmlns:p14="http://schemas.microsoft.com/office/powerpoint/2010/main" val="515439456"/>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Заголовок 1"/>
          <p:cNvSpPr>
            <a:spLocks noGrp="1"/>
          </p:cNvSpPr>
          <p:nvPr>
            <p:ph type="title"/>
          </p:nvPr>
        </p:nvSpPr>
        <p:spPr/>
        <p:txBody>
          <a:bodyPr/>
          <a:lstStyle/>
          <a:p>
            <a:endParaRPr lang="ru-RU" smtClean="0"/>
          </a:p>
        </p:txBody>
      </p:sp>
      <p:sp>
        <p:nvSpPr>
          <p:cNvPr id="36867" name="Объект 2"/>
          <p:cNvSpPr>
            <a:spLocks noGrp="1"/>
          </p:cNvSpPr>
          <p:nvPr>
            <p:ph idx="1"/>
          </p:nvPr>
        </p:nvSpPr>
        <p:spPr/>
        <p:txBody>
          <a:bodyPr/>
          <a:lstStyle/>
          <a:p>
            <a:r>
              <a:rPr lang="ru-RU" sz="2400" b="1" smtClean="0"/>
              <a:t>4. Методы компьютерного контроля. </a:t>
            </a:r>
            <a:r>
              <a:rPr lang="ru-RU" sz="2400" smtClean="0"/>
              <a:t>В практику обучения постепенно входят методы компьютерного контроля качества усвоения знаний, которые обеспечивают высокую скорость проверки и достаточно высокую степень объективности контроля, но не может учесть психологические особенности ученика. Не позволяет она проверить и логичность, грамотность речи, своевременно оказать ученику помощь при затруднениях.</a:t>
            </a:r>
          </a:p>
          <a:p>
            <a:endParaRPr lang="ru-RU" smtClean="0"/>
          </a:p>
        </p:txBody>
      </p:sp>
    </p:spTree>
    <p:extLst>
      <p:ext uri="{BB962C8B-B14F-4D97-AF65-F5344CB8AC3E}">
        <p14:creationId xmlns:p14="http://schemas.microsoft.com/office/powerpoint/2010/main" val="2764317346"/>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Заголовок 1"/>
          <p:cNvSpPr>
            <a:spLocks noGrp="1"/>
          </p:cNvSpPr>
          <p:nvPr>
            <p:ph type="title"/>
          </p:nvPr>
        </p:nvSpPr>
        <p:spPr/>
        <p:txBody>
          <a:bodyPr/>
          <a:lstStyle/>
          <a:p>
            <a:endParaRPr lang="ru-RU" smtClean="0"/>
          </a:p>
        </p:txBody>
      </p:sp>
      <p:sp>
        <p:nvSpPr>
          <p:cNvPr id="37891" name="Объект 2"/>
          <p:cNvSpPr>
            <a:spLocks noGrp="1"/>
          </p:cNvSpPr>
          <p:nvPr>
            <p:ph idx="1"/>
          </p:nvPr>
        </p:nvSpPr>
        <p:spPr>
          <a:xfrm>
            <a:off x="381000" y="1676400"/>
            <a:ext cx="8077200" cy="4495800"/>
          </a:xfrm>
        </p:spPr>
        <p:txBody>
          <a:bodyPr/>
          <a:lstStyle/>
          <a:p>
            <a:r>
              <a:rPr lang="ru-RU" sz="2800" b="1" smtClean="0"/>
              <a:t>5. Методы самоконтроля. </a:t>
            </a:r>
            <a:r>
              <a:rPr lang="ru-RU" sz="2800" smtClean="0"/>
              <a:t>Существенной особенностью современного этапа совершенствования контроля в школе является всемерное развитие у учащихся навыков самоконтроля за степенью усвоения учебного материала, умения самостоятельно находить допущенные ошибки, неточности, намечать способы устранения обнаруживаемых пробелов</a:t>
            </a:r>
            <a:endParaRPr lang="ru-RU" smtClean="0"/>
          </a:p>
          <a:p>
            <a:endParaRPr lang="ru-RU" smtClean="0"/>
          </a:p>
        </p:txBody>
      </p:sp>
    </p:spTree>
    <p:extLst>
      <p:ext uri="{BB962C8B-B14F-4D97-AF65-F5344CB8AC3E}">
        <p14:creationId xmlns:p14="http://schemas.microsoft.com/office/powerpoint/2010/main" val="3333671402"/>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Заголовок 1"/>
          <p:cNvSpPr>
            <a:spLocks noGrp="1"/>
          </p:cNvSpPr>
          <p:nvPr>
            <p:ph type="title"/>
          </p:nvPr>
        </p:nvSpPr>
        <p:spPr/>
        <p:txBody>
          <a:bodyPr/>
          <a:lstStyle/>
          <a:p>
            <a:r>
              <a:rPr lang="ru-RU" smtClean="0"/>
              <a:t>Методы контроля</a:t>
            </a:r>
          </a:p>
        </p:txBody>
      </p:sp>
      <p:sp>
        <p:nvSpPr>
          <p:cNvPr id="38915" name="Объект 2"/>
          <p:cNvSpPr>
            <a:spLocks noGrp="1"/>
          </p:cNvSpPr>
          <p:nvPr>
            <p:ph idx="1"/>
          </p:nvPr>
        </p:nvSpPr>
        <p:spPr>
          <a:xfrm>
            <a:off x="457200" y="1676400"/>
            <a:ext cx="8077200" cy="4495800"/>
          </a:xfrm>
        </p:spPr>
        <p:txBody>
          <a:bodyPr/>
          <a:lstStyle/>
          <a:p>
            <a:r>
              <a:rPr lang="ru-RU" sz="2000" smtClean="0"/>
              <a:t>1) устные: опрос, беседа, рассказ, пересказ, объяснение, чтение текста, технологической карты, схемы, чертежа и т.д.;</a:t>
            </a:r>
          </a:p>
          <a:p>
            <a:r>
              <a:rPr lang="ru-RU" sz="2000" smtClean="0"/>
              <a:t>2) письменные: контрольная работа, изложение, диктант, сочинение;</a:t>
            </a:r>
          </a:p>
          <a:p>
            <a:r>
              <a:rPr lang="ru-RU" sz="2000" smtClean="0"/>
              <a:t>3) практические: проведение лабораторных опытов, сборка аппаратуры, изготовление изделий;</a:t>
            </a:r>
          </a:p>
          <a:p>
            <a:r>
              <a:rPr lang="ru-RU" sz="2000" smtClean="0"/>
              <a:t>4) дидактические тесты: набор стандартизированных заданий но определенной теме (считается, что тестирование — наиболее объективный метод контроля и оценки знаний);</a:t>
            </a:r>
          </a:p>
          <a:p>
            <a:r>
              <a:rPr lang="ru-RU" sz="2000" smtClean="0"/>
              <a:t>5) наблюдения учителя, позволяющие ему увидеть отношение ученика к учебе, его сильные и слабые стороны, индивидуальные особенности.</a:t>
            </a:r>
          </a:p>
          <a:p>
            <a:endParaRPr lang="ru-RU" smtClean="0"/>
          </a:p>
        </p:txBody>
      </p:sp>
    </p:spTree>
    <p:extLst>
      <p:ext uri="{BB962C8B-B14F-4D97-AF65-F5344CB8AC3E}">
        <p14:creationId xmlns:p14="http://schemas.microsoft.com/office/powerpoint/2010/main" val="3205014964"/>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Заголовок 1"/>
          <p:cNvSpPr>
            <a:spLocks noGrp="1"/>
          </p:cNvSpPr>
          <p:nvPr>
            <p:ph type="title"/>
          </p:nvPr>
        </p:nvSpPr>
        <p:spPr>
          <a:xfrm>
            <a:off x="533400" y="685800"/>
            <a:ext cx="8077200" cy="914400"/>
          </a:xfrm>
        </p:spPr>
        <p:txBody>
          <a:bodyPr/>
          <a:lstStyle/>
          <a:p>
            <a:r>
              <a:rPr lang="ru-RU" sz="2400" b="1" smtClean="0"/>
              <a:t>По источникам передачи и характеру восприятия информации (по источнику знаний) Е. И. Перовский, И. Т. Огородников и Е. Я. Голант выделяют :</a:t>
            </a:r>
            <a:br>
              <a:rPr lang="ru-RU" sz="2400" b="1" smtClean="0"/>
            </a:br>
            <a:endParaRPr lang="ru-RU" sz="2400" b="1" smtClean="0"/>
          </a:p>
        </p:txBody>
      </p:sp>
      <p:sp>
        <p:nvSpPr>
          <p:cNvPr id="39939" name="Объект 2"/>
          <p:cNvSpPr>
            <a:spLocks noGrp="1"/>
          </p:cNvSpPr>
          <p:nvPr>
            <p:ph idx="1"/>
          </p:nvPr>
        </p:nvSpPr>
        <p:spPr/>
        <p:txBody>
          <a:bodyPr/>
          <a:lstStyle/>
          <a:p>
            <a:r>
              <a:rPr lang="ru-RU" sz="2800" smtClean="0"/>
              <a:t>— словесные: беседа, рассказ, школьная лекция, учебный диспут, работа с книгой;</a:t>
            </a:r>
            <a:br>
              <a:rPr lang="ru-RU" sz="2800" smtClean="0"/>
            </a:br>
            <a:r>
              <a:rPr lang="ru-RU" sz="2800" smtClean="0"/>
              <a:t>— наглядные: наблюдение, демонстрация, эксперимент;</a:t>
            </a:r>
            <a:br>
              <a:rPr lang="ru-RU" sz="2800" smtClean="0"/>
            </a:br>
            <a:r>
              <a:rPr lang="ru-RU" sz="2800" smtClean="0"/>
              <a:t>— практические: упражнения, письменные работы, графические работы.</a:t>
            </a:r>
            <a:br>
              <a:rPr lang="ru-RU" sz="2800" smtClean="0"/>
            </a:br>
            <a:endParaRPr lang="ru-RU" sz="2800" smtClean="0"/>
          </a:p>
        </p:txBody>
      </p:sp>
    </p:spTree>
    <p:extLst>
      <p:ext uri="{BB962C8B-B14F-4D97-AF65-F5344CB8AC3E}">
        <p14:creationId xmlns:p14="http://schemas.microsoft.com/office/powerpoint/2010/main" val="3789204788"/>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304800" y="838200"/>
            <a:ext cx="8229600" cy="1143000"/>
          </a:xfrm>
        </p:spPr>
        <p:txBody>
          <a:bodyPr/>
          <a:lstStyle/>
          <a:p>
            <a:r>
              <a:rPr lang="ru-RU" sz="2400" b="1" dirty="0" smtClean="0"/>
              <a:t>Классификация </a:t>
            </a:r>
            <a:r>
              <a:rPr lang="ru-RU" sz="2400" dirty="0" smtClean="0"/>
              <a:t>методов</a:t>
            </a:r>
            <a:r>
              <a:rPr lang="ru-RU" sz="2400" b="1" dirty="0" smtClean="0"/>
              <a:t> </a:t>
            </a:r>
            <a:r>
              <a:rPr lang="ru-RU" sz="2400" dirty="0" smtClean="0"/>
              <a:t>обучения</a:t>
            </a:r>
            <a:r>
              <a:rPr lang="ru-RU" sz="2400" b="1" dirty="0" smtClean="0"/>
              <a:t> по уровню проявления  учащимися самостоятельности</a:t>
            </a:r>
            <a:br>
              <a:rPr lang="ru-RU" sz="2400" b="1" dirty="0" smtClean="0"/>
            </a:br>
            <a:r>
              <a:rPr lang="ru-RU" sz="2400" b="1" dirty="0" smtClean="0"/>
              <a:t>Л.Я. </a:t>
            </a:r>
            <a:r>
              <a:rPr lang="ru-RU" sz="2400" b="1" dirty="0" err="1" smtClean="0"/>
              <a:t>Лернера</a:t>
            </a:r>
            <a:r>
              <a:rPr lang="ru-RU" sz="2400" b="1" dirty="0" smtClean="0"/>
              <a:t> и  М.Н. </a:t>
            </a:r>
            <a:r>
              <a:rPr lang="ru-RU" sz="2400" b="1" dirty="0" err="1" smtClean="0"/>
              <a:t>Скаткина</a:t>
            </a:r>
            <a:r>
              <a:rPr lang="ru-RU" sz="2400" b="1" dirty="0" smtClean="0"/>
              <a:t>. </a:t>
            </a:r>
            <a:r>
              <a:rPr lang="ru-RU" sz="2400" dirty="0" smtClean="0"/>
              <a:t/>
            </a:r>
            <a:br>
              <a:rPr lang="ru-RU" sz="2400" dirty="0" smtClean="0"/>
            </a:br>
            <a:endParaRPr lang="ru-RU" sz="2400" dirty="0" smtClean="0"/>
          </a:p>
        </p:txBody>
      </p:sp>
      <p:sp>
        <p:nvSpPr>
          <p:cNvPr id="40963" name="Rectangle 3"/>
          <p:cNvSpPr>
            <a:spLocks noGrp="1" noChangeArrowheads="1"/>
          </p:cNvSpPr>
          <p:nvPr>
            <p:ph idx="1"/>
          </p:nvPr>
        </p:nvSpPr>
        <p:spPr/>
        <p:txBody>
          <a:bodyPr/>
          <a:lstStyle/>
          <a:p>
            <a:pPr>
              <a:lnSpc>
                <a:spcPct val="80000"/>
              </a:lnSpc>
            </a:pPr>
            <a:endParaRPr lang="ru-RU" sz="2000" smtClean="0"/>
          </a:p>
          <a:p>
            <a:pPr>
              <a:lnSpc>
                <a:spcPct val="80000"/>
              </a:lnSpc>
            </a:pPr>
            <a:r>
              <a:rPr lang="ru-RU" sz="2000" smtClean="0"/>
              <a:t>1)</a:t>
            </a:r>
            <a:r>
              <a:rPr lang="ru-RU" sz="2000" b="1" smtClean="0"/>
              <a:t>Объяснительно-иллюстративный (информационно-рецептивный) – </a:t>
            </a:r>
            <a:r>
              <a:rPr lang="ru-RU" sz="2000" smtClean="0"/>
              <a:t>знания даются учителем в готовом виде: формулируются правила и иллюстрируются примерами;</a:t>
            </a:r>
          </a:p>
          <a:p>
            <a:pPr>
              <a:lnSpc>
                <a:spcPct val="80000"/>
              </a:lnSpc>
            </a:pPr>
            <a:r>
              <a:rPr lang="ru-RU" sz="2000" smtClean="0"/>
              <a:t>2)</a:t>
            </a:r>
            <a:r>
              <a:rPr lang="ru-RU" sz="2000" b="1" smtClean="0"/>
              <a:t>Репродуктивный</a:t>
            </a:r>
            <a:r>
              <a:rPr lang="ru-RU" sz="2000" smtClean="0"/>
              <a:t> – учащиеся выполняют работу по  образцу, данному учителем;</a:t>
            </a:r>
          </a:p>
          <a:p>
            <a:pPr>
              <a:lnSpc>
                <a:spcPct val="80000"/>
              </a:lnSpc>
            </a:pPr>
            <a:r>
              <a:rPr lang="ru-RU" sz="2000" smtClean="0"/>
              <a:t>3)</a:t>
            </a:r>
            <a:r>
              <a:rPr lang="ru-RU" sz="2000" b="1" smtClean="0"/>
              <a:t>Проблемное изложение</a:t>
            </a:r>
            <a:r>
              <a:rPr lang="ru-RU" sz="2000" smtClean="0"/>
              <a:t>- учитель формулирует проблему и раскрывает перед учениками пути ее решения;</a:t>
            </a:r>
          </a:p>
          <a:p>
            <a:pPr>
              <a:lnSpc>
                <a:spcPct val="80000"/>
              </a:lnSpc>
            </a:pPr>
            <a:r>
              <a:rPr lang="ru-RU" sz="2000" smtClean="0"/>
              <a:t>4)</a:t>
            </a:r>
            <a:r>
              <a:rPr lang="ru-RU" sz="2000" b="1" smtClean="0"/>
              <a:t>Частично-поисковый (эвристический)</a:t>
            </a:r>
            <a:r>
              <a:rPr lang="ru-RU" sz="2000" smtClean="0"/>
              <a:t>- учитель формулирует проблему, ставит вопросы и помогает ученикам находить решение проблемы;</a:t>
            </a:r>
          </a:p>
          <a:p>
            <a:pPr>
              <a:lnSpc>
                <a:spcPct val="80000"/>
              </a:lnSpc>
            </a:pPr>
            <a:r>
              <a:rPr lang="ru-RU" sz="2000" smtClean="0"/>
              <a:t>5)</a:t>
            </a:r>
            <a:r>
              <a:rPr lang="ru-RU" sz="2000" b="1" smtClean="0"/>
              <a:t>Исследовательский –</a:t>
            </a:r>
            <a:r>
              <a:rPr lang="ru-RU" sz="2000" smtClean="0"/>
              <a:t> ученики без непосредственного участия учителя овладевают новыми знаниями, решают проблему, обосновывают выводы.</a:t>
            </a:r>
          </a:p>
        </p:txBody>
      </p:sp>
    </p:spTree>
    <p:extLst>
      <p:ext uri="{BB962C8B-B14F-4D97-AF65-F5344CB8AC3E}">
        <p14:creationId xmlns:p14="http://schemas.microsoft.com/office/powerpoint/2010/main" val="1696975744"/>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Training seminar presentation">
  <a:themeElements>
    <a:clrScheme name="ms_ppttraining_tp06256168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ms_ppttraining_tp06256168">
      <a:majorFont>
        <a:latin typeface="Trebuchet MS"/>
        <a:ea typeface=""/>
        <a:cs typeface=""/>
      </a:majorFont>
      <a:minorFont>
        <a:latin typeface="Trebuchet MS"/>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s_ppttraining_tp06256168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s_ppttraining_tp06256168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s_ppttraining_tp06256168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s_ppttraining_tp06256168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s_ppttraining_tp06256168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s_ppttraining_tp06256168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s_ppttraining_tp06256168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TotalTime>
  <Words>1292</Words>
  <Application>Microsoft Office PowerPoint</Application>
  <PresentationFormat>Экран (4:3)</PresentationFormat>
  <Paragraphs>138</Paragraphs>
  <Slides>29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29</vt:i4>
      </vt:variant>
    </vt:vector>
  </HeadingPairs>
  <TitlesOfParts>
    <vt:vector size="30" baseType="lpstr">
      <vt:lpstr>Training seminar presentation</vt:lpstr>
      <vt:lpstr>Методы и приёмы обучения русскому языку в начальной школе (продолжение)</vt:lpstr>
      <vt:lpstr>Методы контроля и самоконтроля в обучении</vt:lpstr>
      <vt:lpstr>Презентация PowerPoint</vt:lpstr>
      <vt:lpstr>Презентация PowerPoint</vt:lpstr>
      <vt:lpstr>Презентация PowerPoint</vt:lpstr>
      <vt:lpstr>Презентация PowerPoint</vt:lpstr>
      <vt:lpstr>Методы контроля</vt:lpstr>
      <vt:lpstr>По источникам передачи и характеру восприятия информации (по источнику знаний) Е. И. Перовский, И. Т. Огородников и Е. Я. Голант выделяют : </vt:lpstr>
      <vt:lpstr>Классификация методов обучения по уровню проявления  учащимися самостоятельности Л.Я. Лернера и  М.Н. Скаткина.  </vt:lpstr>
      <vt:lpstr>Минусы классификации:</vt:lpstr>
      <vt:lpstr>Классификация методов обучения А.В.Хуторского</vt:lpstr>
      <vt:lpstr>Презентация PowerPoint</vt:lpstr>
      <vt:lpstr>Презентация PowerPoint</vt:lpstr>
      <vt:lpstr>Классификация методов обучения в соответствии с педагогическими задачами, определяемыми в зависимости от этапов обучения (И.Р.Палей)</vt:lpstr>
      <vt:lpstr>1.Методы сообщения новых знаний</vt:lpstr>
      <vt:lpstr>Презентация PowerPoint</vt:lpstr>
      <vt:lpstr>Классификация методов обучения Е.А.Бариновой</vt:lpstr>
      <vt:lpstr>Классификация методов обучения М.Т.Баранова</vt:lpstr>
      <vt:lpstr>Презентация PowerPoint</vt:lpstr>
      <vt:lpstr>Классификация методов обучения А.В.Текучева</vt:lpstr>
      <vt:lpstr>Презентация PowerPoint</vt:lpstr>
      <vt:lpstr>Классификация методов обучения по источнику получения знаний (Л.П.Федоренко): </vt:lpstr>
      <vt:lpstr>Презентация PowerPoint</vt:lpstr>
      <vt:lpstr>Презентация PowerPoint</vt:lpstr>
      <vt:lpstr>Прием обучения</vt:lpstr>
      <vt:lpstr>Приёмы обучения</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Методы и приёмы обучения русскому языку в начальной школе (продолжение)</dc:title>
  <dc:creator>jk</dc:creator>
  <cp:lastModifiedBy>jk</cp:lastModifiedBy>
  <cp:revision>1</cp:revision>
  <dcterms:created xsi:type="dcterms:W3CDTF">2020-10-22T04:10:39Z</dcterms:created>
  <dcterms:modified xsi:type="dcterms:W3CDTF">2020-10-22T04:12:22Z</dcterms:modified>
</cp:coreProperties>
</file>