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66EB6762-DB80-45EB-AE14-594F06A9315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6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1AD43-BAD1-429C-968B-5C7B19CCABD4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9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1EE57-0A91-4496-9525-BE4CBCAC0F9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5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E2739-8BFE-46A6-8D5B-B9901887FAD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73B1D-6433-4E3D-9776-8434F82C1B74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1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675E-2383-4733-83A4-1E456AB5F019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97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29AF5-E8CE-4140-844E-76CC3FD621C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31039-1D77-4E40-8154-B09994AF232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975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345B2-4B98-442E-8E8B-515A8BBE194C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69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43B2B9-015F-4C8A-8978-EB5A3219362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81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BF03B-5D92-410F-929D-AA4716BE2F31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28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672E69-B0A9-47B8-B9AF-263979C6D33A}" type="slidenum">
              <a:rPr lang="ru-RU" smtClean="0">
                <a:solidFill>
                  <a:srgbClr val="FFFFFF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2351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340768"/>
            <a:ext cx="7162800" cy="1143000"/>
          </a:xfrm>
        </p:spPr>
        <p:txBody>
          <a:bodyPr/>
          <a:lstStyle/>
          <a:p>
            <a:pPr algn="ctr"/>
            <a:r>
              <a:rPr lang="ru-RU" dirty="0" smtClean="0"/>
              <a:t>Типология уроков русского языка (продолжение)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93696"/>
            <a:ext cx="4922268" cy="3256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03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519864" cy="185050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Типология уроков </a:t>
            </a:r>
            <a:r>
              <a:rPr lang="ru-RU" sz="3600" dirty="0" err="1" smtClean="0">
                <a:solidFill>
                  <a:srgbClr val="FFFF00"/>
                </a:solidFill>
              </a:rPr>
              <a:t>деятельностной</a:t>
            </a:r>
            <a:r>
              <a:rPr lang="ru-RU" sz="3600" dirty="0" smtClean="0">
                <a:solidFill>
                  <a:srgbClr val="FFFF00"/>
                </a:solidFill>
              </a:rPr>
              <a:t> направленности Л.Г. </a:t>
            </a:r>
            <a:r>
              <a:rPr lang="ru-RU" sz="3600" dirty="0" err="1" smtClean="0">
                <a:solidFill>
                  <a:srgbClr val="FFFF00"/>
                </a:solidFill>
              </a:rPr>
              <a:t>Петерсон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Урок открытия новых знаний.</a:t>
            </a:r>
          </a:p>
          <a:p>
            <a:r>
              <a:rPr lang="ru-RU" dirty="0" smtClean="0"/>
              <a:t>2. Урок рефлексии.</a:t>
            </a:r>
          </a:p>
          <a:p>
            <a:r>
              <a:rPr lang="ru-RU" dirty="0" smtClean="0"/>
              <a:t>3. Урок обучающего контроля.</a:t>
            </a:r>
          </a:p>
          <a:p>
            <a:r>
              <a:rPr lang="ru-RU" dirty="0" smtClean="0"/>
              <a:t>4. Урок систематизации знаний (общеметодологической направленности)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32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3962400"/>
          </a:xfrm>
        </p:spPr>
        <p:txBody>
          <a:bodyPr/>
          <a:lstStyle/>
          <a:p>
            <a:r>
              <a:rPr lang="ru-RU" sz="2800" dirty="0"/>
              <a:t>1. Этап мотивации (самоопределения) к учебной </a:t>
            </a:r>
            <a:r>
              <a:rPr lang="ru-RU" sz="2800" dirty="0" smtClean="0"/>
              <a:t>деятельности.</a:t>
            </a:r>
          </a:p>
          <a:p>
            <a:r>
              <a:rPr lang="ru-RU" sz="2800" dirty="0" smtClean="0"/>
              <a:t>2. Проверка домашнего задания.</a:t>
            </a:r>
          </a:p>
          <a:p>
            <a:r>
              <a:rPr lang="ru-RU" sz="2800" dirty="0" smtClean="0"/>
              <a:t>3. </a:t>
            </a:r>
            <a:r>
              <a:rPr lang="ru-RU" sz="2800" dirty="0"/>
              <a:t>Актуализация и фиксирование индивидуального затруднения в пробном </a:t>
            </a:r>
            <a:r>
              <a:rPr lang="ru-RU" sz="2800" dirty="0" smtClean="0"/>
              <a:t>действии.</a:t>
            </a:r>
          </a:p>
          <a:p>
            <a:r>
              <a:rPr lang="ru-RU" sz="2800" dirty="0" smtClean="0"/>
              <a:t>4. </a:t>
            </a:r>
            <a:r>
              <a:rPr lang="ru-RU" sz="2800" dirty="0"/>
              <a:t>Этап выявления места и причины </a:t>
            </a:r>
            <a:r>
              <a:rPr lang="ru-RU" sz="2800" dirty="0" smtClean="0"/>
              <a:t>затруднений.</a:t>
            </a:r>
          </a:p>
          <a:p>
            <a:r>
              <a:rPr lang="ru-RU" sz="2800" dirty="0" smtClean="0"/>
              <a:t>5. </a:t>
            </a:r>
            <a:r>
              <a:rPr lang="ru-RU" sz="2800" dirty="0"/>
              <a:t>Этап </a:t>
            </a:r>
            <a:r>
              <a:rPr lang="ru-RU" sz="2800" dirty="0" smtClean="0"/>
              <a:t>построения </a:t>
            </a:r>
            <a:r>
              <a:rPr lang="ru-RU" sz="2800" dirty="0"/>
              <a:t>проекта выхода из создавшейся </a:t>
            </a:r>
            <a:r>
              <a:rPr lang="ru-RU" sz="2800" dirty="0" smtClean="0"/>
              <a:t>ситуации.</a:t>
            </a:r>
          </a:p>
          <a:p>
            <a:r>
              <a:rPr lang="ru-RU" sz="2800" dirty="0" smtClean="0"/>
              <a:t>6. </a:t>
            </a:r>
            <a:r>
              <a:rPr lang="ru-RU" sz="2800" dirty="0"/>
              <a:t>Реализация построенного </a:t>
            </a:r>
            <a:r>
              <a:rPr lang="ru-RU" sz="2800" dirty="0" smtClean="0"/>
              <a:t>проекта.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404664"/>
            <a:ext cx="7696200" cy="914400"/>
          </a:xfrm>
        </p:spPr>
        <p:txBody>
          <a:bodyPr/>
          <a:lstStyle/>
          <a:p>
            <a:r>
              <a:rPr lang="ru-RU" dirty="0" smtClean="0"/>
              <a:t>Структура урока открытия нового 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93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980728"/>
            <a:ext cx="7696200" cy="3962400"/>
          </a:xfrm>
        </p:spPr>
        <p:txBody>
          <a:bodyPr/>
          <a:lstStyle/>
          <a:p>
            <a:r>
              <a:rPr lang="ru-RU" sz="3200" dirty="0" smtClean="0"/>
              <a:t>7. </a:t>
            </a:r>
            <a:r>
              <a:rPr lang="ru-RU" sz="3200" dirty="0"/>
              <a:t>Этап первичного закрепления с проговариванием во внешней речи.</a:t>
            </a:r>
          </a:p>
          <a:p>
            <a:r>
              <a:rPr lang="ru-RU" sz="3200" dirty="0" smtClean="0"/>
              <a:t>8. </a:t>
            </a:r>
            <a:r>
              <a:rPr lang="ru-RU" sz="3200" dirty="0"/>
              <a:t>Этап самостоятельной работы с проверкой по эталону.</a:t>
            </a:r>
          </a:p>
          <a:p>
            <a:r>
              <a:rPr lang="ru-RU" sz="3200" dirty="0" smtClean="0"/>
              <a:t>9. </a:t>
            </a:r>
            <a:r>
              <a:rPr lang="ru-RU" sz="3200" dirty="0"/>
              <a:t>Этап включения в систему знаний и </a:t>
            </a:r>
            <a:r>
              <a:rPr lang="ru-RU" sz="3200" dirty="0" smtClean="0"/>
              <a:t>повторения. </a:t>
            </a:r>
            <a:r>
              <a:rPr lang="ru-RU" sz="3200" dirty="0" smtClean="0">
                <a:solidFill>
                  <a:srgbClr val="FFFF00"/>
                </a:solidFill>
              </a:rPr>
              <a:t>В том числе задавание домашнего задания (вариант №1).</a:t>
            </a:r>
          </a:p>
          <a:p>
            <a:r>
              <a:rPr lang="ru-RU" sz="3200" dirty="0" smtClean="0"/>
              <a:t>10. </a:t>
            </a:r>
            <a:r>
              <a:rPr lang="ru-RU" sz="3200" dirty="0"/>
              <a:t>Этап рефлексии учебной деятельности на </a:t>
            </a:r>
            <a:r>
              <a:rPr lang="ru-RU" sz="3200" dirty="0" smtClean="0"/>
              <a:t>уроке.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11. Задавание д/з и инструктаж по его выполнению (вариант №2).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7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696200" cy="914400"/>
          </a:xfrm>
        </p:spPr>
        <p:txBody>
          <a:bodyPr/>
          <a:lstStyle/>
          <a:p>
            <a:r>
              <a:rPr lang="ru-RU" dirty="0" smtClean="0"/>
              <a:t>Структура урока рефлексии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8087816" cy="4619600"/>
          </a:xfrm>
        </p:spPr>
        <p:txBody>
          <a:bodyPr/>
          <a:lstStyle/>
          <a:p>
            <a:r>
              <a:rPr lang="ru-RU" dirty="0" smtClean="0"/>
              <a:t>1. Этап мотивации (самоопределения) к учебной деятельности.</a:t>
            </a:r>
          </a:p>
          <a:p>
            <a:r>
              <a:rPr lang="ru-RU" dirty="0" smtClean="0"/>
              <a:t>2. Проверка домашнего задания.</a:t>
            </a:r>
          </a:p>
          <a:p>
            <a:r>
              <a:rPr lang="ru-RU" dirty="0" smtClean="0"/>
              <a:t>3. Актуализация знаний и фиксирование затруднений в деятельности.</a:t>
            </a:r>
          </a:p>
          <a:p>
            <a:r>
              <a:rPr lang="ru-RU" dirty="0" smtClean="0"/>
              <a:t>4. Локализация затруднений.</a:t>
            </a:r>
          </a:p>
          <a:p>
            <a:r>
              <a:rPr lang="ru-RU" dirty="0" smtClean="0"/>
              <a:t>5. Построение проекта выхода из затруднения.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4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8303840" cy="5123656"/>
          </a:xfrm>
        </p:spPr>
        <p:txBody>
          <a:bodyPr/>
          <a:lstStyle/>
          <a:p>
            <a:r>
              <a:rPr lang="ru-RU" dirty="0" smtClean="0"/>
              <a:t>6. Обобщение затруднений во внешней речи.</a:t>
            </a:r>
          </a:p>
          <a:p>
            <a:r>
              <a:rPr lang="ru-RU" dirty="0" smtClean="0"/>
              <a:t>7. Самостоятельная работа с самопроверкой по эталону.</a:t>
            </a:r>
          </a:p>
          <a:p>
            <a:r>
              <a:rPr lang="ru-RU" dirty="0" smtClean="0"/>
              <a:t>8. Включение в систему знаний и повторение.</a:t>
            </a:r>
          </a:p>
          <a:p>
            <a:r>
              <a:rPr lang="ru-RU" dirty="0" smtClean="0"/>
              <a:t>9. Рефлексия учебной деятельности.</a:t>
            </a:r>
          </a:p>
          <a:p>
            <a:r>
              <a:rPr lang="ru-RU" dirty="0" smtClean="0"/>
              <a:t>10. Задавание д/з и инструктаж по его выполнению.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48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Структура урока обучающего контроля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Мотивация (самоопределение) к учебной деятельности.</a:t>
            </a:r>
          </a:p>
          <a:p>
            <a:r>
              <a:rPr lang="ru-RU" dirty="0" smtClean="0"/>
              <a:t>2. Актуализация и пробное учебное действие.</a:t>
            </a:r>
          </a:p>
          <a:p>
            <a:r>
              <a:rPr lang="ru-RU" dirty="0" smtClean="0"/>
              <a:t>3. Локализация индивидуальных затруднений.</a:t>
            </a:r>
          </a:p>
          <a:p>
            <a:r>
              <a:rPr lang="ru-RU" dirty="0" smtClean="0"/>
              <a:t>4. Построение проекта коррекции выявленных затруднений.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6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052736"/>
            <a:ext cx="7696200" cy="5195664"/>
          </a:xfrm>
        </p:spPr>
        <p:txBody>
          <a:bodyPr/>
          <a:lstStyle/>
          <a:p>
            <a:r>
              <a:rPr lang="ru-RU" dirty="0" smtClean="0"/>
              <a:t>5. Реализация построенного проекта.</a:t>
            </a:r>
          </a:p>
          <a:p>
            <a:r>
              <a:rPr lang="ru-RU" dirty="0" smtClean="0"/>
              <a:t>6. Обобщение затруднений во внешней речи.</a:t>
            </a:r>
          </a:p>
          <a:p>
            <a:r>
              <a:rPr lang="ru-RU" dirty="0" smtClean="0"/>
              <a:t>7. Самостоятельная работа с самопроверкой по эталону.</a:t>
            </a:r>
          </a:p>
          <a:p>
            <a:r>
              <a:rPr lang="ru-RU" dirty="0" smtClean="0"/>
              <a:t>8. Включение в систему знаний и повторение.</a:t>
            </a:r>
          </a:p>
          <a:p>
            <a:r>
              <a:rPr lang="ru-RU" dirty="0" smtClean="0"/>
              <a:t>9. Рефлексия учебной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052736"/>
            <a:ext cx="7696200" cy="914400"/>
          </a:xfrm>
        </p:spPr>
        <p:txBody>
          <a:bodyPr/>
          <a:lstStyle/>
          <a:p>
            <a:r>
              <a:rPr lang="ru-RU" sz="2800" dirty="0" smtClean="0"/>
              <a:t>Структура урока систематизации знаний (общеметодологической направленности)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Этап мотивации (самоопределения) к учебной деятельности.</a:t>
            </a:r>
          </a:p>
          <a:p>
            <a:r>
              <a:rPr lang="ru-RU" dirty="0" smtClean="0"/>
              <a:t>2. Проверка домашнего задания.</a:t>
            </a:r>
          </a:p>
          <a:p>
            <a:r>
              <a:rPr lang="ru-RU" dirty="0" smtClean="0"/>
              <a:t>3. Актуализация и фиксирование индивидуального затруднения в пробном действии.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7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836712"/>
            <a:ext cx="7696200" cy="5411688"/>
          </a:xfrm>
        </p:spPr>
        <p:txBody>
          <a:bodyPr/>
          <a:lstStyle/>
          <a:p>
            <a:r>
              <a:rPr lang="ru-RU" dirty="0" smtClean="0"/>
              <a:t>4. Первичное закрепление.</a:t>
            </a:r>
          </a:p>
          <a:p>
            <a:r>
              <a:rPr lang="ru-RU" dirty="0" smtClean="0"/>
              <a:t>5. Включение в систему знаний.</a:t>
            </a:r>
          </a:p>
          <a:p>
            <a:r>
              <a:rPr lang="ru-RU" dirty="0" smtClean="0"/>
              <a:t>6. Рефлексия учебной деятельности (итог урока).</a:t>
            </a:r>
          </a:p>
          <a:p>
            <a:r>
              <a:rPr lang="ru-RU" dirty="0" smtClean="0"/>
              <a:t>7. Информация о домашнем задании, инструктаж по его выполнению.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85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0" y="908720"/>
            <a:ext cx="9147990" cy="517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47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Е.С. Антонова: «Основным </a:t>
            </a:r>
            <a:r>
              <a:rPr lang="ru-RU" dirty="0"/>
              <a:t>способом изучения русского языка на современном уроке становится выведение понятия (или правила) </a:t>
            </a:r>
            <a:r>
              <a:rPr lang="ru-RU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методом «</a:t>
            </a:r>
            <a:r>
              <a:rPr lang="ru-RU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решения </a:t>
            </a:r>
            <a:r>
              <a:rPr lang="ru-RU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задач». </a:t>
            </a:r>
          </a:p>
        </p:txBody>
      </p:sp>
    </p:spTree>
    <p:extLst>
      <p:ext uri="{BB962C8B-B14F-4D97-AF65-F5344CB8AC3E}">
        <p14:creationId xmlns:p14="http://schemas.microsoft.com/office/powerpoint/2010/main" val="264455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96200" cy="914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Технологическая карта урока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5" y="2060848"/>
            <a:ext cx="8752313" cy="38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5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679672" cy="330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6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256587" cy="461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16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696200" cy="914400"/>
          </a:xfrm>
        </p:spPr>
        <p:txBody>
          <a:bodyPr/>
          <a:lstStyle/>
          <a:p>
            <a:r>
              <a:rPr lang="ru-RU" dirty="0"/>
              <a:t>Принципы постановки учебной задачи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44272" cy="3962400"/>
          </a:xfrm>
        </p:spPr>
        <p:txBody>
          <a:bodyPr/>
          <a:lstStyle/>
          <a:p>
            <a:r>
              <a:rPr lang="ru-RU" sz="2400" dirty="0" smtClean="0"/>
              <a:t>1</a:t>
            </a:r>
            <a:r>
              <a:rPr lang="ru-RU" sz="2400" dirty="0"/>
              <a:t>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Вводимое понятие должно быть предельно общим</a:t>
            </a:r>
            <a:r>
              <a:rPr lang="ru-RU" sz="2400" dirty="0"/>
              <a:t>, с тем чтобы последующие темы выступали для детей как </a:t>
            </a:r>
            <a:r>
              <a:rPr lang="ru-RU" sz="2400" dirty="0" smtClean="0"/>
              <a:t>конкретизация</a:t>
            </a:r>
            <a:r>
              <a:rPr lang="ru-RU" sz="2400" dirty="0"/>
              <a:t>, уточнение первой темы.</a:t>
            </a:r>
          </a:p>
          <a:p>
            <a:r>
              <a:rPr lang="ru-RU" sz="2400" dirty="0"/>
              <a:t>2. Прежде чем вводить новое знание, необходимо создать </a:t>
            </a:r>
            <a:r>
              <a:rPr lang="ru-RU" sz="2400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ситуацию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жизненной необходимости </a:t>
            </a:r>
            <a:r>
              <a:rPr lang="ru-RU" sz="2400" dirty="0"/>
              <a:t>его появления.</a:t>
            </a:r>
          </a:p>
          <a:p>
            <a:r>
              <a:rPr lang="ru-RU" sz="2400" dirty="0"/>
              <a:t>3.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Не вводить знания в готовом виде. </a:t>
            </a:r>
            <a:r>
              <a:rPr lang="ru-RU" sz="2400" dirty="0"/>
              <a:t>Даже если нет </a:t>
            </a:r>
            <a:r>
              <a:rPr lang="ru-RU" sz="2400" dirty="0" smtClean="0"/>
              <a:t>никакой </a:t>
            </a:r>
            <a:r>
              <a:rPr lang="ru-RU" sz="2400" dirty="0"/>
              <a:t>возможности подвести детей к открытию нового, всегда есть возможность создать ситуацию самостоятельного поиска, предварительных догадок и гипотез.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5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836712"/>
            <a:ext cx="7696200" cy="5411688"/>
          </a:xfrm>
        </p:spPr>
        <p:txBody>
          <a:bodyPr/>
          <a:lstStyle/>
          <a:p>
            <a:r>
              <a:rPr lang="ru-RU" sz="2400" dirty="0"/>
              <a:t>4.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Определение или правило </a:t>
            </a:r>
            <a:r>
              <a:rPr lang="ru-RU" sz="2400" dirty="0"/>
              <a:t>(словесная формулировка </a:t>
            </a:r>
            <a:r>
              <a:rPr lang="ru-RU" sz="2400" dirty="0" smtClean="0"/>
              <a:t>нового </a:t>
            </a:r>
            <a:r>
              <a:rPr lang="ru-RU" sz="2400" dirty="0"/>
              <a:t>знания)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должно появляться </a:t>
            </a:r>
            <a:r>
              <a:rPr lang="ru-RU" sz="2400" dirty="0"/>
              <a:t>не до, а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после всей работы по поиску и обнаружению нового содержания</a:t>
            </a:r>
            <a:r>
              <a:rPr lang="ru-RU" sz="2400" dirty="0"/>
              <a:t>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Формулировать </a:t>
            </a:r>
            <a:r>
              <a:rPr lang="ru-RU" sz="2400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правило </a:t>
            </a:r>
            <a:r>
              <a:rPr lang="ru-RU" sz="2400" dirty="0"/>
              <a:t>(определение) детям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легче, считывая его со схемы. </a:t>
            </a:r>
            <a:r>
              <a:rPr lang="ru-RU" sz="2400" dirty="0"/>
              <a:t>Это даст возможность не заучивать правило, а каждому ребенку формулировать его своими словами.</a:t>
            </a:r>
          </a:p>
          <a:p>
            <a:r>
              <a:rPr lang="ru-RU" sz="2400" dirty="0"/>
              <a:t>5. </a:t>
            </a:r>
            <a:r>
              <a:rPr lang="ru-RU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Логика перехода от задачи к задаче должна быть ясной и открытой для учеников</a:t>
            </a:r>
            <a:r>
              <a:rPr lang="ru-RU" sz="2400" dirty="0"/>
              <a:t>. Если учителю удалось поставить учебную задачу правильно, то ученики смогут, получив ответ на первую задачу, почти самостоятельно поставить </a:t>
            </a:r>
            <a:r>
              <a:rPr lang="ru-RU" sz="2400" dirty="0" smtClean="0"/>
              <a:t>следующую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86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696200" cy="914400"/>
          </a:xfrm>
        </p:spPr>
        <p:txBody>
          <a:bodyPr/>
          <a:lstStyle/>
          <a:p>
            <a:pPr algn="ctr"/>
            <a:r>
              <a:rPr lang="ru-RU" dirty="0"/>
              <a:t>Урок изучения нового материала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628800"/>
            <a:ext cx="7696200" cy="4619600"/>
          </a:xfrm>
        </p:spPr>
        <p:txBody>
          <a:bodyPr/>
          <a:lstStyle/>
          <a:p>
            <a:r>
              <a:rPr lang="ru-RU" sz="4000" dirty="0" smtClean="0"/>
              <a:t>Цель: </a:t>
            </a:r>
            <a:r>
              <a:rPr lang="ru-RU" sz="4000" dirty="0"/>
              <a:t>формирование учебных умений по построению нового понятия (выведению правила), оформлению нового знания.</a:t>
            </a:r>
          </a:p>
        </p:txBody>
      </p:sp>
    </p:spTree>
    <p:extLst>
      <p:ext uri="{BB962C8B-B14F-4D97-AF65-F5344CB8AC3E}">
        <p14:creationId xmlns:p14="http://schemas.microsoft.com/office/powerpoint/2010/main" val="94412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Урок закрепления нового материала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</a:t>
            </a:r>
            <a:r>
              <a:rPr lang="ru-RU" dirty="0"/>
              <a:t>тренировать алгоритм учебных действий с новым </a:t>
            </a:r>
            <a:r>
              <a:rPr lang="ru-RU" dirty="0" smtClean="0"/>
              <a:t>понятием.</a:t>
            </a:r>
          </a:p>
          <a:p>
            <a:r>
              <a:rPr lang="ru-RU" dirty="0" err="1" smtClean="0"/>
              <a:t>Повторителъно</a:t>
            </a:r>
            <a:r>
              <a:rPr lang="ru-RU" dirty="0" smtClean="0"/>
              <a:t>-обобщающий </a:t>
            </a:r>
            <a:r>
              <a:rPr lang="ru-RU" dirty="0"/>
              <a:t>урок</a:t>
            </a:r>
          </a:p>
          <a:p>
            <a:r>
              <a:rPr lang="ru-RU" dirty="0"/>
              <a:t>Цель: систематизировать полученные знания и умения по теме.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7696200" cy="914400"/>
          </a:xfrm>
        </p:spPr>
        <p:txBody>
          <a:bodyPr/>
          <a:lstStyle/>
          <a:p>
            <a:r>
              <a:rPr lang="ru-RU" dirty="0"/>
              <a:t>Комбинированный урок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484784"/>
            <a:ext cx="7696200" cy="4763616"/>
          </a:xfrm>
        </p:spPr>
        <p:txBody>
          <a:bodyPr/>
          <a:lstStyle/>
          <a:p>
            <a:r>
              <a:rPr lang="ru-RU" dirty="0" smtClean="0"/>
              <a:t>Комбинированный </a:t>
            </a:r>
            <a:r>
              <a:rPr lang="ru-RU" dirty="0"/>
              <a:t>урок предполагает изучение небольшой по объему и несложной по содержанию темы (например, «Корень слова»), поэтому его структура включает все компоненты трех </a:t>
            </a:r>
            <a:r>
              <a:rPr lang="ru-RU" dirty="0" smtClean="0"/>
              <a:t>названных </a:t>
            </a:r>
            <a:r>
              <a:rPr lang="ru-RU" dirty="0"/>
              <a:t>типов урока: введение нового понятия/правила, его </a:t>
            </a:r>
            <a:r>
              <a:rPr lang="ru-RU" dirty="0" smtClean="0"/>
              <a:t>закрепление </a:t>
            </a:r>
            <a:r>
              <a:rPr lang="ru-RU" dirty="0"/>
              <a:t>и повторительно-обобщающая работа.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9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Урок-диктант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r>
              <a:rPr lang="ru-RU" dirty="0"/>
              <a:t>: научить писать диктант для проверки усвоения </a:t>
            </a:r>
            <a:r>
              <a:rPr lang="ru-RU" dirty="0" smtClean="0"/>
              <a:t>орфографических </a:t>
            </a:r>
            <a:r>
              <a:rPr lang="ru-RU" dirty="0"/>
              <a:t>и пунктуационных правил по конкретным темам.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4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696200" cy="914400"/>
          </a:xfrm>
        </p:spPr>
        <p:txBody>
          <a:bodyPr/>
          <a:lstStyle/>
          <a:p>
            <a:pPr algn="ctr"/>
            <a:r>
              <a:rPr lang="ru-RU" dirty="0" smtClean="0"/>
              <a:t>Людмила Георгиевна </a:t>
            </a:r>
            <a:r>
              <a:rPr lang="ru-RU" dirty="0" err="1" smtClean="0"/>
              <a:t>Петерсон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417793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92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«Синий гель»">
  <a:themeElements>
    <a:clrScheme name="Тема Office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700</Words>
  <Application>Microsoft Office PowerPoint</Application>
  <PresentationFormat>Экран (4:3)</PresentationFormat>
  <Paragraphs>66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Шаблон оформления «Синий гель»</vt:lpstr>
      <vt:lpstr>Типология уроков русского языка (продолжение)</vt:lpstr>
      <vt:lpstr>Презентация PowerPoint</vt:lpstr>
      <vt:lpstr>Принципы постановки учебной задачи </vt:lpstr>
      <vt:lpstr>Презентация PowerPoint</vt:lpstr>
      <vt:lpstr>Урок изучения нового материала</vt:lpstr>
      <vt:lpstr>Урок закрепления нового материала </vt:lpstr>
      <vt:lpstr>Комбинированный урок </vt:lpstr>
      <vt:lpstr>Урок-диктант </vt:lpstr>
      <vt:lpstr>Людмила Георгиевна Петерсон</vt:lpstr>
      <vt:lpstr>Типология уроков деятельностной направленности Л.Г. Петерсон</vt:lpstr>
      <vt:lpstr>Структура урока открытия нового знания</vt:lpstr>
      <vt:lpstr>Презентация PowerPoint</vt:lpstr>
      <vt:lpstr>Структура урока рефлексии</vt:lpstr>
      <vt:lpstr>Презентация PowerPoint</vt:lpstr>
      <vt:lpstr>Структура урока обучающего контроля</vt:lpstr>
      <vt:lpstr>Презентация PowerPoint</vt:lpstr>
      <vt:lpstr>Структура урока систематизации знаний (общеметодологической направленности)</vt:lpstr>
      <vt:lpstr>Презентация PowerPoint</vt:lpstr>
      <vt:lpstr>Презентация PowerPoint</vt:lpstr>
      <vt:lpstr>Технологическая карта урока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Типология уроков русского языка (продолжение)</dc:title>
  <dc:creator>jk</dc:creator>
  <cp:lastModifiedBy>jk</cp:lastModifiedBy>
  <cp:revision>1</cp:revision>
  <dcterms:created xsi:type="dcterms:W3CDTF">2020-12-02T09:54:30Z</dcterms:created>
  <dcterms:modified xsi:type="dcterms:W3CDTF">2020-12-02T10:03:14Z</dcterms:modified>
</cp:coreProperties>
</file>